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57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E17219-C731-88FC-BC87-7B05C2E0B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3BE15-B61D-6650-703B-86C901D8FC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76CA9-A22C-411C-91C4-FD5A9FB360A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9AF6E-9DE6-89A7-A7D8-910D60E19F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6A1E0-9378-06B9-AF80-22D1D1BC21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6A2BB-7BE4-442E-BF32-B9856C9A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7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879D8-6FCA-4461-B8F7-03B59E5814D2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3C2D-942C-4B0B-8E42-4EE83393D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375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0647-BE94-A878-5E71-81D1E486C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002EA-B80A-1F78-9F54-ED086BE6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4A84-8E22-598D-C91D-0FB1E630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5932-5371-4297-8376-6FCA7BC24DE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926A-5773-0F7E-191F-0D3B242F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E3BF-641A-25AF-C570-8EBA6427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4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8B73-81BD-80AB-B377-170ED55D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FDAC0-788C-269E-F9C9-0D53EB9D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458-24A2-7F5E-21C0-52E4AE49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4C05-185E-4D33-AF34-6F6FE498EB61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2C3FF-75B6-D042-6418-9C7D5A7D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1B46-8E11-C3FA-A27E-A36B7110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1B59D-9C89-A94F-44D2-FDA13611C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CA94F-781E-D88B-A97B-F5C71C9B9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F886-8F10-A3CD-DBBC-FB2DBA34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05317-C942-40BC-8DE4-2EC409A16AF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5381-6D37-EDE4-3C32-83624FE4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B675F-DE2B-44E0-EC5C-935DF20C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8CDD-9F89-5495-EDD7-64D6B70B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D6EB-316A-9BEA-B295-4758CF21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2E3A-28C9-FCF4-40E1-1C08CCCD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2B28-F215-43D6-8087-20AD2C5EC3A6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5F5E2-9778-9FD3-EB76-126FAE42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2993-9B9C-8D12-3E84-826D85F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BD72-E08D-63FB-1E07-5E7D7A3C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073B6-74D6-E1AB-4C54-F0268CDBA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0E393-18B4-AB1C-82BD-4249420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178CA-2E39-42BF-B187-84EB09F0BF8E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A3B8-5881-B271-0AA1-8A8D7456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5A81-C1B2-3B4B-1008-38BD74D0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4C7C-A9AA-1883-E0E5-B321FE8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90C3-11D2-A6D4-C096-EC61E174E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D136-15A4-2ED5-EDF3-68BCB6DF3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5E67-C611-6AAC-545F-70045023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785B-8384-42D2-997F-E37D8065ABC8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2B677-BB81-D848-E102-B0BEBC4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076C-8AE8-37E3-FB66-96548C90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96B5-54BB-32FF-B0D7-7058653C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E6505-2200-CD04-192D-24505120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1F16-F439-750B-1748-68CF90795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1533-BE09-34D3-635A-8E73EFEF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5740A-91A3-BE12-D90C-1162BC5D1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43DD-32DD-829D-11A4-4A546033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26F2-9D9D-40C8-942F-62BB6E598A78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58C2A-4419-2D2A-16E0-9CD4C865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8248A-CBDB-6946-52FB-0A8D7FE4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8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FB32-4162-B26A-AD9A-ADF51BC6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3FE37-BC03-51FA-D496-846305C6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7849-EB4B-40D0-985C-C7B37F6FF1F1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AD038-096B-2E8F-FD14-A8A663B41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37312-3759-FD7B-92BC-90898CB6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79082A-20C0-DFF0-EDEE-9EFAC949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79B8-2DAD-490A-A003-A2C0783B1268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FA4C0-1CC8-D725-07B0-F24079C8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157AD-5062-F64A-AE67-D899F7F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4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C8D-3870-7485-779F-4645591B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8AA11-FEC9-045F-E012-572F4079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E481E-9CF6-ACF4-E42E-13D9DD16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4C4E-DDB3-CD7A-1E3F-046D2A38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AB789-AAB8-43EA-89CE-45A171C366D8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A453-1954-9592-BDA6-8E062DD2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F9E9-5C3E-F922-990A-D46A3BF2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283F-B009-CC8C-7951-15B05666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3B0C-4535-4A5F-1915-A8B90153F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85798-CB18-0D87-059D-D0CB188C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86ED-2740-AAB2-443E-90C38600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96AB5-3C2C-4799-B0CE-A203AB81E763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FDF9B-EFCD-9EF3-8AF2-3165F905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C222-316B-CC8F-674A-2809229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3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27406-D170-27BD-2256-B8AD1D63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BE7D-E0C2-A5D8-5F43-94EABFD5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0395-32DF-A98C-8115-2C44DB23A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DFB39-0EA6-4456-8B1B-3686184BE228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5B10-E423-AB72-E9AA-8185FFC54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F92B-8E45-49BE-6EBD-7A1CC947C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F0DAD-57FA-4232-958B-7F4F5744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E85A09-9042-69A7-37A6-431D3D7DE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6600" dirty="0"/>
              <a:t>Task 1</a:t>
            </a:r>
            <a:br>
              <a:rPr lang="en-US" sz="6600" dirty="0"/>
            </a:br>
            <a:r>
              <a:rPr lang="en-US" sz="6600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6FB96-7E43-DF66-20AE-786F76964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By. Mohamed Elshamy</a:t>
            </a:r>
          </a:p>
        </p:txBody>
      </p:sp>
    </p:spTree>
    <p:extLst>
      <p:ext uri="{BB962C8B-B14F-4D97-AF65-F5344CB8AC3E}">
        <p14:creationId xmlns:p14="http://schemas.microsoft.com/office/powerpoint/2010/main" val="314505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0BE4A5-D540-F593-0FC6-659045D1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8C4A69-6AF6-D14A-BECF-D5FB6EDC5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F1C534D-A2C6-109E-34C9-5EE1FCD6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34461EA-EC1C-27AF-75BE-1320F13B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31508803-BF37-5979-8F2C-6273E9DEC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0A18D3A6-8F80-C0F8-4900-ECE39BB71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CB3DA0A-70FE-02E8-8C0C-FFC5BD447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27C5D279-248B-B6A2-3A53-B5A69504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31E227C-2DA0-876F-D71F-8BD971C59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A8033BD-08A9-0482-D4D0-653EE580C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11DF7C03-9602-95FF-FF04-98B388C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FF38D3D5-DDE3-622C-1D48-F841CBAAE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89F0CF7-78C5-5F17-A0F3-49F757DE4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BDF0-73DA-5BE2-190A-71DE270A0502}"/>
              </a:ext>
            </a:extLst>
          </p:cNvPr>
          <p:cNvSpPr txBox="1">
            <a:spLocks/>
          </p:cNvSpPr>
          <p:nvPr/>
        </p:nvSpPr>
        <p:spPr>
          <a:xfrm>
            <a:off x="591278" y="2257037"/>
            <a:ext cx="5126896" cy="1344292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cancelation rate is mostly high in the Room type.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761AD80-E99D-C8B7-5CA2-F8AAB4F3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54" y="795337"/>
            <a:ext cx="54006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6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0AFB6-7089-C1AA-F37B-2E971246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2217253-E43B-2216-B2AE-F3A5A81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3139FE2-C8DB-C583-C320-182190AAE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0A8F9513-70B5-2F08-0646-B314F0131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163DB104-57DB-6914-7175-EB84B3C09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79DEC11-4AFA-B98D-CD70-6B3C67012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2FC533DC-B1B0-48CA-B44B-DAA71C2DD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6D22BA8F-B17A-5CC5-8230-F4B2AD74F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73E14F8A-88C0-62D3-DF91-A7AC6CB2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0140B89-9013-61F2-4EFC-DE8AEB317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62DDA8FC-8D1F-F291-F1D3-0A5C39271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9D77A32-C6A0-CB99-8357-25C8DB52A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8214F6A-B8A2-3A86-25D2-10699072E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D9B5E-53AD-F8AC-C2A1-8D250B156B77}"/>
              </a:ext>
            </a:extLst>
          </p:cNvPr>
          <p:cNvSpPr txBox="1">
            <a:spLocks/>
          </p:cNvSpPr>
          <p:nvPr/>
        </p:nvSpPr>
        <p:spPr>
          <a:xfrm>
            <a:off x="591278" y="2257035"/>
            <a:ext cx="5126896" cy="2807333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average price seems to have some relationship with the cancellation rate, although it might not be a simple linear relationship.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4581B9D-8B50-4BAC-5B30-1CDF973D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54" y="746842"/>
            <a:ext cx="54006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69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2734A-A6BD-E620-2B22-0374650C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D4DBE7B-9E42-84BD-60E7-C9CBC89EA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183AB5B-5298-3FBD-6BFE-35B575A5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E3B298A-4E16-6A6C-AF52-0DCE661CB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639B4CAC-7FE6-D3E7-0F72-A3A172D21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8C22ED2-C2E8-76A2-5602-47A6B7425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471E9972-F01C-88C4-752B-B1EA18B9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0EF3DAB9-08A4-081F-FC8A-4AB74B631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0719875A-FB8C-41E4-28F3-944D46E18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0F1BCD00-1CDC-63F3-B50C-E5A2ACFCB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85DF9A7C-05AB-4BBF-A30C-9A6DA4F66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D2C16802-033C-7757-A907-F86B31A9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94EEC00B-1D44-A1DE-EED8-F4647261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9884A-008F-D75D-B92B-75A1075E284E}"/>
              </a:ext>
            </a:extLst>
          </p:cNvPr>
          <p:cNvSpPr txBox="1">
            <a:spLocks/>
          </p:cNvSpPr>
          <p:nvPr/>
        </p:nvSpPr>
        <p:spPr>
          <a:xfrm>
            <a:off x="591278" y="2257036"/>
            <a:ext cx="5126896" cy="210925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total number of cancellations also shows a seasonal pattern, aligning with the monthly cancellation rate.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10D4C2-8BE3-94A5-8D27-6CFEF21FD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14" y="1036979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9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DBDB2-0768-EFF6-0C65-55A3D345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7070BD8-D79A-3652-7567-6A4EE52E7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0C21F3C-FB66-AF82-7A13-AA549071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F2D6F085-A734-585D-18DD-95244EE13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36CFD7F2-ACF1-DB7C-0877-9F6ADA2F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C9FEEB9-BB71-A520-BDBB-D11359B26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BC55D271-830B-D357-6CF5-103C3C57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2505E65D-DAB6-C9AD-865A-AA1DB5D31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E7496C4C-3235-387D-344B-76BAAEBC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03A5034D-0AB7-65E5-4753-0B79A2C9D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E9FDD728-5864-DB2B-B619-0B5BD61A3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54B07538-0C85-8D99-D7C3-74412A71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AF0B4E06-C255-81F4-614D-7CDA8331E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59A4C-66AD-C764-5CD6-34BBB22BF97A}"/>
              </a:ext>
            </a:extLst>
          </p:cNvPr>
          <p:cNvSpPr txBox="1">
            <a:spLocks/>
          </p:cNvSpPr>
          <p:nvPr/>
        </p:nvSpPr>
        <p:spPr>
          <a:xfrm>
            <a:off x="591278" y="2257036"/>
            <a:ext cx="5126896" cy="210925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average number of special requests also varies by month. In which its increased gradually till the end of the year.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F241B8D-519A-1B16-84BD-A277C8F2F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64" y="1144723"/>
            <a:ext cx="5486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4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369C9-39B2-D01A-91AD-4A26C25B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04D8469-9E3A-DD0A-D2FB-DA95CCC8D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4D1870C-A750-C92C-F68A-7B1454B7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A3AA58C0-9D06-B353-7720-8AF3C78C2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A0ECA9C4-259A-F6DF-35C3-636654AB0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718F9E2D-A63E-9FE2-4485-0AB204F3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B07B128E-92EE-3C1B-20E3-7EF5DDB78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21FC3EDB-DA7C-47D2-C528-49D863E8C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0444A403-594D-3C77-7F65-58065987F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DD682861-9512-13A2-7EAA-F84868564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8FBD4880-CF8F-22BE-D025-ADDC80205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B84788CD-7C43-A0E0-79D4-08CDD61CA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20F189D7-B23A-3013-880F-29173C195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BB83C-A12D-793B-53D0-0115C5FD2415}"/>
              </a:ext>
            </a:extLst>
          </p:cNvPr>
          <p:cNvSpPr txBox="1">
            <a:spLocks/>
          </p:cNvSpPr>
          <p:nvPr/>
        </p:nvSpPr>
        <p:spPr>
          <a:xfrm>
            <a:off x="591278" y="2128211"/>
            <a:ext cx="5126896" cy="307462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This plot clearly shows the monthly distribution of both canceled and not-canceled bookings, highlighting the months with higher booking activity and cancellations.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914328D-3D74-CC5F-D73B-5F499A7E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14" y="1315704"/>
            <a:ext cx="55245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42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77614F-B4C4-85D5-4B01-A603655B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265AFA8-95D7-07CE-0C90-88235527D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20334D5-A331-0864-5CF5-E2D9C6621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5A714F03-C07C-5D82-8F5B-EC16DB0E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DAA270C-6DBD-B318-73D0-ECBA0B1B7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E44DEBED-78CA-62B7-0143-BE7C181CC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28587572-18FF-4A65-6619-6D0E3378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7ABAA3DE-4093-8D46-BCF7-6EF61BCB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68C1DD1-70EC-7277-4E29-1470FF831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42DFCCF-9C7A-8299-BFF8-B23F0112A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794B309C-6B35-8FBA-7DF5-D0CF34815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9DFCCC79-DF05-60B5-D237-EC6D32C4B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076196FF-847E-4DB4-3D6D-07A7E1A9F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D8B83-F855-653A-0608-911032E6FF13}"/>
              </a:ext>
            </a:extLst>
          </p:cNvPr>
          <p:cNvSpPr txBox="1">
            <a:spLocks/>
          </p:cNvSpPr>
          <p:nvPr/>
        </p:nvSpPr>
        <p:spPr>
          <a:xfrm>
            <a:off x="591278" y="2128211"/>
            <a:ext cx="5126896" cy="3074620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correlation heatmap reveals how numerical features relate to cancellations and helps detect multicollinearity between features.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4725083-BD80-C70A-D6D8-78F40FE4A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53" y="847584"/>
            <a:ext cx="5282687" cy="486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39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1C67FA-F903-AEA4-0A71-0165A9C5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2710-4794-D613-3AC9-0001E24FC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148" y="2748553"/>
            <a:ext cx="4146673" cy="1724973"/>
          </a:xfrm>
          <a:prstGeom prst="roundRect">
            <a:avLst/>
          </a:prstGeom>
          <a:gradFill flip="none" rotWithShape="1">
            <a:lin ang="2700000" scaled="1"/>
            <a:tileRect/>
          </a:gradFill>
          <a:ln>
            <a:gradFill flip="none" rotWithShape="1">
              <a:gsLst>
                <a:gs pos="0">
                  <a:schemeClr val="accent1">
                    <a:lumMod val="18000"/>
                    <a:lumOff val="8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2000000" scaled="0"/>
              <a:tileRect/>
            </a:gra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is a data for a hotel That shows us the Booking if its canceled or not </a:t>
            </a:r>
          </a:p>
        </p:txBody>
      </p:sp>
    </p:spTree>
    <p:extLst>
      <p:ext uri="{BB962C8B-B14F-4D97-AF65-F5344CB8AC3E}">
        <p14:creationId xmlns:p14="http://schemas.microsoft.com/office/powerpoint/2010/main" val="400048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CFAB8-EB89-6300-F287-395AD0B30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501" y="2748581"/>
            <a:ext cx="5126896" cy="1753081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From this graph We can see that most of the booking are not canceled</a:t>
            </a:r>
          </a:p>
        </p:txBody>
      </p: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 bar chart with blue squares&#10;&#10;AI-generated content may be incorrect.">
            <a:extLst>
              <a:ext uri="{FF2B5EF4-FFF2-40B4-BE49-F238E27FC236}">
                <a16:creationId xmlns:a16="http://schemas.microsoft.com/office/drawing/2014/main" id="{99B41F5B-0AE0-0706-5CBE-A2E7A338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3593" y="977370"/>
            <a:ext cx="5583414" cy="43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0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F36523-E9DA-0B0C-9E98-B0A7CADD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9584" y="739632"/>
            <a:ext cx="5885509" cy="46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AD63E88-665D-C149-BE24-936EFE4A2622}"/>
              </a:ext>
            </a:extLst>
          </p:cNvPr>
          <p:cNvSpPr txBox="1">
            <a:spLocks/>
          </p:cNvSpPr>
          <p:nvPr/>
        </p:nvSpPr>
        <p:spPr>
          <a:xfrm>
            <a:off x="203501" y="2748581"/>
            <a:ext cx="5126896" cy="23439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This distribution clearly shows how cancellation likelihood escalates as booking windows extend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56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63559-768A-A1A6-D900-0BB795DB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4D74D-1B64-012C-743A-7B31A1FFF3F7}"/>
              </a:ext>
            </a:extLst>
          </p:cNvPr>
          <p:cNvSpPr txBox="1">
            <a:spLocks/>
          </p:cNvSpPr>
          <p:nvPr/>
        </p:nvSpPr>
        <p:spPr>
          <a:xfrm>
            <a:off x="481872" y="2257038"/>
            <a:ext cx="5126896" cy="23439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People Tends to Book with a long lead time mostly in the middle of the year.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038758-F990-2473-78C7-779FCAEAB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18" y="1246163"/>
            <a:ext cx="5438775" cy="43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65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A0AC01-69CD-4907-1262-90186D46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9541C7F-65D6-C018-7B13-DEDE21B1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2E1F949-823E-A314-4D9D-59BE14170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D19C6CC-C526-0CB8-C659-7F762873F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9108469C-A471-D706-CCFB-A9459A432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445ED7B7-FD6C-8ACF-7C87-D7CB544F5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744CC2C3-0AB5-4830-5B30-5E55136F9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976F9039-801E-5AAC-C63E-2EDE58DC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C20F79FB-3C85-FC62-BC68-960CF42C8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7F886DB-5FE2-9365-90DE-73A2FB819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484139E0-94ED-EDBB-1787-3B97E1AB8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463BBC42-3D11-8719-D7A2-50D00FAF1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5906A2B4-979D-F604-ABF1-95770E67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3367-A0F6-C85A-C534-E0B68329F40A}"/>
              </a:ext>
            </a:extLst>
          </p:cNvPr>
          <p:cNvSpPr txBox="1">
            <a:spLocks/>
          </p:cNvSpPr>
          <p:nvPr/>
        </p:nvSpPr>
        <p:spPr>
          <a:xfrm>
            <a:off x="481872" y="2257038"/>
            <a:ext cx="5126896" cy="23439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Also, The cancelation rate peak tends to get higher until reaching the peak in the middle of the year then get lower again.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9095813-0D06-9D04-AFDF-7ED29C51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41" y="1183619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03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2FB23-8589-9BC1-DC52-B3577619B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3B5D951-675C-AA69-9F3F-F53C99CF2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6EB98AB-4DAE-8195-2C20-7EEEBEEC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5C793A90-3359-7267-F3E9-D3C442A7D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66BECED4-318E-E06B-EFAE-4B404D50B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5E6BAEE0-E023-80BF-BDEC-0BE89C711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3A4CD389-C023-0172-76DE-A7590AF70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BE64B7E2-9E6B-8DC7-F1A3-C2725E36E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742D90-12D0-A654-0783-EE2324135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954" y="1118937"/>
            <a:ext cx="5617174" cy="46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FC6E0ABA-CAC9-95FC-C1FF-0489021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F23C9675-2F65-B9C3-A635-DF9885530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1CC6050F-83ED-6AD9-A3CB-62CA3482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3B87B6FD-FF05-4EE2-3A60-3A7B345CC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407893D2-5A7E-2A33-0558-B6EDA757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2945E-0428-E7F0-D1BD-30372C25006C}"/>
              </a:ext>
            </a:extLst>
          </p:cNvPr>
          <p:cNvSpPr txBox="1">
            <a:spLocks/>
          </p:cNvSpPr>
          <p:nvPr/>
        </p:nvSpPr>
        <p:spPr>
          <a:xfrm>
            <a:off x="481872" y="2257038"/>
            <a:ext cx="5126896" cy="23439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guests with Special requests less likely to cancel their bookings.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2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36EDF-CFD7-5DDE-DBA6-1D7A5429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36AC05-F513-4ABF-8B57-CEF672306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9FC523E5-A25A-1311-C8B4-A1E20057A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BC509F80-B90B-A00D-248E-61D43199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F4F9C01A-C964-E25C-A2F0-A042B2F34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20B15EBF-CD1B-91AA-8DF7-48BB6ABF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FFDFB694-3251-FC2F-D711-9207DD217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D03035E3-840B-6479-C723-91635C9E4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4A421268-17B5-16E6-F30D-0B897AD7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1D8FA349-2235-A0EF-8867-B1A8EDD09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58BCE39C-6BF8-6D1E-A92F-6F317CB92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1D3E0BBD-F3CC-CB90-FDD6-75CF0D5E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D06C6E6-8ED2-C5D3-DB6A-A41314077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E9DB-9EC3-E983-1D96-55C67ACD15CA}"/>
              </a:ext>
            </a:extLst>
          </p:cNvPr>
          <p:cNvSpPr txBox="1">
            <a:spLocks/>
          </p:cNvSpPr>
          <p:nvPr/>
        </p:nvSpPr>
        <p:spPr>
          <a:xfrm>
            <a:off x="481872" y="2257038"/>
            <a:ext cx="5126896" cy="2343924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While the repeated guests are less likely to cancel their bookings.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BC67F9-4353-2092-BCDA-01CC5D6E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344" y="1008845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72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A0933-F62E-C3C1-1273-0D5031D2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B7A4217-3606-BD9B-B13F-B268F3C7D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DC7CFF-E525-8F53-7F77-AAD0108A6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20CB74A2-F323-D1C1-F3B4-D0F794464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C45C6A5-D015-935B-9CEE-32E725132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B39C53D9-4ECD-8F4D-5060-368BEFB33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E93ABB42-761B-E29E-D44A-C8A730E70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4C96061C-390A-F71B-5E44-D8F2896E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A7FEDA69-183F-DAB6-5370-516507B0E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694F91B-9384-0623-E669-D6473E280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331E4471-CEF8-04F6-3F39-E446BDFD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7B407F47-2919-A97B-8F9B-46E06A1EC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B535AC34-9942-A8B4-CB78-F654861D0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5A9194-FCBF-34E5-EF94-9CECE43D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53" y="795337"/>
            <a:ext cx="54006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5655-438A-6B08-C557-50C17E4697D2}"/>
              </a:ext>
            </a:extLst>
          </p:cNvPr>
          <p:cNvSpPr txBox="1">
            <a:spLocks/>
          </p:cNvSpPr>
          <p:nvPr/>
        </p:nvSpPr>
        <p:spPr>
          <a:xfrm>
            <a:off x="591278" y="2257037"/>
            <a:ext cx="5126896" cy="1344292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cancelation rate is high in online , Offline and Aviation markets.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6DB149E-7761-E53B-5B41-30E1C4AE70CE}"/>
              </a:ext>
            </a:extLst>
          </p:cNvPr>
          <p:cNvSpPr txBox="1">
            <a:spLocks/>
          </p:cNvSpPr>
          <p:nvPr/>
        </p:nvSpPr>
        <p:spPr>
          <a:xfrm>
            <a:off x="591278" y="3885372"/>
            <a:ext cx="5126896" cy="1344292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While the cancelation rate is low in the Complementary and Corporate markets.</a:t>
            </a:r>
          </a:p>
        </p:txBody>
      </p:sp>
    </p:spTree>
    <p:extLst>
      <p:ext uri="{BB962C8B-B14F-4D97-AF65-F5344CB8AC3E}">
        <p14:creationId xmlns:p14="http://schemas.microsoft.com/office/powerpoint/2010/main" val="243338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260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Task 1 EDA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20180668</dc:creator>
  <cp:lastModifiedBy>20180668</cp:lastModifiedBy>
  <cp:revision>4</cp:revision>
  <dcterms:created xsi:type="dcterms:W3CDTF">2025-07-02T07:30:51Z</dcterms:created>
  <dcterms:modified xsi:type="dcterms:W3CDTF">2025-07-02T17:08:45Z</dcterms:modified>
</cp:coreProperties>
</file>