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65" r:id="rId7"/>
    <p:sldId id="266" r:id="rId8"/>
    <p:sldId id="267" r:id="rId9"/>
    <p:sldId id="268" r:id="rId10"/>
    <p:sldId id="273" r:id="rId11"/>
    <p:sldId id="274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96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99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23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05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18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06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1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2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3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5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9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0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4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3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Fare Amount Prediction Using AI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Optimizing Fare Predictions Through Advanced Regression Techniques</a:t>
            </a:r>
          </a:p>
        </p:txBody>
      </p:sp>
    </p:spTree>
    <p:extLst>
      <p:ext uri="{BB962C8B-B14F-4D97-AF65-F5344CB8AC3E}">
        <p14:creationId xmlns:p14="http://schemas.microsoft.com/office/powerpoint/2010/main" val="252339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5199B-2726-0331-93EB-EE1B11B5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Best Performing Model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9718E-3EBD-A01E-7642-888D8717C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7106" y="685801"/>
            <a:ext cx="6385918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err="1"/>
              <a:t>XGBoost</a:t>
            </a:r>
            <a:r>
              <a:rPr lang="en-US" dirty="0"/>
              <a:t> Regressor: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MAE: 1.5932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RMSE: 3.5620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R²: 0.8618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Random Forest also performed closely after tuning.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Linear Regression had highest error and lowest R².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Gradient Boosting also performed competitively.</a:t>
            </a:r>
          </a:p>
          <a:p>
            <a:pPr algn="l"/>
            <a:endParaRPr lang="en-US" dirty="0"/>
          </a:p>
          <a:p>
            <a:pPr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7607" y="1939221"/>
            <a:ext cx="84752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Predict taxi fare amounts using machine learning regression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Compare multiple models to identify the best performer.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73228-906B-D5CB-55AB-DDE4AEEB292A}"/>
              </a:ext>
            </a:extLst>
          </p:cNvPr>
          <p:cNvSpPr txBox="1"/>
          <p:nvPr/>
        </p:nvSpPr>
        <p:spPr>
          <a:xfrm>
            <a:off x="4821071" y="613728"/>
            <a:ext cx="6093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Project Objectives</a:t>
            </a:r>
          </a:p>
        </p:txBody>
      </p:sp>
    </p:spTree>
    <p:extLst>
      <p:ext uri="{BB962C8B-B14F-4D97-AF65-F5344CB8AC3E}">
        <p14:creationId xmlns:p14="http://schemas.microsoft.com/office/powerpoint/2010/main" val="103755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BB52-1EC0-9AED-6511-1DDED660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2558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Data Cleaning &amp; Preprocessing</a:t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D0893-C5CB-E991-C173-595D39B17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8085" y="1259005"/>
            <a:ext cx="10018713" cy="4500349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Missing &amp; Invalid Data Handling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Converted '</a:t>
            </a:r>
            <a:r>
              <a:rPr lang="en-US" b="1" dirty="0" err="1"/>
              <a:t>pickup_datetime</a:t>
            </a:r>
            <a:r>
              <a:rPr lang="en-US" b="1" dirty="0"/>
              <a:t>' to datetime format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 Removed trips with </a:t>
            </a:r>
            <a:r>
              <a:rPr lang="en-US" b="1" dirty="0" err="1"/>
              <a:t>fare_amount</a:t>
            </a:r>
            <a:r>
              <a:rPr lang="en-US" b="1" dirty="0"/>
              <a:t> ≤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 Removed unrealistic distances (&lt; 0.1 or &gt; 500 miles)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Filtered out invalid bearings (outside -180 to 180)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 Datetime Feature Extraction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 Extracted hour, day, month, weekday, year from </a:t>
            </a:r>
            <a:r>
              <a:rPr lang="en-US" b="1" dirty="0" err="1"/>
              <a:t>pickup_datetime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466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602E-D51A-5DF3-8348-70CF0EAF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2422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Data Cleaning &amp; Preprocessing</a:t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50904-F068-D2C7-829F-9A3144738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1586551"/>
            <a:ext cx="10018713" cy="440481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en-US" dirty="0"/>
              <a:t> Feature Selection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Retained key variables: time features, trip info, landmark distances, external conditions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dirty="0"/>
              <a:t> Preprocessing for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Scaled numeric features using </a:t>
            </a:r>
            <a:r>
              <a:rPr lang="en-US" b="1" dirty="0" err="1"/>
              <a:t>StandardScaler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 Encoded categorical features using </a:t>
            </a:r>
            <a:r>
              <a:rPr lang="en-US" b="1" dirty="0" err="1"/>
              <a:t>OneHotEncoder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Split dataset into 80% training and 20%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9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BE1D-7986-D26B-935D-95018ABC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81000"/>
          </a:xfrm>
        </p:spPr>
        <p:txBody>
          <a:bodyPr>
            <a:noAutofit/>
          </a:bodyPr>
          <a:lstStyle/>
          <a:p>
            <a:r>
              <a:rPr lang="en-US" b="1" dirty="0"/>
              <a:t>Key Features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743DE-6FA7-63D5-E1CA-15AF8A862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0" y="1324709"/>
            <a:ext cx="10018713" cy="48474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Datetime-based features: hour, day, month, weekday, year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Distance and bearing between pickup and </a:t>
            </a:r>
            <a:r>
              <a:rPr lang="en-US" dirty="0" err="1"/>
              <a:t>dropoff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Categorical: Car Condition, Weather, Traffic Condition (</a:t>
            </a:r>
            <a:r>
              <a:rPr lang="en-US" dirty="0" err="1"/>
              <a:t>OneHotEncoded</a:t>
            </a:r>
            <a:r>
              <a:rPr lang="en-U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Landmark distances: JFK, EWR, LGA, NYC center, Statue of Liberty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0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770A3F-92C2-0909-6D1B-2768C49F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2566579" cy="5538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Models Trained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6E4E6-6077-ADF8-B68B-BDC6BACE2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927" y="612057"/>
            <a:ext cx="7152608" cy="37534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endParaRPr lang="en-US" dirty="0"/>
          </a:p>
          <a:p>
            <a:pPr algn="l">
              <a:buFont typeface="Arial"/>
              <a:buChar char="•"/>
            </a:pPr>
            <a:r>
              <a:rPr lang="en-US" dirty="0"/>
              <a:t>Linear Regression</a:t>
            </a:r>
          </a:p>
          <a:p>
            <a:pPr algn="l">
              <a:buFont typeface="Arial"/>
              <a:buChar char="•"/>
            </a:pPr>
            <a:r>
              <a:rPr lang="en-US" dirty="0"/>
              <a:t>Decision Tree Regressor</a:t>
            </a:r>
          </a:p>
          <a:p>
            <a:pPr algn="l">
              <a:buFont typeface="Arial"/>
              <a:buChar char="•"/>
            </a:pPr>
            <a:r>
              <a:rPr lang="en-US" dirty="0"/>
              <a:t>Random Forest Regressor (with tuning)</a:t>
            </a:r>
          </a:p>
          <a:p>
            <a:pPr algn="l">
              <a:buFont typeface="Arial"/>
              <a:buChar char="•"/>
            </a:pPr>
            <a:r>
              <a:rPr lang="en-US" dirty="0"/>
              <a:t>Gradient Boosting Regressor</a:t>
            </a:r>
          </a:p>
          <a:p>
            <a:pPr algn="l">
              <a:buFont typeface="Arial"/>
              <a:buChar char="•"/>
            </a:pPr>
            <a:r>
              <a:rPr lang="en-US"/>
              <a:t>XGBoost</a:t>
            </a:r>
            <a:r>
              <a:rPr lang="en-US" dirty="0"/>
              <a:t> Regressor</a:t>
            </a:r>
          </a:p>
          <a:p>
            <a:pPr algn="l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06E2F-E7AF-4F89-E4AC-F15DE8B3B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45" y="3669488"/>
            <a:ext cx="8358243" cy="18066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AA3D60-35EE-C066-A505-01CB6A094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945" y="5605756"/>
            <a:ext cx="6360215" cy="123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2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63B9FC71-E318-27AD-FA7A-8A19C09C83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949" r="28758"/>
          <a:stretch>
            <a:fillRect/>
          </a:stretch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A63304-E813-B3AC-9DF1-708DA5CC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Evaluation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F1A4E-E880-1295-FFFA-D8368A981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040" y="2324099"/>
            <a:ext cx="6112745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dirty="0"/>
              <a:t>MAE (Mean Absolute Error): Average prediction error</a:t>
            </a:r>
          </a:p>
          <a:p>
            <a:pPr algn="l">
              <a:buFont typeface="Arial"/>
              <a:buChar char="•"/>
            </a:pPr>
            <a:r>
              <a:rPr lang="en-US" dirty="0"/>
              <a:t>RMSE (Root Mean Squared Error): Penalizes larger errors</a:t>
            </a:r>
          </a:p>
          <a:p>
            <a:pPr algn="l">
              <a:buFont typeface="Arial"/>
              <a:buChar char="•"/>
            </a:pPr>
            <a:r>
              <a:rPr lang="en-US" dirty="0"/>
              <a:t>R² Score: Proportion of fare variability explained by the model</a:t>
            </a:r>
          </a:p>
          <a:p>
            <a:pPr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1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FED3-4846-C7C5-5C65-16EA368B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822960"/>
          </a:xfrm>
        </p:spPr>
        <p:txBody>
          <a:bodyPr/>
          <a:lstStyle/>
          <a:p>
            <a:r>
              <a:rPr lang="en-US" dirty="0"/>
              <a:t>Models Trained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82107-B06E-5FEE-0534-D876FFA2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53597"/>
            <a:ext cx="10825338" cy="362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0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10C77-BCB7-2265-50CE-ECAB219F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Random Forest Hyperparameter Tuning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DF99699-A853-F3A9-43C0-E4DF9B1C1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9032" y="1072609"/>
            <a:ext cx="6383207" cy="45226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/>
              <a:t>Used RandomizedSearchCV with 3-fold cross-validation</a:t>
            </a:r>
          </a:p>
          <a:p>
            <a:pPr marL="342900" indent="-342900" algn="l">
              <a:buFont typeface="Arial"/>
              <a:buChar char="•"/>
            </a:pPr>
            <a:r>
              <a:rPr lang="en-US"/>
              <a:t>Grid included: n_estimators, max_depth, min_samples_split, min_samples_leaf, bootstrap</a:t>
            </a:r>
          </a:p>
          <a:p>
            <a:pPr marL="342900" indent="-342900" algn="l">
              <a:buFont typeface="Arial"/>
              <a:buChar char="•"/>
            </a:pPr>
            <a:r>
              <a:rPr lang="en-US"/>
              <a:t>10 iterations to find best parameters</a:t>
            </a:r>
          </a:p>
          <a:p>
            <a:pPr marL="342900" indent="-342900" algn="l">
              <a:buFont typeface="Arial"/>
              <a:buChar char="•"/>
            </a:pPr>
            <a:r>
              <a:rPr lang="en-US"/>
              <a:t>Best model used for final evaluation</a:t>
            </a:r>
          </a:p>
          <a:p>
            <a:pPr algn="l">
              <a:buFont typeface="Arial"/>
              <a:buChar char="•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D12BD-F976-E23E-0F21-D78301381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101" y="4358908"/>
            <a:ext cx="8840787" cy="23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49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4A60AA064E74E89069B2C1BDBA993" ma:contentTypeVersion="7" ma:contentTypeDescription="Create a new document." ma:contentTypeScope="" ma:versionID="5b82736f6716ddc38d085a6681e7704e">
  <xsd:schema xmlns:xsd="http://www.w3.org/2001/XMLSchema" xmlns:xs="http://www.w3.org/2001/XMLSchema" xmlns:p="http://schemas.microsoft.com/office/2006/metadata/properties" xmlns:ns3="f14bae96-3b6e-4fa6-9f74-3233968818ed" targetNamespace="http://schemas.microsoft.com/office/2006/metadata/properties" ma:root="true" ma:fieldsID="319376cf5fb731747b877744fdfd9973" ns3:_="">
    <xsd:import namespace="f14bae96-3b6e-4fa6-9f74-3233968818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bae96-3b6e-4fa6-9f74-3233968818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B82AEC-F372-42F9-9CCD-740A5DE9E5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4bae96-3b6e-4fa6-9f74-3233968818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AE60BB-045E-41DF-9FF9-7B76C7BB81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9BA03B-1E49-45DD-84F2-8137586A44A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14bae96-3b6e-4fa6-9f74-3233968818ed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52</TotalTime>
  <Words>336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Corbel</vt:lpstr>
      <vt:lpstr>Parallax</vt:lpstr>
      <vt:lpstr>Fare Amount Prediction Using AI Models</vt:lpstr>
      <vt:lpstr>PowerPoint Presentation</vt:lpstr>
      <vt:lpstr>Data Cleaning &amp; Preprocessing </vt:lpstr>
      <vt:lpstr>Data Cleaning &amp; Preprocessing </vt:lpstr>
      <vt:lpstr>Key Features Used</vt:lpstr>
      <vt:lpstr>Models Trained</vt:lpstr>
      <vt:lpstr>Evaluation Metrics</vt:lpstr>
      <vt:lpstr>Models Trained</vt:lpstr>
      <vt:lpstr>Random Forest Hyperparameter Tuning</vt:lpstr>
      <vt:lpstr>Best Performing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Fare Amount Prediction Using AI Models</dc:title>
  <dc:creator>JOE TECH</dc:creator>
  <cp:lastModifiedBy>Safaa Ibrahim</cp:lastModifiedBy>
  <cp:revision>4</cp:revision>
  <dcterms:created xsi:type="dcterms:W3CDTF">2025-08-02T01:02:29Z</dcterms:created>
  <dcterms:modified xsi:type="dcterms:W3CDTF">2025-08-02T13:29:57Z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0x010100CA34A60AA064E74E89069B2C1BDBA993</vt:lpwstr>
  </property>
</Properties>
</file>