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57" r:id="rId4"/>
    <p:sldId id="261" r:id="rId5"/>
    <p:sldId id="274" r:id="rId6"/>
    <p:sldId id="281" r:id="rId7"/>
    <p:sldId id="276" r:id="rId8"/>
    <p:sldId id="277" r:id="rId9"/>
    <p:sldId id="278" r:id="rId10"/>
    <p:sldId id="282" r:id="rId11"/>
    <p:sldId id="279" r:id="rId12"/>
    <p:sldId id="287" r:id="rId13"/>
    <p:sldId id="285" r:id="rId14"/>
    <p:sldId id="286" r:id="rId15"/>
    <p:sldId id="28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7219-C731-88FC-BC87-7B05C2E0B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3BE15-B61D-6650-703B-86C901D8FC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6CA9-A22C-411C-91C4-FD5A9FB360A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9AF6E-9DE6-89A7-A7D8-910D60E19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6A1E0-9378-06B9-AF80-22D1D1BC2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A2BB-7BE4-442E-BF32-B9856C9A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7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79D8-6FCA-4461-B8F7-03B59E5814D2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3C2D-942C-4B0B-8E42-4EE83393D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93C2D-942C-4B0B-8E42-4EE83393D9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0647-BE94-A878-5E71-81D1E486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002EA-B80A-1F78-9F54-ED086BE6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4A84-8E22-598D-C91D-0FB1E63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932-5371-4297-8376-6FCA7BC24DE3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926A-5773-0F7E-191F-0D3B242F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E3BF-641A-25AF-C570-8EBA642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8B73-81BD-80AB-B377-170ED55D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FDAC0-788C-269E-F9C9-0D53EB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458-24A2-7F5E-21C0-52E4AE49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C05-185E-4D33-AF34-6F6FE498EB61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C3FF-75B6-D042-6418-9C7D5A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1B46-8E11-C3FA-A27E-A36B7110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B59D-9C89-A94F-44D2-FDA13611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A94F-781E-D88B-A97B-F5C71C9B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F886-8F10-A3CD-DBBC-FB2DBA3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5317-C942-40BC-8DE4-2EC409A16AF3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5381-6D37-EDE4-3C32-83624FE4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675F-DE2B-44E0-EC5C-935DF20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8CDD-9F89-5495-EDD7-64D6B70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D6EB-316A-9BEA-B295-4758CF21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2E3A-28C9-FCF4-40E1-1C08CCC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2B28-F215-43D6-8087-20AD2C5EC3A6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5E2-9778-9FD3-EB76-126FAE4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2993-9B9C-8D12-3E84-826D85F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BD72-E08D-63FB-1E07-5E7D7A3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73B6-74D6-E1AB-4C54-F0268CDB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393-18B4-AB1C-82BD-4249420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78CA-2E39-42BF-B187-84EB09F0BF8E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A3B8-5881-B271-0AA1-8A8D745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A81-C1B2-3B4B-1008-38BD74D0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4C7C-A9AA-1883-E0E5-B321FE8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90C3-11D2-A6D4-C096-EC61E174E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D136-15A4-2ED5-EDF3-68BCB6D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5E67-C611-6AAC-545F-70045023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785B-8384-42D2-997F-E37D8065ABC8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77-BB81-D848-E102-B0BEBC4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076C-8AE8-37E3-FB66-96548C90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96B5-54BB-32FF-B0D7-7058653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6505-2200-CD04-192D-24505120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1F16-F439-750B-1748-68CF9079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1533-BE09-34D3-635A-8E73EFEF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740A-91A3-BE12-D90C-1162BC5D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43DD-32DD-829D-11A4-4A54603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26F2-9D9D-40C8-942F-62BB6E598A78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58C2A-4419-2D2A-16E0-9CD4C865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8248A-CBDB-6946-52FB-0A8D7FE4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B32-4162-B26A-AD9A-ADF51BC6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3FE37-BC03-51FA-D496-846305C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7849-EB4B-40D0-985C-C7B37F6FF1F1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D038-096B-2E8F-FD14-A8A663B4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7312-3759-FD7B-92BC-90898CB6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082A-20C0-DFF0-EDEE-9EFAC949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79B8-2DAD-490A-A003-A2C0783B1268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A4C0-1CC8-D725-07B0-F24079C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57AD-5062-F64A-AE67-D899F7F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C8D-3870-7485-779F-4645591B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AA11-FEC9-045F-E012-572F4079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481E-9CF6-ACF4-E42E-13D9DD16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4C4E-DDB3-CD7A-1E3F-046D2A3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B789-AAB8-43EA-89CE-45A171C366D8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A453-1954-9592-BDA6-8E062DD2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F9E9-5C3E-F922-990A-D46A3BF2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83F-B009-CC8C-7951-15B05666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3B0C-4535-4A5F-1915-A8B90153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85798-CB18-0D87-059D-D0CB188C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86ED-2740-AAB2-443E-90C38600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6AB5-3C2C-4799-B0CE-A203AB81E763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DF9B-EFCD-9EF3-8AF2-3165F905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C222-316B-CC8F-674A-2809229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27406-D170-27BD-2256-B8AD1D63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BE7D-E0C2-A5D8-5F43-94EABFD5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0395-32DF-A98C-8115-2C44DB23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DFB39-0EA6-4456-8B1B-3686184BE228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5B10-E423-AB72-E9AA-8185FFC5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F92B-8E45-49BE-6EBD-7A1CC947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85A09-9042-69A7-37A6-431D3D7D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6600" dirty="0"/>
              <a:t>Task 4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6FB96-7E43-DF66-20AE-786F7696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3554268"/>
            <a:ext cx="5760846" cy="19120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Submitted by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Mohamed Elshamy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Omar Abdelwahab Saber 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Mohamed Naguib Elsayed Naguib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5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5CA31-E163-90C3-FA47-8C94F1DEB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6F4AA5F-B787-83F9-6F4B-5C5257C0B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28A07A2-372E-16A0-DFAB-54DAA2A17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321D0E0B-BF69-2EB3-B4C9-2DB7CB809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8A934634-3B69-F3D8-66B2-20434996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65E39771-6657-C51B-C68F-51B5AC83E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8A28F9C6-6540-3F7B-1439-79A85AF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6139FDF-E182-2482-CD5A-A0C8D5A98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60E5E6BC-9886-061D-93B2-356E8FB29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7A00CF50-857C-0F2A-B488-6A4C1DF1A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3422DF9E-B366-BD9C-36E0-89AAEAB19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CB8462D-262E-805C-46B0-8CB1AB07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4A8AA2C6-85C4-4266-6351-3857972F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93CF-2B18-8EA7-2790-2AD11450B44C}"/>
              </a:ext>
            </a:extLst>
          </p:cNvPr>
          <p:cNvSpPr txBox="1">
            <a:spLocks/>
          </p:cNvSpPr>
          <p:nvPr/>
        </p:nvSpPr>
        <p:spPr>
          <a:xfrm>
            <a:off x="2923734" y="356517"/>
            <a:ext cx="6338440" cy="11719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Fare Amount Distribution by Weather and Car Condition</a:t>
            </a:r>
            <a:endParaRPr lang="en-US" dirty="0"/>
          </a:p>
        </p:txBody>
      </p:sp>
      <p:pic>
        <p:nvPicPr>
          <p:cNvPr id="3" name="Picture 2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8FAC6B3E-97BB-C4A0-5C4C-7FB0EC4E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5294"/>
            <a:ext cx="12192000" cy="34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0AFB6-7089-C1AA-F37B-2E971246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2217253-E43B-2216-B2AE-F3A5A81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3139FE2-C8DB-C583-C320-182190AAE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0A8F9513-70B5-2F08-0646-B314F0131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163DB104-57DB-6914-7175-EB84B3C09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79DEC11-4AFA-B98D-CD70-6B3C67012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2FC533DC-B1B0-48CA-B44B-DAA71C2DD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D22BA8F-B17A-5CC5-8230-F4B2AD74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73E14F8A-88C0-62D3-DF91-A7AC6CB2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0140B89-9013-61F2-4EFC-DE8AEB317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62DDA8FC-8D1F-F291-F1D3-0A5C3927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9D77A32-C6A0-CB99-8357-25C8DB52A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8214F6A-B8A2-3A86-25D2-10699072E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D9B5E-53AD-F8AC-C2A1-8D250B156B77}"/>
              </a:ext>
            </a:extLst>
          </p:cNvPr>
          <p:cNvSpPr txBox="1">
            <a:spLocks/>
          </p:cNvSpPr>
          <p:nvPr/>
        </p:nvSpPr>
        <p:spPr>
          <a:xfrm>
            <a:off x="2923734" y="356517"/>
            <a:ext cx="6338440" cy="11719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Fare Amount Distribution by Traffic Condition and Car Condition</a:t>
            </a:r>
            <a:endParaRPr lang="en-US" dirty="0"/>
          </a:p>
        </p:txBody>
      </p:sp>
      <p:pic>
        <p:nvPicPr>
          <p:cNvPr id="5" name="Picture 4" descr="A graph of colored lines&#10;&#10;AI-generated content may be incorrect.">
            <a:extLst>
              <a:ext uri="{FF2B5EF4-FFF2-40B4-BE49-F238E27FC236}">
                <a16:creationId xmlns:a16="http://schemas.microsoft.com/office/drawing/2014/main" id="{FFC6F9FD-AD0E-DED5-824B-3BB58680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460"/>
            <a:ext cx="12192000" cy="344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6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64D59-32AF-7BEA-89BD-2F7E4E54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BE0AD2C7-5CBE-DFD2-1DD3-5223C67C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BA23C-58AC-68A3-4124-595317E3DD32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Data Preprocessing  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1B065-3427-4BAA-BB9C-A9E4FD73CCDA}"/>
              </a:ext>
            </a:extLst>
          </p:cNvPr>
          <p:cNvSpPr txBox="1"/>
          <p:nvPr/>
        </p:nvSpPr>
        <p:spPr>
          <a:xfrm>
            <a:off x="1001684" y="1670857"/>
            <a:ext cx="10178934" cy="557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any rows where distance or fare amount is less than or equal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all rows where the distance is greater than 50 km or less than 0.1 km.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54020-1314-AB9B-535B-887D89ED7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805" b="-3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F1112-F519-7B5C-ECA2-13178A7D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87" b="3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3CD450-2E5A-259E-234D-2FD347BC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40" y="2410448"/>
            <a:ext cx="5795499" cy="3890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61E50B-F036-D2B1-FE23-9D01E6FE4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109" y="2400473"/>
            <a:ext cx="5811148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C4689-558A-825B-099D-2F1DD471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3A0D-03BC-ADD0-2492-535AA6DA0B37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Data Preprocessing  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AFA98-28B3-843D-65EF-736B974E93CE}"/>
              </a:ext>
            </a:extLst>
          </p:cNvPr>
          <p:cNvSpPr txBox="1"/>
          <p:nvPr/>
        </p:nvSpPr>
        <p:spPr>
          <a:xfrm>
            <a:off x="1001684" y="1670857"/>
            <a:ext cx="10178934" cy="557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rows where the fare amount is greater than 100 while the distance is less than 10 km.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D3415-4DA7-6428-6006-9A59C6F4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805" b="-3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CCC0F-4586-9C7A-578D-027E792C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87" b="3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2BED1-30C0-5F4E-41A2-924E0655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8" name="Rectangle 309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E987-E2F0-F8C3-F06B-3F9A242F4762}"/>
              </a:ext>
            </a:extLst>
          </p:cNvPr>
          <p:cNvSpPr txBox="1">
            <a:spLocks/>
          </p:cNvSpPr>
          <p:nvPr/>
        </p:nvSpPr>
        <p:spPr>
          <a:xfrm>
            <a:off x="1198181" y="560881"/>
            <a:ext cx="9795638" cy="1114380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2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Data Preprocessing  </a:t>
            </a:r>
            <a:endParaRPr lang="en-US" sz="5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2EA5B-4E54-112F-777D-A857BC653066}"/>
              </a:ext>
            </a:extLst>
          </p:cNvPr>
          <p:cNvSpPr txBox="1"/>
          <p:nvPr/>
        </p:nvSpPr>
        <p:spPr>
          <a:xfrm>
            <a:off x="1198181" y="1839595"/>
            <a:ext cx="9795638" cy="9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Remove all rows where the fare amount is less than 10 while the distance is greater than 20 km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849C9-42E0-BEF2-ECE4-9EA3DD3A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6" y="2957665"/>
            <a:ext cx="5630277" cy="334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A1681-28FA-2A76-901B-8748BA76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93" y="2957665"/>
            <a:ext cx="578088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1AD0A-74D6-267D-0A68-1A5EB38D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D2258-B771-8AF8-ED8D-C9D285591603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1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Fare Amount Distribution by Distance </a:t>
            </a:r>
            <a:endParaRPr lang="en-US" sz="31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of a distance&#10;&#10;AI-generated content may be incorrect.">
            <a:extLst>
              <a:ext uri="{FF2B5EF4-FFF2-40B4-BE49-F238E27FC236}">
                <a16:creationId xmlns:a16="http://schemas.microsoft.com/office/drawing/2014/main" id="{D5623F25-1008-2E63-2DE4-29DA9701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82" y="2181426"/>
            <a:ext cx="3967654" cy="3997637"/>
          </a:xfrm>
          <a:prstGeom prst="rect">
            <a:avLst/>
          </a:prstGeom>
        </p:spPr>
      </p:pic>
      <p:pic>
        <p:nvPicPr>
          <p:cNvPr id="5" name="Picture 4" descr="A graph showing a number of blue dots&#10;&#10;AI-generated content may be incorrect.">
            <a:extLst>
              <a:ext uri="{FF2B5EF4-FFF2-40B4-BE49-F238E27FC236}">
                <a16:creationId xmlns:a16="http://schemas.microsoft.com/office/drawing/2014/main" id="{983E3F42-CC48-754F-4842-DCA7CCDF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57851" cy="399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E3CE2-8496-AA23-B556-00F6E0766F8D}"/>
              </a:ext>
            </a:extLst>
          </p:cNvPr>
          <p:cNvSpPr txBox="1"/>
          <p:nvPr/>
        </p:nvSpPr>
        <p:spPr>
          <a:xfrm>
            <a:off x="1944806" y="1731249"/>
            <a:ext cx="35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6268-D160-62E1-D235-A78C7AAD89BC}"/>
              </a:ext>
            </a:extLst>
          </p:cNvPr>
          <p:cNvSpPr txBox="1"/>
          <p:nvPr/>
        </p:nvSpPr>
        <p:spPr>
          <a:xfrm>
            <a:off x="6496334" y="1731249"/>
            <a:ext cx="36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18261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C2702-7360-3DA1-9334-D527B9841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C49B62-0F4F-B200-AEDD-4636214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631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1C67FA-F903-AEA4-0A71-0165A9C5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2710-4794-D613-3AC9-0001E24F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34" y="3910446"/>
            <a:ext cx="5327032" cy="1892458"/>
          </a:xfrm>
          <a:prstGeom prst="roundRect">
            <a:avLst/>
          </a:prstGeom>
          <a:gradFill flip="none" rotWithShape="1"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18000"/>
                    <a:lumOff val="8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2000000" scaled="0"/>
              <a:tileRect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is a data for taxi rides to uncover patterns in fares, distances, and ride characteristics across New York City. </a:t>
            </a:r>
          </a:p>
        </p:txBody>
      </p:sp>
    </p:spTree>
    <p:extLst>
      <p:ext uri="{BB962C8B-B14F-4D97-AF65-F5344CB8AC3E}">
        <p14:creationId xmlns:p14="http://schemas.microsoft.com/office/powerpoint/2010/main" val="40004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FAB8-EB89-6300-F287-395AD0B3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660" y="2522848"/>
            <a:ext cx="4964148" cy="1641225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Data Loading &amp; Initial Inspection</a:t>
            </a:r>
            <a:endParaRPr lang="en-US" sz="3200" dirty="0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9EB75B-E9FF-EFC1-7F4A-9C3AB85C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8" y="942825"/>
            <a:ext cx="356284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63559-768A-A1A6-D900-0BB795DB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4D74D-1B64-012C-743A-7B31A1FFF3F7}"/>
              </a:ext>
            </a:extLst>
          </p:cNvPr>
          <p:cNvSpPr txBox="1">
            <a:spLocks/>
          </p:cNvSpPr>
          <p:nvPr/>
        </p:nvSpPr>
        <p:spPr>
          <a:xfrm>
            <a:off x="3311373" y="933990"/>
            <a:ext cx="5563162" cy="147090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Renaming Columns for Clarity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57650-9FF2-BE4C-4CEB-582E22257920}"/>
              </a:ext>
            </a:extLst>
          </p:cNvPr>
          <p:cNvSpPr txBox="1"/>
          <p:nvPr/>
        </p:nvSpPr>
        <p:spPr>
          <a:xfrm>
            <a:off x="1083149" y="3031955"/>
            <a:ext cx="6631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jfk_dist = jfk_airport_distance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lga_dist = lga_airport_distance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ewr_dist = ewr_airport_distance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sol_dist = statue_of_liberty_distance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nyc_dist = nyc_center_distance</a:t>
            </a:r>
          </a:p>
        </p:txBody>
      </p:sp>
    </p:spTree>
    <p:extLst>
      <p:ext uri="{BB962C8B-B14F-4D97-AF65-F5344CB8AC3E}">
        <p14:creationId xmlns:p14="http://schemas.microsoft.com/office/powerpoint/2010/main" val="16865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AC01-69CD-4907-1262-90186D46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541C7F-65D6-C018-7B13-DEDE21B1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E1F949-823E-A314-4D9D-59BE14170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D19C6CC-C526-0CB8-C659-7F762873F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108469C-A471-D706-CCFB-A9459A432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45ED7B7-FD6C-8ACF-7C87-D7CB544F5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744CC2C3-0AB5-4830-5B30-5E55136F9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976F9039-801E-5AAC-C63E-2EDE58DC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20F79FB-3C85-FC62-BC68-960CF42C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7F886DB-5FE2-9365-90DE-73A2FB819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484139E0-94ED-EDBB-1787-3B97E1AB8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63BBC42-3D11-8719-D7A2-50D00FAF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906A2B4-979D-F604-ABF1-95770E67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3367-A0F6-C85A-C534-E0B68329F40A}"/>
              </a:ext>
            </a:extLst>
          </p:cNvPr>
          <p:cNvSpPr txBox="1">
            <a:spLocks/>
          </p:cNvSpPr>
          <p:nvPr/>
        </p:nvSpPr>
        <p:spPr>
          <a:xfrm>
            <a:off x="3133490" y="693230"/>
            <a:ext cx="5918928" cy="1105865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Average Distance to Landmarks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4CCC1-624A-48FE-E772-64104861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79" y="2354016"/>
            <a:ext cx="7453563" cy="35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3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A4F1D-B04D-AE31-8B6A-126AC1E5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4B13CC2-5198-7914-DD88-9EA192914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F0D0D8C-2D9F-24B6-DA6B-D4956B300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318B080-C650-9689-7B9F-48AAFAC8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77A014D0-EF9F-0539-2E6E-2E76B688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EA02CB62-CA9A-8EA8-19CA-75EE5E0A1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D04E502A-D053-274C-0F4E-67D388C7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A2D2E9B9-F6CB-7464-8307-7B38AF8B0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AA47D0DD-1E14-9964-3CFC-70C0ECE6C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13F01D1-7D30-F801-83C6-F330DC915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7CFC6A62-6464-20D4-4810-648DA55B4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004D3709-4C9F-1A2E-8C10-4777DB09C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77F2B02A-C426-68CF-311C-AAA5BA493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6C5F3-3B2E-2328-D6B4-8CA07195A05F}"/>
              </a:ext>
            </a:extLst>
          </p:cNvPr>
          <p:cNvSpPr txBox="1">
            <a:spLocks/>
          </p:cNvSpPr>
          <p:nvPr/>
        </p:nvSpPr>
        <p:spPr>
          <a:xfrm>
            <a:off x="3069803" y="681249"/>
            <a:ext cx="6046300" cy="1129828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Ride Frequency By Hour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62CB-DAED-C5EB-E894-7AA81709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92" y="2096163"/>
            <a:ext cx="8267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36EDF-CFD7-5DDE-DBA6-1D7A5429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36AC05-F513-4ABF-8B57-CEF672306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FC523E5-A25A-1311-C8B4-A1E20057A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BC509F80-B90B-A00D-248E-61D43199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F4F9C01A-C964-E25C-A2F0-A042B2F34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20B15EBF-CD1B-91AA-8DF7-48BB6ABF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FDFB694-3251-FC2F-D711-9207DD21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D03035E3-840B-6479-C723-91635C9E4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4A421268-17B5-16E6-F30D-0B897AD7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D8FA349-2235-A0EF-8867-B1A8EDD09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58BCE39C-6BF8-6D1E-A92F-6F317CB92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1D3E0BBD-F3CC-CB90-FDD6-75CF0D5E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D06C6E6-8ED2-C5D3-DB6A-A41314077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19B388E-1C0C-B69B-D97D-3D485C0C6623}"/>
              </a:ext>
            </a:extLst>
          </p:cNvPr>
          <p:cNvSpPr txBox="1">
            <a:spLocks/>
          </p:cNvSpPr>
          <p:nvPr/>
        </p:nvSpPr>
        <p:spPr>
          <a:xfrm>
            <a:off x="3069803" y="681249"/>
            <a:ext cx="6046300" cy="1129828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Average Fare by Hour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2B343-699C-F808-6005-D28EDC26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28" y="1970983"/>
            <a:ext cx="8020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2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A0933-F62E-C3C1-1273-0D5031D2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B7A4217-3606-BD9B-B13F-B268F3C7D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DC7CFF-E525-8F53-7F77-AAD0108A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0CB74A2-F323-D1C1-F3B4-D0F79446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C45C6A5-D015-935B-9CEE-32E725132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B39C53D9-4ECD-8F4D-5060-368BEFB3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E93ABB42-761B-E29E-D44A-C8A730E70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4C96061C-390A-F71B-5E44-D8F2896E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A7FEDA69-183F-DAB6-5370-516507B0E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694F91B-9384-0623-E669-D6473E280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331E4471-CEF8-04F6-3F39-E446BDFD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7B407F47-2919-A97B-8F9B-46E06A1EC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B535AC34-9942-A8B4-CB78-F654861D0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5655-438A-6B08-C557-50C17E4697D2}"/>
              </a:ext>
            </a:extLst>
          </p:cNvPr>
          <p:cNvSpPr txBox="1">
            <a:spLocks/>
          </p:cNvSpPr>
          <p:nvPr/>
        </p:nvSpPr>
        <p:spPr>
          <a:xfrm>
            <a:off x="3746688" y="403758"/>
            <a:ext cx="4692532" cy="853716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Ride Frequency By Weekday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08BA0-6C6D-0C9C-DB3D-7FD72977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29" y="1483978"/>
            <a:ext cx="8267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8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BE4A5-D540-F593-0FC6-659045D1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8C4A69-6AF6-D14A-BECF-D5FB6EDC5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F1C534D-A2C6-109E-34C9-5EE1FCD6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34461EA-EC1C-27AF-75BE-1320F13B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31508803-BF37-5979-8F2C-6273E9DE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0A18D3A6-8F80-C0F8-4900-ECE39BB71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CB3DA0A-70FE-02E8-8C0C-FFC5BD447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27C5D279-248B-B6A2-3A53-B5A69504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31E227C-2DA0-876F-D71F-8BD971C5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A8033BD-08A9-0482-D4D0-653EE580C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11DF7C03-9602-95FF-FF04-98B388C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FF38D3D5-DDE3-622C-1D48-F841CBAAE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89F0CF7-78C5-5F17-A0F3-49F757DE4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BDF0-73DA-5BE2-190A-71DE270A0502}"/>
              </a:ext>
            </a:extLst>
          </p:cNvPr>
          <p:cNvSpPr txBox="1">
            <a:spLocks/>
          </p:cNvSpPr>
          <p:nvPr/>
        </p:nvSpPr>
        <p:spPr>
          <a:xfrm>
            <a:off x="3405901" y="244766"/>
            <a:ext cx="5374105" cy="11990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/>
              <a:t>Average Fare by Weekday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5CF8E-77F4-40F2-CB21-251520FB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09" y="1688556"/>
            <a:ext cx="8020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227</Words>
  <Application>Microsoft Office PowerPoint</Application>
  <PresentationFormat>Widescreen</PresentationFormat>
  <Paragraphs>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Task 4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20180668</dc:creator>
  <cp:lastModifiedBy>20180668</cp:lastModifiedBy>
  <cp:revision>12</cp:revision>
  <dcterms:created xsi:type="dcterms:W3CDTF">2025-07-02T07:30:51Z</dcterms:created>
  <dcterms:modified xsi:type="dcterms:W3CDTF">2025-07-24T20:33:01Z</dcterms:modified>
</cp:coreProperties>
</file>