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1" r:id="rId4"/>
    <p:sldId id="273" r:id="rId5"/>
    <p:sldId id="269" r:id="rId6"/>
    <p:sldId id="272" r:id="rId7"/>
    <p:sldId id="259" r:id="rId8"/>
    <p:sldId id="260" r:id="rId9"/>
    <p:sldId id="261" r:id="rId10"/>
    <p:sldId id="262" r:id="rId11"/>
    <p:sldId id="266" r:id="rId12"/>
    <p:sldId id="263" r:id="rId13"/>
    <p:sldId id="265" r:id="rId14"/>
  </p:sldIdLst>
  <p:sldSz cx="18288000" cy="10287000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Bold"/>
      <p:regular r:id="rId19"/>
    </p:embeddedFont>
    <p:embeddedFont>
      <p:font typeface="Montserrat Bold Italics" panose="020B0604020202020204" charset="0"/>
      <p:regular r:id="rId20"/>
    </p:embeddedFont>
    <p:embeddedFont>
      <p:font typeface="Montserrat Italics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22" autoAdjust="0"/>
  </p:normalViewPr>
  <p:slideViewPr>
    <p:cSldViewPr>
      <p:cViewPr varScale="1">
        <p:scale>
          <a:sx n="77" d="100"/>
          <a:sy n="77" d="100"/>
        </p:scale>
        <p:origin x="744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/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33304" y="9109621"/>
            <a:ext cx="14821393" cy="2354759"/>
            <a:chOff x="0" y="0"/>
            <a:chExt cx="3903577" cy="620183"/>
          </a:xfrm>
        </p:grpSpPr>
        <p:sp>
          <p:nvSpPr>
            <p:cNvPr id="6" name="Freeform 6"/>
            <p:cNvSpPr/>
            <p:nvPr/>
          </p:nvSpPr>
          <p:spPr>
            <a:xfrm>
              <a:off x="1124" y="0"/>
              <a:ext cx="3901328" cy="620183"/>
            </a:xfrm>
            <a:custGeom>
              <a:avLst/>
              <a:gdLst/>
              <a:ahLst/>
              <a:cxnLst/>
              <a:rect l="l" t="t" r="r" b="b"/>
              <a:pathLst>
                <a:path w="3901328" h="620183">
                  <a:moveTo>
                    <a:pt x="3899590" y="314461"/>
                  </a:moveTo>
                  <a:lnTo>
                    <a:pt x="3702116" y="615814"/>
                  </a:lnTo>
                  <a:cubicBezTo>
                    <a:pt x="3700329" y="618541"/>
                    <a:pt x="3697289" y="620183"/>
                    <a:pt x="3694030" y="620183"/>
                  </a:cubicBezTo>
                  <a:lnTo>
                    <a:pt x="207299" y="620183"/>
                  </a:lnTo>
                  <a:cubicBezTo>
                    <a:pt x="204040" y="620183"/>
                    <a:pt x="201000" y="618541"/>
                    <a:pt x="199213" y="615814"/>
                  </a:cubicBezTo>
                  <a:lnTo>
                    <a:pt x="1739" y="314461"/>
                  </a:lnTo>
                  <a:cubicBezTo>
                    <a:pt x="0" y="311807"/>
                    <a:pt x="0" y="308376"/>
                    <a:pt x="1739" y="305723"/>
                  </a:cubicBezTo>
                  <a:lnTo>
                    <a:pt x="199213" y="4369"/>
                  </a:lnTo>
                  <a:cubicBezTo>
                    <a:pt x="201000" y="1643"/>
                    <a:pt x="204040" y="0"/>
                    <a:pt x="207299" y="0"/>
                  </a:cubicBezTo>
                  <a:lnTo>
                    <a:pt x="3694030" y="0"/>
                  </a:lnTo>
                  <a:cubicBezTo>
                    <a:pt x="3697289" y="0"/>
                    <a:pt x="3700329" y="1643"/>
                    <a:pt x="3702116" y="4369"/>
                  </a:cubicBezTo>
                  <a:lnTo>
                    <a:pt x="3899590" y="305723"/>
                  </a:lnTo>
                  <a:cubicBezTo>
                    <a:pt x="3901328" y="308376"/>
                    <a:pt x="3901328" y="311807"/>
                    <a:pt x="3899590" y="31446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3674977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719480" y="9382012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-708273" y="2803047"/>
            <a:ext cx="19202399" cy="1775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345"/>
              </a:lnSpc>
              <a:spcBef>
                <a:spcPct val="0"/>
              </a:spcBef>
            </a:pPr>
            <a:r>
              <a:rPr lang="en-US" sz="8800" b="1" spc="-526" dirty="0">
                <a:solidFill>
                  <a:srgbClr val="2135BD"/>
                </a:solidFill>
                <a:latin typeface="Montserrat Bold"/>
                <a:sym typeface="Montserrat Bold"/>
              </a:rPr>
              <a:t>Car S</a:t>
            </a:r>
            <a:r>
              <a:rPr lang="en-US" sz="8800" b="1" spc="-526" dirty="0">
                <a:solidFill>
                  <a:srgbClr val="2135BD"/>
                </a:solidFill>
                <a:latin typeface="Montserrat Bold"/>
              </a:rPr>
              <a:t>ervice Transaction Data</a:t>
            </a:r>
            <a:endParaRPr lang="en-US" sz="8800" b="1" spc="-526" dirty="0">
              <a:solidFill>
                <a:srgbClr val="2135BD"/>
              </a:solidFill>
              <a:latin typeface="Montserrat Bold"/>
              <a:sym typeface="Montserrat Bol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4810101" y="2243329"/>
            <a:ext cx="5062204" cy="497016"/>
          </a:xfrm>
          <a:custGeom>
            <a:avLst/>
            <a:gdLst/>
            <a:ahLst/>
            <a:cxnLst/>
            <a:rect l="l" t="t" r="r" b="b"/>
            <a:pathLst>
              <a:path w="5062204" h="497016">
                <a:moveTo>
                  <a:pt x="0" y="0"/>
                </a:moveTo>
                <a:lnTo>
                  <a:pt x="5062204" y="0"/>
                </a:lnTo>
                <a:lnTo>
                  <a:pt x="5062204" y="497017"/>
                </a:lnTo>
                <a:lnTo>
                  <a:pt x="0" y="497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flipV="1">
            <a:off x="-1559753" y="7384228"/>
            <a:ext cx="5062204" cy="497016"/>
          </a:xfrm>
          <a:custGeom>
            <a:avLst/>
            <a:gdLst/>
            <a:ahLst/>
            <a:cxnLst/>
            <a:rect l="l" t="t" r="r" b="b"/>
            <a:pathLst>
              <a:path w="5062204" h="497016">
                <a:moveTo>
                  <a:pt x="0" y="497016"/>
                </a:moveTo>
                <a:lnTo>
                  <a:pt x="5062204" y="497016"/>
                </a:lnTo>
                <a:lnTo>
                  <a:pt x="5062204" y="0"/>
                </a:lnTo>
                <a:lnTo>
                  <a:pt x="0" y="0"/>
                </a:lnTo>
                <a:lnTo>
                  <a:pt x="0" y="49701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-1452322" y="3555055"/>
            <a:ext cx="3299706" cy="452212"/>
          </a:xfrm>
          <a:custGeom>
            <a:avLst/>
            <a:gdLst/>
            <a:ahLst/>
            <a:cxnLst/>
            <a:rect l="l" t="t" r="r" b="b"/>
            <a:pathLst>
              <a:path w="3299706" h="452212">
                <a:moveTo>
                  <a:pt x="0" y="0"/>
                </a:moveTo>
                <a:lnTo>
                  <a:pt x="3299706" y="0"/>
                </a:lnTo>
                <a:lnTo>
                  <a:pt x="3299706" y="452213"/>
                </a:lnTo>
                <a:lnTo>
                  <a:pt x="0" y="452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635" r="-10905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5730249" y="549604"/>
            <a:ext cx="1421291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01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165086" y="5784978"/>
            <a:ext cx="10770114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952"/>
              </a:lnSpc>
            </a:pPr>
            <a:r>
              <a:rPr lang="en-US" sz="2800" b="1" dirty="0">
                <a:latin typeface="Montserrat"/>
                <a:ea typeface="Montserrat"/>
                <a:cs typeface="Montserrat"/>
                <a:sym typeface="Montserrat"/>
              </a:rPr>
              <a:t>Name :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Dalia Nasser Mohamed - Yousef Mahmoud Ali</a:t>
            </a:r>
          </a:p>
          <a:p>
            <a:pPr marL="0" lvl="0" indent="0" algn="ctr">
              <a:lnSpc>
                <a:spcPts val="2952"/>
              </a:lnSpc>
            </a:pPr>
            <a:r>
              <a:rPr lang="en-US" sz="2800" b="1" dirty="0">
                <a:latin typeface="Montserrat"/>
                <a:sym typeface="Montserrat"/>
              </a:rPr>
              <a:t>Group :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ML_Group2</a:t>
            </a:r>
          </a:p>
          <a:p>
            <a:pPr marL="0" lvl="0" indent="0" algn="ctr">
              <a:lnSpc>
                <a:spcPts val="2952"/>
              </a:lnSpc>
            </a:pPr>
            <a:r>
              <a:rPr lang="en-US" sz="2800" b="1" dirty="0">
                <a:latin typeface="Montserrat"/>
                <a:sym typeface="Montserrat"/>
              </a:rPr>
              <a:t>Task No.: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Montserrat"/>
                <a:sym typeface="Montserrat"/>
              </a:rPr>
              <a:t>5</a:t>
            </a:r>
            <a:r>
              <a:rPr lang="en-US" sz="2800" b="1" baseline="30000" dirty="0">
                <a:solidFill>
                  <a:schemeClr val="accent6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Task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267200" y="8371072"/>
            <a:ext cx="2440254" cy="36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52"/>
              </a:lnSpc>
            </a:pPr>
            <a:r>
              <a:rPr lang="en-US" sz="24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Read More</a:t>
            </a:r>
          </a:p>
        </p:txBody>
      </p:sp>
      <p:sp>
        <p:nvSpPr>
          <p:cNvPr id="28" name="Freeform 28"/>
          <p:cNvSpPr/>
          <p:nvPr/>
        </p:nvSpPr>
        <p:spPr>
          <a:xfrm rot="5400000">
            <a:off x="16412041" y="6292678"/>
            <a:ext cx="3299706" cy="452212"/>
          </a:xfrm>
          <a:custGeom>
            <a:avLst/>
            <a:gdLst/>
            <a:ahLst/>
            <a:cxnLst/>
            <a:rect l="l" t="t" r="r" b="b"/>
            <a:pathLst>
              <a:path w="3299706" h="452212">
                <a:moveTo>
                  <a:pt x="0" y="0"/>
                </a:moveTo>
                <a:lnTo>
                  <a:pt x="3299706" y="0"/>
                </a:lnTo>
                <a:lnTo>
                  <a:pt x="3299706" y="452212"/>
                </a:lnTo>
                <a:lnTo>
                  <a:pt x="0" y="4522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2635" r="-10905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/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38915" y="6728487"/>
            <a:ext cx="624403" cy="413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  <a:spcBef>
                <a:spcPct val="0"/>
              </a:spcBef>
            </a:pPr>
            <a:r>
              <a:rPr lang="en-US" sz="2451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&lt;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799506" y="6456263"/>
            <a:ext cx="2936377" cy="63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83"/>
              </a:lnSpc>
            </a:pPr>
            <a:r>
              <a:rPr lang="en-US" sz="2100" i="1" dirty="0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Amazing service and super easy process!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99506" y="7238837"/>
            <a:ext cx="2900051" cy="27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14"/>
              </a:lnSpc>
            </a:pPr>
            <a:r>
              <a:rPr lang="en-US" sz="1800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Morgan Maxwell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5205133" y="6755870"/>
            <a:ext cx="624403" cy="413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  <a:spcBef>
                <a:spcPct val="0"/>
              </a:spcBef>
            </a:pPr>
            <a:r>
              <a:rPr lang="en-US" sz="2451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366037" y="6456263"/>
            <a:ext cx="2936377" cy="63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83"/>
              </a:lnSpc>
            </a:pPr>
            <a:r>
              <a:rPr lang="en-US" sz="2100" i="1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"Found the perfect car with zero hassle."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366037" y="7238837"/>
            <a:ext cx="2900051" cy="27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14"/>
              </a:lnSpc>
            </a:pPr>
            <a:r>
              <a:rPr lang="en-US" sz="1800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Neil Tran</a:t>
            </a:r>
          </a:p>
        </p:txBody>
      </p:sp>
      <p:grpSp>
        <p:nvGrpSpPr>
          <p:cNvPr id="40" name="Group 40"/>
          <p:cNvGrpSpPr/>
          <p:nvPr/>
        </p:nvGrpSpPr>
        <p:grpSpPr>
          <a:xfrm rot="-5400000">
            <a:off x="16707526" y="3204343"/>
            <a:ext cx="3218098" cy="1202757"/>
            <a:chOff x="0" y="0"/>
            <a:chExt cx="1659363" cy="620183"/>
          </a:xfrm>
        </p:grpSpPr>
        <p:sp>
          <p:nvSpPr>
            <p:cNvPr id="41" name="Freeform 41"/>
            <p:cNvSpPr/>
            <p:nvPr/>
          </p:nvSpPr>
          <p:spPr>
            <a:xfrm>
              <a:off x="5178" y="0"/>
              <a:ext cx="1649007" cy="620183"/>
            </a:xfrm>
            <a:custGeom>
              <a:avLst/>
              <a:gdLst/>
              <a:ahLst/>
              <a:cxnLst/>
              <a:rect l="l" t="t" r="r" b="b"/>
              <a:pathLst>
                <a:path w="1649007" h="620183">
                  <a:moveTo>
                    <a:pt x="1640999" y="330214"/>
                  </a:moveTo>
                  <a:lnTo>
                    <a:pt x="1464171" y="600061"/>
                  </a:lnTo>
                  <a:cubicBezTo>
                    <a:pt x="1455943" y="612618"/>
                    <a:pt x="1441941" y="620183"/>
                    <a:pt x="1426928" y="620183"/>
                  </a:cubicBezTo>
                  <a:lnTo>
                    <a:pt x="222079" y="620183"/>
                  </a:lnTo>
                  <a:cubicBezTo>
                    <a:pt x="207067" y="620183"/>
                    <a:pt x="193065" y="612618"/>
                    <a:pt x="184836" y="600061"/>
                  </a:cubicBezTo>
                  <a:lnTo>
                    <a:pt x="8008" y="330214"/>
                  </a:lnTo>
                  <a:cubicBezTo>
                    <a:pt x="0" y="317994"/>
                    <a:pt x="0" y="302189"/>
                    <a:pt x="8008" y="289970"/>
                  </a:cubicBezTo>
                  <a:lnTo>
                    <a:pt x="184836" y="20122"/>
                  </a:lnTo>
                  <a:cubicBezTo>
                    <a:pt x="193065" y="7565"/>
                    <a:pt x="207067" y="0"/>
                    <a:pt x="222079" y="0"/>
                  </a:cubicBezTo>
                  <a:lnTo>
                    <a:pt x="1426928" y="0"/>
                  </a:lnTo>
                  <a:cubicBezTo>
                    <a:pt x="1441941" y="0"/>
                    <a:pt x="1455943" y="7565"/>
                    <a:pt x="1464171" y="20122"/>
                  </a:cubicBezTo>
                  <a:lnTo>
                    <a:pt x="1640999" y="289970"/>
                  </a:lnTo>
                  <a:cubicBezTo>
                    <a:pt x="1649007" y="302189"/>
                    <a:pt x="1649007" y="317994"/>
                    <a:pt x="1640999" y="330214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14300" y="-38100"/>
              <a:ext cx="143076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/>
          <p:cNvGrpSpPr/>
          <p:nvPr/>
        </p:nvGrpSpPr>
        <p:grpSpPr>
          <a:xfrm rot="-5400000">
            <a:off x="-1609049" y="3316760"/>
            <a:ext cx="3218098" cy="1202757"/>
            <a:chOff x="0" y="0"/>
            <a:chExt cx="1659363" cy="620183"/>
          </a:xfrm>
        </p:grpSpPr>
        <p:sp>
          <p:nvSpPr>
            <p:cNvPr id="44" name="Freeform 44"/>
            <p:cNvSpPr/>
            <p:nvPr/>
          </p:nvSpPr>
          <p:spPr>
            <a:xfrm>
              <a:off x="5178" y="0"/>
              <a:ext cx="1649007" cy="620183"/>
            </a:xfrm>
            <a:custGeom>
              <a:avLst/>
              <a:gdLst/>
              <a:ahLst/>
              <a:cxnLst/>
              <a:rect l="l" t="t" r="r" b="b"/>
              <a:pathLst>
                <a:path w="1649007" h="620183">
                  <a:moveTo>
                    <a:pt x="1640999" y="330214"/>
                  </a:moveTo>
                  <a:lnTo>
                    <a:pt x="1464171" y="600061"/>
                  </a:lnTo>
                  <a:cubicBezTo>
                    <a:pt x="1455943" y="612618"/>
                    <a:pt x="1441941" y="620183"/>
                    <a:pt x="1426928" y="620183"/>
                  </a:cubicBezTo>
                  <a:lnTo>
                    <a:pt x="222079" y="620183"/>
                  </a:lnTo>
                  <a:cubicBezTo>
                    <a:pt x="207067" y="620183"/>
                    <a:pt x="193065" y="612618"/>
                    <a:pt x="184836" y="600061"/>
                  </a:cubicBezTo>
                  <a:lnTo>
                    <a:pt x="8008" y="330214"/>
                  </a:lnTo>
                  <a:cubicBezTo>
                    <a:pt x="0" y="317994"/>
                    <a:pt x="0" y="302189"/>
                    <a:pt x="8008" y="289970"/>
                  </a:cubicBezTo>
                  <a:lnTo>
                    <a:pt x="184836" y="20122"/>
                  </a:lnTo>
                  <a:cubicBezTo>
                    <a:pt x="193065" y="7565"/>
                    <a:pt x="207067" y="0"/>
                    <a:pt x="222079" y="0"/>
                  </a:cubicBezTo>
                  <a:lnTo>
                    <a:pt x="1426928" y="0"/>
                  </a:lnTo>
                  <a:cubicBezTo>
                    <a:pt x="1441941" y="0"/>
                    <a:pt x="1455943" y="7565"/>
                    <a:pt x="1464171" y="20122"/>
                  </a:cubicBezTo>
                  <a:lnTo>
                    <a:pt x="1640999" y="289970"/>
                  </a:lnTo>
                  <a:cubicBezTo>
                    <a:pt x="1649007" y="302189"/>
                    <a:pt x="1649007" y="317994"/>
                    <a:pt x="1640999" y="330214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14300" y="-38100"/>
              <a:ext cx="143076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733304" y="9258300"/>
            <a:ext cx="14821393" cy="2354759"/>
            <a:chOff x="0" y="0"/>
            <a:chExt cx="3903577" cy="620183"/>
          </a:xfrm>
        </p:grpSpPr>
        <p:sp>
          <p:nvSpPr>
            <p:cNvPr id="47" name="Freeform 47"/>
            <p:cNvSpPr/>
            <p:nvPr/>
          </p:nvSpPr>
          <p:spPr>
            <a:xfrm>
              <a:off x="1124" y="0"/>
              <a:ext cx="3901328" cy="620183"/>
            </a:xfrm>
            <a:custGeom>
              <a:avLst/>
              <a:gdLst/>
              <a:ahLst/>
              <a:cxnLst/>
              <a:rect l="l" t="t" r="r" b="b"/>
              <a:pathLst>
                <a:path w="3901328" h="620183">
                  <a:moveTo>
                    <a:pt x="3899590" y="314461"/>
                  </a:moveTo>
                  <a:lnTo>
                    <a:pt x="3702116" y="615814"/>
                  </a:lnTo>
                  <a:cubicBezTo>
                    <a:pt x="3700329" y="618541"/>
                    <a:pt x="3697289" y="620183"/>
                    <a:pt x="3694030" y="620183"/>
                  </a:cubicBezTo>
                  <a:lnTo>
                    <a:pt x="207299" y="620183"/>
                  </a:lnTo>
                  <a:cubicBezTo>
                    <a:pt x="204040" y="620183"/>
                    <a:pt x="201000" y="618541"/>
                    <a:pt x="199213" y="615814"/>
                  </a:cubicBezTo>
                  <a:lnTo>
                    <a:pt x="1739" y="314461"/>
                  </a:lnTo>
                  <a:cubicBezTo>
                    <a:pt x="0" y="311807"/>
                    <a:pt x="0" y="308376"/>
                    <a:pt x="1739" y="305723"/>
                  </a:cubicBezTo>
                  <a:lnTo>
                    <a:pt x="199213" y="4369"/>
                  </a:lnTo>
                  <a:cubicBezTo>
                    <a:pt x="201000" y="1643"/>
                    <a:pt x="204040" y="0"/>
                    <a:pt x="207299" y="0"/>
                  </a:cubicBezTo>
                  <a:lnTo>
                    <a:pt x="3694030" y="0"/>
                  </a:lnTo>
                  <a:cubicBezTo>
                    <a:pt x="3697289" y="0"/>
                    <a:pt x="3700329" y="1643"/>
                    <a:pt x="3702116" y="4369"/>
                  </a:cubicBezTo>
                  <a:lnTo>
                    <a:pt x="3899590" y="305723"/>
                  </a:lnTo>
                  <a:cubicBezTo>
                    <a:pt x="3901328" y="308376"/>
                    <a:pt x="3901328" y="311807"/>
                    <a:pt x="3899590" y="314461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14300" y="-38100"/>
              <a:ext cx="3674977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C1D74C5-FD6B-77C9-D4FA-C86F7B7E694F}"/>
              </a:ext>
            </a:extLst>
          </p:cNvPr>
          <p:cNvSpPr txBox="1"/>
          <p:nvPr/>
        </p:nvSpPr>
        <p:spPr>
          <a:xfrm>
            <a:off x="4013532" y="202176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Random Forest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6BC3FA3-33F1-6A6C-79AF-F336DF97A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68" y="1946452"/>
            <a:ext cx="1426063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Choice: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is an ensemble learning technique that uses multiple decision trees.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can solve complex non-linear relationships in the data, which a linear model might miss.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trained on the same features used for Linear Regression.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</a:t>
            </a:r>
          </a:p>
          <a:p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2400" b="1" dirty="0"/>
              <a:t>#First try: 82.60%, 100 , 5 , 30</a:t>
            </a:r>
          </a:p>
          <a:p>
            <a:r>
              <a:rPr lang="en-US" sz="2400" b="1" dirty="0"/>
              <a:t>#Second try: 85.63%, 150 , 15 , 40</a:t>
            </a:r>
          </a:p>
          <a:p>
            <a:r>
              <a:rPr lang="en-US" sz="2400" b="1" dirty="0"/>
              <a:t>#Third try: 85.73%, 250 , 20 , 40  </a:t>
            </a:r>
          </a:p>
          <a:p>
            <a:r>
              <a:rPr lang="en-US" sz="2400" b="1" dirty="0"/>
              <a:t>#Fourth try: 85.71%, 350 , 40 , 40</a:t>
            </a:r>
          </a:p>
          <a:p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Random Forest Simple Explanation. Understanding the Random Forest with an…  | by Will Koehrsen | Medium">
            <a:extLst>
              <a:ext uri="{FF2B5EF4-FFF2-40B4-BE49-F238E27FC236}">
                <a16:creationId xmlns:a16="http://schemas.microsoft.com/office/drawing/2014/main" id="{3D180FAD-BA84-BDB0-D12A-0B8F85B54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039" y="3217918"/>
            <a:ext cx="6629400" cy="558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B7E7D-0511-BC1C-6C66-9F794698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44F8CC9-5B2B-4145-3AB4-8C0CEBFF52FB}"/>
              </a:ext>
            </a:extLst>
          </p:cNvPr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A60C016-3793-F043-9E2C-CE211A3DEF57}"/>
                </a:ext>
              </a:extLst>
            </p:cNvPr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716E781-E7BA-2AA5-38FF-508727EB6131}"/>
                </a:ext>
              </a:extLst>
            </p:cNvPr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21025D8-6C0D-CEAF-96C8-15184EA1EF98}"/>
              </a:ext>
            </a:extLst>
          </p:cNvPr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EA4ACA5-6E7B-1D9E-86DD-DA2EBF09A4E6}"/>
                </a:ext>
              </a:extLst>
            </p:cNvPr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34721DA-FBD2-9B16-4913-0FE8FA9A61EE}"/>
                </a:ext>
              </a:extLst>
            </p:cNvPr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B448F858-E19B-FBC4-4A72-306E2B169A44}"/>
              </a:ext>
            </a:extLst>
          </p:cNvPr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5412269E-2B48-E81C-E578-EE092A3DF466}"/>
              </a:ext>
            </a:extLst>
          </p:cNvPr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07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1B49D1FD-A592-1467-2990-52F1254B7956}"/>
              </a:ext>
            </a:extLst>
          </p:cNvPr>
          <p:cNvSpPr txBox="1"/>
          <p:nvPr/>
        </p:nvSpPr>
        <p:spPr>
          <a:xfrm>
            <a:off x="1838915" y="6728487"/>
            <a:ext cx="624403" cy="413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  <a:spcBef>
                <a:spcPct val="0"/>
              </a:spcBef>
            </a:pPr>
            <a:r>
              <a:rPr lang="en-US" sz="2451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&lt;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1C8E6CDE-60AE-1708-CF4F-1286CB05BE3C}"/>
              </a:ext>
            </a:extLst>
          </p:cNvPr>
          <p:cNvSpPr txBox="1"/>
          <p:nvPr/>
        </p:nvSpPr>
        <p:spPr>
          <a:xfrm>
            <a:off x="2799506" y="6456263"/>
            <a:ext cx="2936377" cy="63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83"/>
              </a:lnSpc>
            </a:pPr>
            <a:r>
              <a:rPr lang="en-US" sz="2100" i="1" dirty="0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Amazing service and super easy process!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7082F9E-4E1F-20FB-D64A-FA7894195DC4}"/>
              </a:ext>
            </a:extLst>
          </p:cNvPr>
          <p:cNvSpPr txBox="1"/>
          <p:nvPr/>
        </p:nvSpPr>
        <p:spPr>
          <a:xfrm>
            <a:off x="2799506" y="7238837"/>
            <a:ext cx="2900051" cy="27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14"/>
              </a:lnSpc>
            </a:pPr>
            <a:r>
              <a:rPr lang="en-US" sz="1800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Morgan Maxwell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6990D2B8-C097-0304-9821-BD50EFFEA4D0}"/>
              </a:ext>
            </a:extLst>
          </p:cNvPr>
          <p:cNvSpPr txBox="1"/>
          <p:nvPr/>
        </p:nvSpPr>
        <p:spPr>
          <a:xfrm>
            <a:off x="15205133" y="6755870"/>
            <a:ext cx="624403" cy="413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1"/>
              </a:lnSpc>
              <a:spcBef>
                <a:spcPct val="0"/>
              </a:spcBef>
            </a:pPr>
            <a:r>
              <a:rPr lang="en-US" sz="2451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&gt;</a:t>
            </a: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13C10E53-9277-74A7-BA65-BF2202EF451E}"/>
              </a:ext>
            </a:extLst>
          </p:cNvPr>
          <p:cNvSpPr txBox="1"/>
          <p:nvPr/>
        </p:nvSpPr>
        <p:spPr>
          <a:xfrm>
            <a:off x="7366037" y="6456263"/>
            <a:ext cx="2936377" cy="6396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583"/>
              </a:lnSpc>
            </a:pPr>
            <a:r>
              <a:rPr lang="en-US" sz="2100" i="1" dirty="0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"Found the perfect car with zero hassle."</a:t>
            </a:r>
          </a:p>
        </p:txBody>
      </p:sp>
      <p:sp>
        <p:nvSpPr>
          <p:cNvPr id="37" name="TextBox 37">
            <a:extLst>
              <a:ext uri="{FF2B5EF4-FFF2-40B4-BE49-F238E27FC236}">
                <a16:creationId xmlns:a16="http://schemas.microsoft.com/office/drawing/2014/main" id="{7489D7E9-FFCC-807D-81C0-BA075ACACE14}"/>
              </a:ext>
            </a:extLst>
          </p:cNvPr>
          <p:cNvSpPr txBox="1"/>
          <p:nvPr/>
        </p:nvSpPr>
        <p:spPr>
          <a:xfrm>
            <a:off x="7366037" y="7238837"/>
            <a:ext cx="2900051" cy="278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14"/>
              </a:lnSpc>
            </a:pPr>
            <a:r>
              <a:rPr lang="en-US" sz="1800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Neil Tran</a:t>
            </a:r>
          </a:p>
        </p:txBody>
      </p:sp>
      <p:grpSp>
        <p:nvGrpSpPr>
          <p:cNvPr id="40" name="Group 40">
            <a:extLst>
              <a:ext uri="{FF2B5EF4-FFF2-40B4-BE49-F238E27FC236}">
                <a16:creationId xmlns:a16="http://schemas.microsoft.com/office/drawing/2014/main" id="{7E16D5B0-5D1E-1882-855B-6F1F9960DD7A}"/>
              </a:ext>
            </a:extLst>
          </p:cNvPr>
          <p:cNvGrpSpPr/>
          <p:nvPr/>
        </p:nvGrpSpPr>
        <p:grpSpPr>
          <a:xfrm rot="-5400000">
            <a:off x="16707526" y="3204343"/>
            <a:ext cx="3218098" cy="1202757"/>
            <a:chOff x="0" y="0"/>
            <a:chExt cx="1659363" cy="620183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46046112-4CDD-AE26-4EAB-1D6EE33B102F}"/>
                </a:ext>
              </a:extLst>
            </p:cNvPr>
            <p:cNvSpPr/>
            <p:nvPr/>
          </p:nvSpPr>
          <p:spPr>
            <a:xfrm>
              <a:off x="5178" y="0"/>
              <a:ext cx="1649007" cy="620183"/>
            </a:xfrm>
            <a:custGeom>
              <a:avLst/>
              <a:gdLst/>
              <a:ahLst/>
              <a:cxnLst/>
              <a:rect l="l" t="t" r="r" b="b"/>
              <a:pathLst>
                <a:path w="1649007" h="620183">
                  <a:moveTo>
                    <a:pt x="1640999" y="330214"/>
                  </a:moveTo>
                  <a:lnTo>
                    <a:pt x="1464171" y="600061"/>
                  </a:lnTo>
                  <a:cubicBezTo>
                    <a:pt x="1455943" y="612618"/>
                    <a:pt x="1441941" y="620183"/>
                    <a:pt x="1426928" y="620183"/>
                  </a:cubicBezTo>
                  <a:lnTo>
                    <a:pt x="222079" y="620183"/>
                  </a:lnTo>
                  <a:cubicBezTo>
                    <a:pt x="207067" y="620183"/>
                    <a:pt x="193065" y="612618"/>
                    <a:pt x="184836" y="600061"/>
                  </a:cubicBezTo>
                  <a:lnTo>
                    <a:pt x="8008" y="330214"/>
                  </a:lnTo>
                  <a:cubicBezTo>
                    <a:pt x="0" y="317994"/>
                    <a:pt x="0" y="302189"/>
                    <a:pt x="8008" y="289970"/>
                  </a:cubicBezTo>
                  <a:lnTo>
                    <a:pt x="184836" y="20122"/>
                  </a:lnTo>
                  <a:cubicBezTo>
                    <a:pt x="193065" y="7565"/>
                    <a:pt x="207067" y="0"/>
                    <a:pt x="222079" y="0"/>
                  </a:cubicBezTo>
                  <a:lnTo>
                    <a:pt x="1426928" y="0"/>
                  </a:lnTo>
                  <a:cubicBezTo>
                    <a:pt x="1441941" y="0"/>
                    <a:pt x="1455943" y="7565"/>
                    <a:pt x="1464171" y="20122"/>
                  </a:cubicBezTo>
                  <a:lnTo>
                    <a:pt x="1640999" y="289970"/>
                  </a:lnTo>
                  <a:cubicBezTo>
                    <a:pt x="1649007" y="302189"/>
                    <a:pt x="1649007" y="317994"/>
                    <a:pt x="1640999" y="330214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471F375E-2CB7-84E9-C2C7-E3C32F8B0111}"/>
                </a:ext>
              </a:extLst>
            </p:cNvPr>
            <p:cNvSpPr txBox="1"/>
            <p:nvPr/>
          </p:nvSpPr>
          <p:spPr>
            <a:xfrm>
              <a:off x="114300" y="-38100"/>
              <a:ext cx="143076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3" name="Group 43">
            <a:extLst>
              <a:ext uri="{FF2B5EF4-FFF2-40B4-BE49-F238E27FC236}">
                <a16:creationId xmlns:a16="http://schemas.microsoft.com/office/drawing/2014/main" id="{E534C83D-B9B4-A061-6FB1-D118C06609F1}"/>
              </a:ext>
            </a:extLst>
          </p:cNvPr>
          <p:cNvGrpSpPr/>
          <p:nvPr/>
        </p:nvGrpSpPr>
        <p:grpSpPr>
          <a:xfrm rot="-5400000">
            <a:off x="-1609049" y="3316760"/>
            <a:ext cx="3218098" cy="1202757"/>
            <a:chOff x="0" y="0"/>
            <a:chExt cx="1659363" cy="620183"/>
          </a:xfrm>
        </p:grpSpPr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8B82FE8-EAC4-7E61-B85F-231986BD45C9}"/>
                </a:ext>
              </a:extLst>
            </p:cNvPr>
            <p:cNvSpPr/>
            <p:nvPr/>
          </p:nvSpPr>
          <p:spPr>
            <a:xfrm>
              <a:off x="5178" y="0"/>
              <a:ext cx="1649007" cy="620183"/>
            </a:xfrm>
            <a:custGeom>
              <a:avLst/>
              <a:gdLst/>
              <a:ahLst/>
              <a:cxnLst/>
              <a:rect l="l" t="t" r="r" b="b"/>
              <a:pathLst>
                <a:path w="1649007" h="620183">
                  <a:moveTo>
                    <a:pt x="1640999" y="330214"/>
                  </a:moveTo>
                  <a:lnTo>
                    <a:pt x="1464171" y="600061"/>
                  </a:lnTo>
                  <a:cubicBezTo>
                    <a:pt x="1455943" y="612618"/>
                    <a:pt x="1441941" y="620183"/>
                    <a:pt x="1426928" y="620183"/>
                  </a:cubicBezTo>
                  <a:lnTo>
                    <a:pt x="222079" y="620183"/>
                  </a:lnTo>
                  <a:cubicBezTo>
                    <a:pt x="207067" y="620183"/>
                    <a:pt x="193065" y="612618"/>
                    <a:pt x="184836" y="600061"/>
                  </a:cubicBezTo>
                  <a:lnTo>
                    <a:pt x="8008" y="330214"/>
                  </a:lnTo>
                  <a:cubicBezTo>
                    <a:pt x="0" y="317994"/>
                    <a:pt x="0" y="302189"/>
                    <a:pt x="8008" y="289970"/>
                  </a:cubicBezTo>
                  <a:lnTo>
                    <a:pt x="184836" y="20122"/>
                  </a:lnTo>
                  <a:cubicBezTo>
                    <a:pt x="193065" y="7565"/>
                    <a:pt x="207067" y="0"/>
                    <a:pt x="222079" y="0"/>
                  </a:cubicBezTo>
                  <a:lnTo>
                    <a:pt x="1426928" y="0"/>
                  </a:lnTo>
                  <a:cubicBezTo>
                    <a:pt x="1441941" y="0"/>
                    <a:pt x="1455943" y="7565"/>
                    <a:pt x="1464171" y="20122"/>
                  </a:cubicBezTo>
                  <a:lnTo>
                    <a:pt x="1640999" y="289970"/>
                  </a:lnTo>
                  <a:cubicBezTo>
                    <a:pt x="1649007" y="302189"/>
                    <a:pt x="1649007" y="317994"/>
                    <a:pt x="1640999" y="330214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Box 45">
              <a:extLst>
                <a:ext uri="{FF2B5EF4-FFF2-40B4-BE49-F238E27FC236}">
                  <a16:creationId xmlns:a16="http://schemas.microsoft.com/office/drawing/2014/main" id="{1F6CE408-C029-7A5E-07B1-42645EC22472}"/>
                </a:ext>
              </a:extLst>
            </p:cNvPr>
            <p:cNvSpPr txBox="1"/>
            <p:nvPr/>
          </p:nvSpPr>
          <p:spPr>
            <a:xfrm>
              <a:off x="114300" y="-38100"/>
              <a:ext cx="143076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46">
            <a:extLst>
              <a:ext uri="{FF2B5EF4-FFF2-40B4-BE49-F238E27FC236}">
                <a16:creationId xmlns:a16="http://schemas.microsoft.com/office/drawing/2014/main" id="{56AA6BE5-B97D-710B-FC4E-88B552BEF2A9}"/>
              </a:ext>
            </a:extLst>
          </p:cNvPr>
          <p:cNvGrpSpPr/>
          <p:nvPr/>
        </p:nvGrpSpPr>
        <p:grpSpPr>
          <a:xfrm>
            <a:off x="1733304" y="9258300"/>
            <a:ext cx="14821393" cy="2354759"/>
            <a:chOff x="0" y="0"/>
            <a:chExt cx="3903577" cy="620183"/>
          </a:xfrm>
        </p:grpSpPr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A99298F6-EF35-E7F9-DB30-DD50538E4B5A}"/>
                </a:ext>
              </a:extLst>
            </p:cNvPr>
            <p:cNvSpPr/>
            <p:nvPr/>
          </p:nvSpPr>
          <p:spPr>
            <a:xfrm>
              <a:off x="1124" y="0"/>
              <a:ext cx="3901328" cy="620183"/>
            </a:xfrm>
            <a:custGeom>
              <a:avLst/>
              <a:gdLst/>
              <a:ahLst/>
              <a:cxnLst/>
              <a:rect l="l" t="t" r="r" b="b"/>
              <a:pathLst>
                <a:path w="3901328" h="620183">
                  <a:moveTo>
                    <a:pt x="3899590" y="314461"/>
                  </a:moveTo>
                  <a:lnTo>
                    <a:pt x="3702116" y="615814"/>
                  </a:lnTo>
                  <a:cubicBezTo>
                    <a:pt x="3700329" y="618541"/>
                    <a:pt x="3697289" y="620183"/>
                    <a:pt x="3694030" y="620183"/>
                  </a:cubicBezTo>
                  <a:lnTo>
                    <a:pt x="207299" y="620183"/>
                  </a:lnTo>
                  <a:cubicBezTo>
                    <a:pt x="204040" y="620183"/>
                    <a:pt x="201000" y="618541"/>
                    <a:pt x="199213" y="615814"/>
                  </a:cubicBezTo>
                  <a:lnTo>
                    <a:pt x="1739" y="314461"/>
                  </a:lnTo>
                  <a:cubicBezTo>
                    <a:pt x="0" y="311807"/>
                    <a:pt x="0" y="308376"/>
                    <a:pt x="1739" y="305723"/>
                  </a:cubicBezTo>
                  <a:lnTo>
                    <a:pt x="199213" y="4369"/>
                  </a:lnTo>
                  <a:cubicBezTo>
                    <a:pt x="201000" y="1643"/>
                    <a:pt x="204040" y="0"/>
                    <a:pt x="207299" y="0"/>
                  </a:cubicBezTo>
                  <a:lnTo>
                    <a:pt x="3694030" y="0"/>
                  </a:lnTo>
                  <a:cubicBezTo>
                    <a:pt x="3697289" y="0"/>
                    <a:pt x="3700329" y="1643"/>
                    <a:pt x="3702116" y="4369"/>
                  </a:cubicBezTo>
                  <a:lnTo>
                    <a:pt x="3899590" y="305723"/>
                  </a:lnTo>
                  <a:cubicBezTo>
                    <a:pt x="3901328" y="308376"/>
                    <a:pt x="3901328" y="311807"/>
                    <a:pt x="3899590" y="314461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Box 48">
              <a:extLst>
                <a:ext uri="{FF2B5EF4-FFF2-40B4-BE49-F238E27FC236}">
                  <a16:creationId xmlns:a16="http://schemas.microsoft.com/office/drawing/2014/main" id="{264F844A-7ABF-B429-3635-E45077731935}"/>
                </a:ext>
              </a:extLst>
            </p:cNvPr>
            <p:cNvSpPr txBox="1"/>
            <p:nvPr/>
          </p:nvSpPr>
          <p:spPr>
            <a:xfrm>
              <a:off x="114300" y="-38100"/>
              <a:ext cx="3674977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7B6BDB-E6B7-0A48-283B-5FFC4EC212F1}"/>
              </a:ext>
            </a:extLst>
          </p:cNvPr>
          <p:cNvSpPr txBox="1"/>
          <p:nvPr/>
        </p:nvSpPr>
        <p:spPr>
          <a:xfrm>
            <a:off x="4013532" y="202176"/>
            <a:ext cx="1051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Hyperparameter Tuning - Random Forest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A079693-ED35-CE53-0697-8D8D05400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11" y="2025312"/>
            <a:ext cx="1407312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Hyperparameter tuning is the process of finding the optimal settings for the parameters of a machine learning model to improve its performance.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Experiments Conducted: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Try: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82.60%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 Try: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85.63%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 Try: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85.73%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Fourth Try: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350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random_state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85.71%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 manual tuning, the optimal combination was found to be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250 trees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 of 20 and random state of 40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resulting in the highest accuracy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85.73%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3" descr="Random Forest Simple Explanation. Understanding the Random Forest with an…  | by Will Koehrsen | Medium">
            <a:extLst>
              <a:ext uri="{FF2B5EF4-FFF2-40B4-BE49-F238E27FC236}">
                <a16:creationId xmlns:a16="http://schemas.microsoft.com/office/drawing/2014/main" id="{970541D1-15E3-7C89-3B90-B0B888BD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5337763"/>
            <a:ext cx="7201907" cy="392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56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/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9144000" y="9658262"/>
            <a:ext cx="10170770" cy="628738"/>
          </a:xfrm>
          <a:custGeom>
            <a:avLst/>
            <a:gdLst/>
            <a:ahLst/>
            <a:cxnLst/>
            <a:rect l="l" t="t" r="r" b="b"/>
            <a:pathLst>
              <a:path w="10170770" h="628738">
                <a:moveTo>
                  <a:pt x="0" y="0"/>
                </a:moveTo>
                <a:lnTo>
                  <a:pt x="10170770" y="0"/>
                </a:lnTo>
                <a:lnTo>
                  <a:pt x="10170770" y="628738"/>
                </a:lnTo>
                <a:lnTo>
                  <a:pt x="0" y="6287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16707526" y="3204343"/>
            <a:ext cx="3218098" cy="1202757"/>
            <a:chOff x="0" y="0"/>
            <a:chExt cx="1659363" cy="620183"/>
          </a:xfrm>
        </p:grpSpPr>
        <p:sp>
          <p:nvSpPr>
            <p:cNvPr id="14" name="Freeform 14"/>
            <p:cNvSpPr/>
            <p:nvPr/>
          </p:nvSpPr>
          <p:spPr>
            <a:xfrm>
              <a:off x="5178" y="0"/>
              <a:ext cx="1649007" cy="620183"/>
            </a:xfrm>
            <a:custGeom>
              <a:avLst/>
              <a:gdLst/>
              <a:ahLst/>
              <a:cxnLst/>
              <a:rect l="l" t="t" r="r" b="b"/>
              <a:pathLst>
                <a:path w="1649007" h="620183">
                  <a:moveTo>
                    <a:pt x="1640999" y="330214"/>
                  </a:moveTo>
                  <a:lnTo>
                    <a:pt x="1464171" y="600061"/>
                  </a:lnTo>
                  <a:cubicBezTo>
                    <a:pt x="1455943" y="612618"/>
                    <a:pt x="1441941" y="620183"/>
                    <a:pt x="1426928" y="620183"/>
                  </a:cubicBezTo>
                  <a:lnTo>
                    <a:pt x="222079" y="620183"/>
                  </a:lnTo>
                  <a:cubicBezTo>
                    <a:pt x="207067" y="620183"/>
                    <a:pt x="193065" y="612618"/>
                    <a:pt x="184836" y="600061"/>
                  </a:cubicBezTo>
                  <a:lnTo>
                    <a:pt x="8008" y="330214"/>
                  </a:lnTo>
                  <a:cubicBezTo>
                    <a:pt x="0" y="317994"/>
                    <a:pt x="0" y="302189"/>
                    <a:pt x="8008" y="289970"/>
                  </a:cubicBezTo>
                  <a:lnTo>
                    <a:pt x="184836" y="20122"/>
                  </a:lnTo>
                  <a:cubicBezTo>
                    <a:pt x="193065" y="7565"/>
                    <a:pt x="207067" y="0"/>
                    <a:pt x="222079" y="0"/>
                  </a:cubicBezTo>
                  <a:lnTo>
                    <a:pt x="1426928" y="0"/>
                  </a:lnTo>
                  <a:cubicBezTo>
                    <a:pt x="1441941" y="0"/>
                    <a:pt x="1455943" y="7565"/>
                    <a:pt x="1464171" y="20122"/>
                  </a:cubicBezTo>
                  <a:lnTo>
                    <a:pt x="1640999" y="289970"/>
                  </a:lnTo>
                  <a:cubicBezTo>
                    <a:pt x="1649007" y="302189"/>
                    <a:pt x="1649007" y="317994"/>
                    <a:pt x="1640999" y="330214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143076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 flipV="1">
            <a:off x="-1584305" y="9009792"/>
            <a:ext cx="5062204" cy="497016"/>
          </a:xfrm>
          <a:custGeom>
            <a:avLst/>
            <a:gdLst/>
            <a:ahLst/>
            <a:cxnLst/>
            <a:rect l="l" t="t" r="r" b="b"/>
            <a:pathLst>
              <a:path w="5062204" h="497016">
                <a:moveTo>
                  <a:pt x="0" y="497016"/>
                </a:moveTo>
                <a:lnTo>
                  <a:pt x="5062204" y="497016"/>
                </a:lnTo>
                <a:lnTo>
                  <a:pt x="5062204" y="0"/>
                </a:lnTo>
                <a:lnTo>
                  <a:pt x="0" y="0"/>
                </a:lnTo>
                <a:lnTo>
                  <a:pt x="0" y="49701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44D3AD-BF22-E3E9-850F-C810C491218C}"/>
              </a:ext>
            </a:extLst>
          </p:cNvPr>
          <p:cNvSpPr txBox="1"/>
          <p:nvPr/>
        </p:nvSpPr>
        <p:spPr>
          <a:xfrm>
            <a:off x="3275649" y="120698"/>
            <a:ext cx="11685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Model Performance Comparison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0AC8B8-F65D-220A-220F-B9E311CA7B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0386" y="2628900"/>
            <a:ext cx="8725907" cy="6059008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6C94ACB6-8CA9-BE73-DE73-2C53919A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866" y="3063309"/>
            <a:ext cx="748153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82.36%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along with meaning.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400" dirty="0"/>
              <a:t>85.73%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Stronger performance in capturing complex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/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10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33304" y="9109621"/>
            <a:ext cx="14821393" cy="2354759"/>
            <a:chOff x="0" y="0"/>
            <a:chExt cx="3903577" cy="620183"/>
          </a:xfrm>
        </p:grpSpPr>
        <p:sp>
          <p:nvSpPr>
            <p:cNvPr id="16" name="Freeform 16"/>
            <p:cNvSpPr/>
            <p:nvPr/>
          </p:nvSpPr>
          <p:spPr>
            <a:xfrm>
              <a:off x="1124" y="0"/>
              <a:ext cx="3901328" cy="620183"/>
            </a:xfrm>
            <a:custGeom>
              <a:avLst/>
              <a:gdLst/>
              <a:ahLst/>
              <a:cxnLst/>
              <a:rect l="l" t="t" r="r" b="b"/>
              <a:pathLst>
                <a:path w="3901328" h="620183">
                  <a:moveTo>
                    <a:pt x="3899590" y="314461"/>
                  </a:moveTo>
                  <a:lnTo>
                    <a:pt x="3702116" y="615814"/>
                  </a:lnTo>
                  <a:cubicBezTo>
                    <a:pt x="3700329" y="618541"/>
                    <a:pt x="3697289" y="620183"/>
                    <a:pt x="3694030" y="620183"/>
                  </a:cubicBezTo>
                  <a:lnTo>
                    <a:pt x="207299" y="620183"/>
                  </a:lnTo>
                  <a:cubicBezTo>
                    <a:pt x="204040" y="620183"/>
                    <a:pt x="201000" y="618541"/>
                    <a:pt x="199213" y="615814"/>
                  </a:cubicBezTo>
                  <a:lnTo>
                    <a:pt x="1739" y="314461"/>
                  </a:lnTo>
                  <a:cubicBezTo>
                    <a:pt x="0" y="311807"/>
                    <a:pt x="0" y="308376"/>
                    <a:pt x="1739" y="305723"/>
                  </a:cubicBezTo>
                  <a:lnTo>
                    <a:pt x="199213" y="4369"/>
                  </a:lnTo>
                  <a:cubicBezTo>
                    <a:pt x="201000" y="1643"/>
                    <a:pt x="204040" y="0"/>
                    <a:pt x="207299" y="0"/>
                  </a:cubicBezTo>
                  <a:lnTo>
                    <a:pt x="3694030" y="0"/>
                  </a:lnTo>
                  <a:cubicBezTo>
                    <a:pt x="3697289" y="0"/>
                    <a:pt x="3700329" y="1643"/>
                    <a:pt x="3702116" y="4369"/>
                  </a:cubicBezTo>
                  <a:lnTo>
                    <a:pt x="3899590" y="305723"/>
                  </a:lnTo>
                  <a:cubicBezTo>
                    <a:pt x="3901328" y="308376"/>
                    <a:pt x="3901328" y="311807"/>
                    <a:pt x="3899590" y="31446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14300" y="-38100"/>
              <a:ext cx="3674977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5149766" y="6692872"/>
            <a:ext cx="8064668" cy="4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20"/>
              </a:lnSpc>
            </a:pPr>
            <a:r>
              <a:rPr lang="en-US" sz="26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+123-456-789 - hello@reallygreatsite.com</a:t>
            </a:r>
          </a:p>
        </p:txBody>
      </p:sp>
      <p:grpSp>
        <p:nvGrpSpPr>
          <p:cNvPr id="25" name="Group 25"/>
          <p:cNvGrpSpPr/>
          <p:nvPr/>
        </p:nvGrpSpPr>
        <p:grpSpPr>
          <a:xfrm rot="-5400000">
            <a:off x="16693239" y="4122599"/>
            <a:ext cx="3218098" cy="1202757"/>
            <a:chOff x="0" y="0"/>
            <a:chExt cx="1659363" cy="620183"/>
          </a:xfrm>
        </p:grpSpPr>
        <p:sp>
          <p:nvSpPr>
            <p:cNvPr id="26" name="Freeform 26"/>
            <p:cNvSpPr/>
            <p:nvPr/>
          </p:nvSpPr>
          <p:spPr>
            <a:xfrm>
              <a:off x="5178" y="0"/>
              <a:ext cx="1649007" cy="620183"/>
            </a:xfrm>
            <a:custGeom>
              <a:avLst/>
              <a:gdLst/>
              <a:ahLst/>
              <a:cxnLst/>
              <a:rect l="l" t="t" r="r" b="b"/>
              <a:pathLst>
                <a:path w="1649007" h="620183">
                  <a:moveTo>
                    <a:pt x="1640999" y="330214"/>
                  </a:moveTo>
                  <a:lnTo>
                    <a:pt x="1464171" y="600061"/>
                  </a:lnTo>
                  <a:cubicBezTo>
                    <a:pt x="1455943" y="612618"/>
                    <a:pt x="1441941" y="620183"/>
                    <a:pt x="1426928" y="620183"/>
                  </a:cubicBezTo>
                  <a:lnTo>
                    <a:pt x="222079" y="620183"/>
                  </a:lnTo>
                  <a:cubicBezTo>
                    <a:pt x="207067" y="620183"/>
                    <a:pt x="193065" y="612618"/>
                    <a:pt x="184836" y="600061"/>
                  </a:cubicBezTo>
                  <a:lnTo>
                    <a:pt x="8008" y="330214"/>
                  </a:lnTo>
                  <a:cubicBezTo>
                    <a:pt x="0" y="317994"/>
                    <a:pt x="0" y="302189"/>
                    <a:pt x="8008" y="289970"/>
                  </a:cubicBezTo>
                  <a:lnTo>
                    <a:pt x="184836" y="20122"/>
                  </a:lnTo>
                  <a:cubicBezTo>
                    <a:pt x="193065" y="7565"/>
                    <a:pt x="207067" y="0"/>
                    <a:pt x="222079" y="0"/>
                  </a:cubicBezTo>
                  <a:lnTo>
                    <a:pt x="1426928" y="0"/>
                  </a:lnTo>
                  <a:cubicBezTo>
                    <a:pt x="1441941" y="0"/>
                    <a:pt x="1455943" y="7565"/>
                    <a:pt x="1464171" y="20122"/>
                  </a:cubicBezTo>
                  <a:lnTo>
                    <a:pt x="1640999" y="289970"/>
                  </a:lnTo>
                  <a:cubicBezTo>
                    <a:pt x="1649007" y="302189"/>
                    <a:pt x="1649007" y="317994"/>
                    <a:pt x="1640999" y="330214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14300" y="-38100"/>
              <a:ext cx="143076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-1623336" y="4235016"/>
            <a:ext cx="3218098" cy="1202757"/>
            <a:chOff x="0" y="0"/>
            <a:chExt cx="1659363" cy="620183"/>
          </a:xfrm>
        </p:grpSpPr>
        <p:sp>
          <p:nvSpPr>
            <p:cNvPr id="29" name="Freeform 29"/>
            <p:cNvSpPr/>
            <p:nvPr/>
          </p:nvSpPr>
          <p:spPr>
            <a:xfrm>
              <a:off x="5178" y="0"/>
              <a:ext cx="1649007" cy="620183"/>
            </a:xfrm>
            <a:custGeom>
              <a:avLst/>
              <a:gdLst/>
              <a:ahLst/>
              <a:cxnLst/>
              <a:rect l="l" t="t" r="r" b="b"/>
              <a:pathLst>
                <a:path w="1649007" h="620183">
                  <a:moveTo>
                    <a:pt x="1640999" y="330214"/>
                  </a:moveTo>
                  <a:lnTo>
                    <a:pt x="1464171" y="600061"/>
                  </a:lnTo>
                  <a:cubicBezTo>
                    <a:pt x="1455943" y="612618"/>
                    <a:pt x="1441941" y="620183"/>
                    <a:pt x="1426928" y="620183"/>
                  </a:cubicBezTo>
                  <a:lnTo>
                    <a:pt x="222079" y="620183"/>
                  </a:lnTo>
                  <a:cubicBezTo>
                    <a:pt x="207067" y="620183"/>
                    <a:pt x="193065" y="612618"/>
                    <a:pt x="184836" y="600061"/>
                  </a:cubicBezTo>
                  <a:lnTo>
                    <a:pt x="8008" y="330214"/>
                  </a:lnTo>
                  <a:cubicBezTo>
                    <a:pt x="0" y="317994"/>
                    <a:pt x="0" y="302189"/>
                    <a:pt x="8008" y="289970"/>
                  </a:cubicBezTo>
                  <a:lnTo>
                    <a:pt x="184836" y="20122"/>
                  </a:lnTo>
                  <a:cubicBezTo>
                    <a:pt x="193065" y="7565"/>
                    <a:pt x="207067" y="0"/>
                    <a:pt x="222079" y="0"/>
                  </a:cubicBezTo>
                  <a:lnTo>
                    <a:pt x="1426928" y="0"/>
                  </a:lnTo>
                  <a:cubicBezTo>
                    <a:pt x="1441941" y="0"/>
                    <a:pt x="1455943" y="7565"/>
                    <a:pt x="1464171" y="20122"/>
                  </a:cubicBezTo>
                  <a:lnTo>
                    <a:pt x="1640999" y="289970"/>
                  </a:lnTo>
                  <a:cubicBezTo>
                    <a:pt x="1649007" y="302189"/>
                    <a:pt x="1649007" y="317994"/>
                    <a:pt x="1640999" y="330214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14300" y="-38100"/>
              <a:ext cx="143076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2" name="Freeform 32"/>
          <p:cNvSpPr/>
          <p:nvPr/>
        </p:nvSpPr>
        <p:spPr>
          <a:xfrm>
            <a:off x="1733304" y="6989986"/>
            <a:ext cx="1936950" cy="489080"/>
          </a:xfrm>
          <a:custGeom>
            <a:avLst/>
            <a:gdLst/>
            <a:ahLst/>
            <a:cxnLst/>
            <a:rect l="l" t="t" r="r" b="b"/>
            <a:pathLst>
              <a:path w="1936950" h="489080">
                <a:moveTo>
                  <a:pt x="0" y="0"/>
                </a:moveTo>
                <a:lnTo>
                  <a:pt x="1936950" y="0"/>
                </a:lnTo>
                <a:lnTo>
                  <a:pt x="1936950" y="489080"/>
                </a:lnTo>
                <a:lnTo>
                  <a:pt x="0" y="489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E8A7B2-1A77-0AF5-4D81-AC2807D4B1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75637" y="2224750"/>
            <a:ext cx="6727989" cy="60695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/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-5400000">
            <a:off x="-1755926" y="3351220"/>
            <a:ext cx="3511852" cy="1202757"/>
            <a:chOff x="0" y="0"/>
            <a:chExt cx="1810833" cy="620183"/>
          </a:xfrm>
        </p:grpSpPr>
        <p:sp>
          <p:nvSpPr>
            <p:cNvPr id="10" name="Freeform 10"/>
            <p:cNvSpPr/>
            <p:nvPr/>
          </p:nvSpPr>
          <p:spPr>
            <a:xfrm>
              <a:off x="4745" y="0"/>
              <a:ext cx="1801343" cy="620183"/>
            </a:xfrm>
            <a:custGeom>
              <a:avLst/>
              <a:gdLst/>
              <a:ahLst/>
              <a:cxnLst/>
              <a:rect l="l" t="t" r="r" b="b"/>
              <a:pathLst>
                <a:path w="1801343" h="620183">
                  <a:moveTo>
                    <a:pt x="1794005" y="328531"/>
                  </a:moveTo>
                  <a:lnTo>
                    <a:pt x="1614971" y="601744"/>
                  </a:lnTo>
                  <a:cubicBezTo>
                    <a:pt x="1607431" y="613251"/>
                    <a:pt x="1594600" y="620183"/>
                    <a:pt x="1580843" y="620183"/>
                  </a:cubicBezTo>
                  <a:lnTo>
                    <a:pt x="220500" y="620183"/>
                  </a:lnTo>
                  <a:cubicBezTo>
                    <a:pt x="206743" y="620183"/>
                    <a:pt x="193912" y="613251"/>
                    <a:pt x="186372" y="601744"/>
                  </a:cubicBezTo>
                  <a:lnTo>
                    <a:pt x="7338" y="328531"/>
                  </a:lnTo>
                  <a:cubicBezTo>
                    <a:pt x="0" y="317333"/>
                    <a:pt x="0" y="302850"/>
                    <a:pt x="7338" y="291653"/>
                  </a:cubicBezTo>
                  <a:lnTo>
                    <a:pt x="186372" y="18439"/>
                  </a:lnTo>
                  <a:cubicBezTo>
                    <a:pt x="193912" y="6932"/>
                    <a:pt x="206743" y="0"/>
                    <a:pt x="220500" y="0"/>
                  </a:cubicBezTo>
                  <a:lnTo>
                    <a:pt x="1580843" y="0"/>
                  </a:lnTo>
                  <a:cubicBezTo>
                    <a:pt x="1594600" y="0"/>
                    <a:pt x="1607431" y="6932"/>
                    <a:pt x="1614971" y="18439"/>
                  </a:cubicBezTo>
                  <a:lnTo>
                    <a:pt x="1794005" y="291653"/>
                  </a:lnTo>
                  <a:cubicBezTo>
                    <a:pt x="1801343" y="302850"/>
                    <a:pt x="1801343" y="317333"/>
                    <a:pt x="1794005" y="32853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58223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6532074" y="3351220"/>
            <a:ext cx="3511852" cy="1202757"/>
            <a:chOff x="0" y="0"/>
            <a:chExt cx="1810833" cy="620183"/>
          </a:xfrm>
        </p:grpSpPr>
        <p:sp>
          <p:nvSpPr>
            <p:cNvPr id="15" name="Freeform 15"/>
            <p:cNvSpPr/>
            <p:nvPr/>
          </p:nvSpPr>
          <p:spPr>
            <a:xfrm>
              <a:off x="4745" y="0"/>
              <a:ext cx="1801343" cy="620183"/>
            </a:xfrm>
            <a:custGeom>
              <a:avLst/>
              <a:gdLst/>
              <a:ahLst/>
              <a:cxnLst/>
              <a:rect l="l" t="t" r="r" b="b"/>
              <a:pathLst>
                <a:path w="1801343" h="620183">
                  <a:moveTo>
                    <a:pt x="1794005" y="328531"/>
                  </a:moveTo>
                  <a:lnTo>
                    <a:pt x="1614971" y="601744"/>
                  </a:lnTo>
                  <a:cubicBezTo>
                    <a:pt x="1607431" y="613251"/>
                    <a:pt x="1594600" y="620183"/>
                    <a:pt x="1580843" y="620183"/>
                  </a:cubicBezTo>
                  <a:lnTo>
                    <a:pt x="220500" y="620183"/>
                  </a:lnTo>
                  <a:cubicBezTo>
                    <a:pt x="206743" y="620183"/>
                    <a:pt x="193912" y="613251"/>
                    <a:pt x="186372" y="601744"/>
                  </a:cubicBezTo>
                  <a:lnTo>
                    <a:pt x="7338" y="328531"/>
                  </a:lnTo>
                  <a:cubicBezTo>
                    <a:pt x="0" y="317333"/>
                    <a:pt x="0" y="302850"/>
                    <a:pt x="7338" y="291653"/>
                  </a:cubicBezTo>
                  <a:lnTo>
                    <a:pt x="186372" y="18439"/>
                  </a:lnTo>
                  <a:cubicBezTo>
                    <a:pt x="193912" y="6932"/>
                    <a:pt x="206743" y="0"/>
                    <a:pt x="220500" y="0"/>
                  </a:cubicBezTo>
                  <a:lnTo>
                    <a:pt x="1580843" y="0"/>
                  </a:lnTo>
                  <a:cubicBezTo>
                    <a:pt x="1594600" y="0"/>
                    <a:pt x="1607431" y="6932"/>
                    <a:pt x="1614971" y="18439"/>
                  </a:cubicBezTo>
                  <a:lnTo>
                    <a:pt x="1794005" y="291653"/>
                  </a:lnTo>
                  <a:cubicBezTo>
                    <a:pt x="1801343" y="302850"/>
                    <a:pt x="1801343" y="317333"/>
                    <a:pt x="1794005" y="32853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4300" y="-38100"/>
              <a:ext cx="158223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402634" y="7643991"/>
            <a:ext cx="4899744" cy="3385278"/>
          </a:xfrm>
          <a:custGeom>
            <a:avLst/>
            <a:gdLst/>
            <a:ahLst/>
            <a:cxnLst/>
            <a:rect l="l" t="t" r="r" b="b"/>
            <a:pathLst>
              <a:path w="4899744" h="3385278">
                <a:moveTo>
                  <a:pt x="0" y="0"/>
                </a:moveTo>
                <a:lnTo>
                  <a:pt x="4899744" y="0"/>
                </a:lnTo>
                <a:lnTo>
                  <a:pt x="4899744" y="3385277"/>
                </a:lnTo>
                <a:lnTo>
                  <a:pt x="0" y="33852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2180409" y="9336630"/>
            <a:ext cx="7315200" cy="2261062"/>
          </a:xfrm>
          <a:custGeom>
            <a:avLst/>
            <a:gdLst/>
            <a:ahLst/>
            <a:cxnLst/>
            <a:rect l="l" t="t" r="r" b="b"/>
            <a:pathLst>
              <a:path w="7315200" h="2261062">
                <a:moveTo>
                  <a:pt x="0" y="0"/>
                </a:moveTo>
                <a:lnTo>
                  <a:pt x="7315200" y="0"/>
                </a:lnTo>
                <a:lnTo>
                  <a:pt x="7315200" y="2261061"/>
                </a:lnTo>
                <a:lnTo>
                  <a:pt x="0" y="22610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5610201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02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245286" y="-856832"/>
            <a:ext cx="9797426" cy="16184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345"/>
              </a:lnSpc>
              <a:spcBef>
                <a:spcPct val="0"/>
              </a:spcBef>
            </a:pPr>
            <a:r>
              <a:rPr lang="en-US" sz="4400" b="1" dirty="0">
                <a:solidFill>
                  <a:schemeClr val="bg1"/>
                </a:solidFill>
              </a:rPr>
              <a:t>Data Preprocessing &amp; Feature Engineering</a:t>
            </a:r>
            <a:endParaRPr lang="en-US" sz="4400" b="1" spc="-526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B0E45A-D975-DF8F-0EE5-8094817920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6" t="23357" r="4203" b="9091"/>
          <a:stretch>
            <a:fillRect/>
          </a:stretch>
        </p:blipFill>
        <p:spPr bwMode="auto">
          <a:xfrm>
            <a:off x="2484579" y="2918759"/>
            <a:ext cx="13563600" cy="676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5238950-66F9-99AB-DCF9-68B97AFFB3A1}"/>
              </a:ext>
            </a:extLst>
          </p:cNvPr>
          <p:cNvSpPr txBox="1"/>
          <p:nvPr/>
        </p:nvSpPr>
        <p:spPr>
          <a:xfrm>
            <a:off x="1066800" y="1421044"/>
            <a:ext cx="16764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3200" dirty="0"/>
              <a:t>Preprocessing ensures data quality by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removing outliers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handling missing values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encoding categories</a:t>
            </a:r>
            <a:r>
              <a:rPr lang="en-US" sz="3200" dirty="0"/>
              <a:t>, and engineering key features like trip distance — all critical for accurate fare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25332-D357-B661-8EC6-63CA132E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0AB47D8-B5BC-95B2-1B03-86BD69D48271}"/>
              </a:ext>
            </a:extLst>
          </p:cNvPr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C648523-7F6C-0004-D27A-8BE3FBD916F6}"/>
                </a:ext>
              </a:extLst>
            </p:cNvPr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B3CBFA2-CAE2-8C5B-68A1-5DD38254AF72}"/>
                </a:ext>
              </a:extLst>
            </p:cNvPr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3F16F5F-5E9F-9361-FCC1-4D56CF0C62F8}"/>
              </a:ext>
            </a:extLst>
          </p:cNvPr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8BF9832-6B85-E1CF-5E67-B3BF1628FDE5}"/>
                </a:ext>
              </a:extLst>
            </p:cNvPr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110D3E5-CF04-37FF-44DF-5BD12D5AC0C7}"/>
                </a:ext>
              </a:extLst>
            </p:cNvPr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41E99B97-0504-71EE-4E45-23DEFED8D091}"/>
              </a:ext>
            </a:extLst>
          </p:cNvPr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8DC1F2C7-E75C-1C9A-8A42-BF0FB291B294}"/>
              </a:ext>
            </a:extLst>
          </p:cNvPr>
          <p:cNvGrpSpPr/>
          <p:nvPr/>
        </p:nvGrpSpPr>
        <p:grpSpPr>
          <a:xfrm>
            <a:off x="-2081853" y="9258300"/>
            <a:ext cx="14821393" cy="2354759"/>
            <a:chOff x="0" y="0"/>
            <a:chExt cx="3903577" cy="620183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4C6FC4C1-AFCA-0707-9E92-D3E0E8CF5B8F}"/>
                </a:ext>
              </a:extLst>
            </p:cNvPr>
            <p:cNvSpPr/>
            <p:nvPr/>
          </p:nvSpPr>
          <p:spPr>
            <a:xfrm>
              <a:off x="1124" y="0"/>
              <a:ext cx="3901328" cy="620183"/>
            </a:xfrm>
            <a:custGeom>
              <a:avLst/>
              <a:gdLst/>
              <a:ahLst/>
              <a:cxnLst/>
              <a:rect l="l" t="t" r="r" b="b"/>
              <a:pathLst>
                <a:path w="3901328" h="620183">
                  <a:moveTo>
                    <a:pt x="3899590" y="314461"/>
                  </a:moveTo>
                  <a:lnTo>
                    <a:pt x="3702116" y="615814"/>
                  </a:lnTo>
                  <a:cubicBezTo>
                    <a:pt x="3700329" y="618541"/>
                    <a:pt x="3697289" y="620183"/>
                    <a:pt x="3694030" y="620183"/>
                  </a:cubicBezTo>
                  <a:lnTo>
                    <a:pt x="207299" y="620183"/>
                  </a:lnTo>
                  <a:cubicBezTo>
                    <a:pt x="204040" y="620183"/>
                    <a:pt x="201000" y="618541"/>
                    <a:pt x="199213" y="615814"/>
                  </a:cubicBezTo>
                  <a:lnTo>
                    <a:pt x="1739" y="314461"/>
                  </a:lnTo>
                  <a:cubicBezTo>
                    <a:pt x="0" y="311807"/>
                    <a:pt x="0" y="308376"/>
                    <a:pt x="1739" y="305723"/>
                  </a:cubicBezTo>
                  <a:lnTo>
                    <a:pt x="199213" y="4369"/>
                  </a:lnTo>
                  <a:cubicBezTo>
                    <a:pt x="201000" y="1643"/>
                    <a:pt x="204040" y="0"/>
                    <a:pt x="207299" y="0"/>
                  </a:cubicBezTo>
                  <a:lnTo>
                    <a:pt x="3694030" y="0"/>
                  </a:lnTo>
                  <a:cubicBezTo>
                    <a:pt x="3697289" y="0"/>
                    <a:pt x="3700329" y="1643"/>
                    <a:pt x="3702116" y="4369"/>
                  </a:cubicBezTo>
                  <a:lnTo>
                    <a:pt x="3899590" y="305723"/>
                  </a:lnTo>
                  <a:cubicBezTo>
                    <a:pt x="3901328" y="308376"/>
                    <a:pt x="3901328" y="311807"/>
                    <a:pt x="3899590" y="31446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D967FD10-62D2-4EA3-1581-9A6F5246E16A}"/>
                </a:ext>
              </a:extLst>
            </p:cNvPr>
            <p:cNvSpPr txBox="1"/>
            <p:nvPr/>
          </p:nvSpPr>
          <p:spPr>
            <a:xfrm>
              <a:off x="114300" y="-38100"/>
              <a:ext cx="3674977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F1391567-7F60-3A22-6031-329E8F05AAEA}"/>
              </a:ext>
            </a:extLst>
          </p:cNvPr>
          <p:cNvGrpSpPr/>
          <p:nvPr/>
        </p:nvGrpSpPr>
        <p:grpSpPr>
          <a:xfrm rot="-5400000">
            <a:off x="16560649" y="3351220"/>
            <a:ext cx="3511852" cy="1202757"/>
            <a:chOff x="0" y="0"/>
            <a:chExt cx="1810833" cy="620183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822161D-E8B9-6A9B-5747-2029E59F8DB7}"/>
                </a:ext>
              </a:extLst>
            </p:cNvPr>
            <p:cNvSpPr/>
            <p:nvPr/>
          </p:nvSpPr>
          <p:spPr>
            <a:xfrm>
              <a:off x="4745" y="0"/>
              <a:ext cx="1801343" cy="620183"/>
            </a:xfrm>
            <a:custGeom>
              <a:avLst/>
              <a:gdLst/>
              <a:ahLst/>
              <a:cxnLst/>
              <a:rect l="l" t="t" r="r" b="b"/>
              <a:pathLst>
                <a:path w="1801343" h="620183">
                  <a:moveTo>
                    <a:pt x="1794005" y="328531"/>
                  </a:moveTo>
                  <a:lnTo>
                    <a:pt x="1614971" y="601744"/>
                  </a:lnTo>
                  <a:cubicBezTo>
                    <a:pt x="1607431" y="613251"/>
                    <a:pt x="1594600" y="620183"/>
                    <a:pt x="1580843" y="620183"/>
                  </a:cubicBezTo>
                  <a:lnTo>
                    <a:pt x="220500" y="620183"/>
                  </a:lnTo>
                  <a:cubicBezTo>
                    <a:pt x="206743" y="620183"/>
                    <a:pt x="193912" y="613251"/>
                    <a:pt x="186372" y="601744"/>
                  </a:cubicBezTo>
                  <a:lnTo>
                    <a:pt x="7338" y="328531"/>
                  </a:lnTo>
                  <a:cubicBezTo>
                    <a:pt x="0" y="317333"/>
                    <a:pt x="0" y="302850"/>
                    <a:pt x="7338" y="291653"/>
                  </a:cubicBezTo>
                  <a:lnTo>
                    <a:pt x="186372" y="18439"/>
                  </a:lnTo>
                  <a:cubicBezTo>
                    <a:pt x="193912" y="6932"/>
                    <a:pt x="206743" y="0"/>
                    <a:pt x="220500" y="0"/>
                  </a:cubicBezTo>
                  <a:lnTo>
                    <a:pt x="1580843" y="0"/>
                  </a:lnTo>
                  <a:cubicBezTo>
                    <a:pt x="1594600" y="0"/>
                    <a:pt x="1607431" y="6932"/>
                    <a:pt x="1614971" y="18439"/>
                  </a:cubicBezTo>
                  <a:lnTo>
                    <a:pt x="1794005" y="291653"/>
                  </a:lnTo>
                  <a:cubicBezTo>
                    <a:pt x="1801343" y="302850"/>
                    <a:pt x="1801343" y="317333"/>
                    <a:pt x="1794005" y="32853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9DCCE5B6-B52A-DA0A-7B38-12D2864C9A3F}"/>
                </a:ext>
              </a:extLst>
            </p:cNvPr>
            <p:cNvSpPr txBox="1"/>
            <p:nvPr/>
          </p:nvSpPr>
          <p:spPr>
            <a:xfrm>
              <a:off x="114300" y="-38100"/>
              <a:ext cx="158223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>
            <a:extLst>
              <a:ext uri="{FF2B5EF4-FFF2-40B4-BE49-F238E27FC236}">
                <a16:creationId xmlns:a16="http://schemas.microsoft.com/office/drawing/2014/main" id="{983F97CA-7D95-74D2-D2B6-767ED9D684BE}"/>
              </a:ext>
            </a:extLst>
          </p:cNvPr>
          <p:cNvSpPr/>
          <p:nvPr/>
        </p:nvSpPr>
        <p:spPr>
          <a:xfrm>
            <a:off x="14955807" y="8686037"/>
            <a:ext cx="2266387" cy="572263"/>
          </a:xfrm>
          <a:custGeom>
            <a:avLst/>
            <a:gdLst/>
            <a:ahLst/>
            <a:cxnLst/>
            <a:rect l="l" t="t" r="r" b="b"/>
            <a:pathLst>
              <a:path w="2266387" h="572263">
                <a:moveTo>
                  <a:pt x="0" y="0"/>
                </a:moveTo>
                <a:lnTo>
                  <a:pt x="2266387" y="0"/>
                </a:lnTo>
                <a:lnTo>
                  <a:pt x="2266387" y="572263"/>
                </a:lnTo>
                <a:lnTo>
                  <a:pt x="0" y="572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3BE2C469-233A-0FA6-AAE9-9D90DCD9AC1B}"/>
              </a:ext>
            </a:extLst>
          </p:cNvPr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04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9ED84025-5396-3F77-043A-5E2645125CFD}"/>
              </a:ext>
            </a:extLst>
          </p:cNvPr>
          <p:cNvSpPr txBox="1"/>
          <p:nvPr/>
        </p:nvSpPr>
        <p:spPr>
          <a:xfrm>
            <a:off x="3657432" y="228420"/>
            <a:ext cx="10973133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</a:rPr>
              <a:t>Decision Tree Regression &amp; Performance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78F54-9916-0E98-6DAD-F92D6F863B81}"/>
              </a:ext>
            </a:extLst>
          </p:cNvPr>
          <p:cNvSpPr txBox="1"/>
          <p:nvPr/>
        </p:nvSpPr>
        <p:spPr>
          <a:xfrm>
            <a:off x="498057" y="1404491"/>
            <a:ext cx="16764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3200" dirty="0"/>
              <a:t>The Decision Tree model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captures complex</a:t>
            </a:r>
            <a:r>
              <a:rPr lang="en-US" sz="3200" dirty="0"/>
              <a:t>, non-linear fare patterns that linear models may miss — often improving accuracy, though at the risk of overfitting. The accuracy is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63.8%.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EA4A8B6E-DFE3-A7F0-6D96-4DDEFE7CF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7" b="12963"/>
          <a:stretch>
            <a:fillRect/>
          </a:stretch>
        </p:blipFill>
        <p:spPr bwMode="auto">
          <a:xfrm>
            <a:off x="3911882" y="2664027"/>
            <a:ext cx="10445750" cy="641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17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892E2-D960-BCD5-155F-3AD0BEB5F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643B290-DB74-4AB0-A4DD-7EC665119CAF}"/>
              </a:ext>
            </a:extLst>
          </p:cNvPr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729AF59-59EF-ACD2-7C63-D56A24735AD4}"/>
                </a:ext>
              </a:extLst>
            </p:cNvPr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2F8EB91-9C9F-DA1D-F66E-6E5AC5C89ED9}"/>
                </a:ext>
              </a:extLst>
            </p:cNvPr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D2544E8-329E-1471-4EED-6055D4257D73}"/>
              </a:ext>
            </a:extLst>
          </p:cNvPr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CC342FE-467C-D16B-A208-83CB69EEF0A8}"/>
                </a:ext>
              </a:extLst>
            </p:cNvPr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8994553-8205-573E-FD9B-E352BB411361}"/>
                </a:ext>
              </a:extLst>
            </p:cNvPr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A140D6DD-2C8A-0013-866F-0239C138F33C}"/>
              </a:ext>
            </a:extLst>
          </p:cNvPr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46937545-EDAF-34E9-8401-04CC14C918FB}"/>
              </a:ext>
            </a:extLst>
          </p:cNvPr>
          <p:cNvGrpSpPr/>
          <p:nvPr/>
        </p:nvGrpSpPr>
        <p:grpSpPr>
          <a:xfrm>
            <a:off x="-2081853" y="9258300"/>
            <a:ext cx="14821393" cy="2354759"/>
            <a:chOff x="0" y="0"/>
            <a:chExt cx="3903577" cy="620183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6116C87-A1E1-CF75-632F-49E7A7CA5C5C}"/>
                </a:ext>
              </a:extLst>
            </p:cNvPr>
            <p:cNvSpPr/>
            <p:nvPr/>
          </p:nvSpPr>
          <p:spPr>
            <a:xfrm>
              <a:off x="1124" y="0"/>
              <a:ext cx="3901328" cy="620183"/>
            </a:xfrm>
            <a:custGeom>
              <a:avLst/>
              <a:gdLst/>
              <a:ahLst/>
              <a:cxnLst/>
              <a:rect l="l" t="t" r="r" b="b"/>
              <a:pathLst>
                <a:path w="3901328" h="620183">
                  <a:moveTo>
                    <a:pt x="3899590" y="314461"/>
                  </a:moveTo>
                  <a:lnTo>
                    <a:pt x="3702116" y="615814"/>
                  </a:lnTo>
                  <a:cubicBezTo>
                    <a:pt x="3700329" y="618541"/>
                    <a:pt x="3697289" y="620183"/>
                    <a:pt x="3694030" y="620183"/>
                  </a:cubicBezTo>
                  <a:lnTo>
                    <a:pt x="207299" y="620183"/>
                  </a:lnTo>
                  <a:cubicBezTo>
                    <a:pt x="204040" y="620183"/>
                    <a:pt x="201000" y="618541"/>
                    <a:pt x="199213" y="615814"/>
                  </a:cubicBezTo>
                  <a:lnTo>
                    <a:pt x="1739" y="314461"/>
                  </a:lnTo>
                  <a:cubicBezTo>
                    <a:pt x="0" y="311807"/>
                    <a:pt x="0" y="308376"/>
                    <a:pt x="1739" y="305723"/>
                  </a:cubicBezTo>
                  <a:lnTo>
                    <a:pt x="199213" y="4369"/>
                  </a:lnTo>
                  <a:cubicBezTo>
                    <a:pt x="201000" y="1643"/>
                    <a:pt x="204040" y="0"/>
                    <a:pt x="207299" y="0"/>
                  </a:cubicBezTo>
                  <a:lnTo>
                    <a:pt x="3694030" y="0"/>
                  </a:lnTo>
                  <a:cubicBezTo>
                    <a:pt x="3697289" y="0"/>
                    <a:pt x="3700329" y="1643"/>
                    <a:pt x="3702116" y="4369"/>
                  </a:cubicBezTo>
                  <a:lnTo>
                    <a:pt x="3899590" y="305723"/>
                  </a:lnTo>
                  <a:cubicBezTo>
                    <a:pt x="3901328" y="308376"/>
                    <a:pt x="3901328" y="311807"/>
                    <a:pt x="3899590" y="31446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DB8CA12F-D9DA-358E-3C10-B50DA352E75B}"/>
                </a:ext>
              </a:extLst>
            </p:cNvPr>
            <p:cNvSpPr txBox="1"/>
            <p:nvPr/>
          </p:nvSpPr>
          <p:spPr>
            <a:xfrm>
              <a:off x="114300" y="-38100"/>
              <a:ext cx="3674977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A45D1F10-4B2D-3EE6-9020-C2C69D157050}"/>
              </a:ext>
            </a:extLst>
          </p:cNvPr>
          <p:cNvGrpSpPr/>
          <p:nvPr/>
        </p:nvGrpSpPr>
        <p:grpSpPr>
          <a:xfrm rot="-5400000">
            <a:off x="16560649" y="3351220"/>
            <a:ext cx="3511852" cy="1202757"/>
            <a:chOff x="0" y="0"/>
            <a:chExt cx="1810833" cy="620183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BA46A9E5-2B3B-A69E-5AC2-E30D5C3DE33A}"/>
                </a:ext>
              </a:extLst>
            </p:cNvPr>
            <p:cNvSpPr/>
            <p:nvPr/>
          </p:nvSpPr>
          <p:spPr>
            <a:xfrm>
              <a:off x="4745" y="0"/>
              <a:ext cx="1801343" cy="620183"/>
            </a:xfrm>
            <a:custGeom>
              <a:avLst/>
              <a:gdLst/>
              <a:ahLst/>
              <a:cxnLst/>
              <a:rect l="l" t="t" r="r" b="b"/>
              <a:pathLst>
                <a:path w="1801343" h="620183">
                  <a:moveTo>
                    <a:pt x="1794005" y="328531"/>
                  </a:moveTo>
                  <a:lnTo>
                    <a:pt x="1614971" y="601744"/>
                  </a:lnTo>
                  <a:cubicBezTo>
                    <a:pt x="1607431" y="613251"/>
                    <a:pt x="1594600" y="620183"/>
                    <a:pt x="1580843" y="620183"/>
                  </a:cubicBezTo>
                  <a:lnTo>
                    <a:pt x="220500" y="620183"/>
                  </a:lnTo>
                  <a:cubicBezTo>
                    <a:pt x="206743" y="620183"/>
                    <a:pt x="193912" y="613251"/>
                    <a:pt x="186372" y="601744"/>
                  </a:cubicBezTo>
                  <a:lnTo>
                    <a:pt x="7338" y="328531"/>
                  </a:lnTo>
                  <a:cubicBezTo>
                    <a:pt x="0" y="317333"/>
                    <a:pt x="0" y="302850"/>
                    <a:pt x="7338" y="291653"/>
                  </a:cubicBezTo>
                  <a:lnTo>
                    <a:pt x="186372" y="18439"/>
                  </a:lnTo>
                  <a:cubicBezTo>
                    <a:pt x="193912" y="6932"/>
                    <a:pt x="206743" y="0"/>
                    <a:pt x="220500" y="0"/>
                  </a:cubicBezTo>
                  <a:lnTo>
                    <a:pt x="1580843" y="0"/>
                  </a:lnTo>
                  <a:cubicBezTo>
                    <a:pt x="1594600" y="0"/>
                    <a:pt x="1607431" y="6932"/>
                    <a:pt x="1614971" y="18439"/>
                  </a:cubicBezTo>
                  <a:lnTo>
                    <a:pt x="1794005" y="291653"/>
                  </a:lnTo>
                  <a:cubicBezTo>
                    <a:pt x="1801343" y="302850"/>
                    <a:pt x="1801343" y="317333"/>
                    <a:pt x="1794005" y="32853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BD445F3A-EB73-DCCC-7808-B44D737CDEA3}"/>
                </a:ext>
              </a:extLst>
            </p:cNvPr>
            <p:cNvSpPr txBox="1"/>
            <p:nvPr/>
          </p:nvSpPr>
          <p:spPr>
            <a:xfrm>
              <a:off x="114300" y="-38100"/>
              <a:ext cx="158223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>
            <a:extLst>
              <a:ext uri="{FF2B5EF4-FFF2-40B4-BE49-F238E27FC236}">
                <a16:creationId xmlns:a16="http://schemas.microsoft.com/office/drawing/2014/main" id="{51FE2C0E-22FA-1226-CCA5-D3DBC7E2D8A7}"/>
              </a:ext>
            </a:extLst>
          </p:cNvPr>
          <p:cNvSpPr/>
          <p:nvPr/>
        </p:nvSpPr>
        <p:spPr>
          <a:xfrm>
            <a:off x="14955807" y="8686037"/>
            <a:ext cx="2266387" cy="572263"/>
          </a:xfrm>
          <a:custGeom>
            <a:avLst/>
            <a:gdLst/>
            <a:ahLst/>
            <a:cxnLst/>
            <a:rect l="l" t="t" r="r" b="b"/>
            <a:pathLst>
              <a:path w="2266387" h="572263">
                <a:moveTo>
                  <a:pt x="0" y="0"/>
                </a:moveTo>
                <a:lnTo>
                  <a:pt x="2266387" y="0"/>
                </a:lnTo>
                <a:lnTo>
                  <a:pt x="2266387" y="572263"/>
                </a:lnTo>
                <a:lnTo>
                  <a:pt x="0" y="572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1A02A65B-95A6-58FD-138F-8CAE52AF4CEA}"/>
              </a:ext>
            </a:extLst>
          </p:cNvPr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04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7F31176E-19F3-51AF-EC6B-23947F68F74F}"/>
              </a:ext>
            </a:extLst>
          </p:cNvPr>
          <p:cNvSpPr txBox="1"/>
          <p:nvPr/>
        </p:nvSpPr>
        <p:spPr>
          <a:xfrm>
            <a:off x="3472009" y="132951"/>
            <a:ext cx="11325496" cy="5847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3800" b="1" dirty="0">
                <a:solidFill>
                  <a:schemeClr val="bg1"/>
                </a:solidFill>
              </a:rPr>
              <a:t>Gradient Boosting Regressor for Enhanced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5037E-4899-8D10-3A15-96B2F8FA3627}"/>
              </a:ext>
            </a:extLst>
          </p:cNvPr>
          <p:cNvSpPr txBox="1"/>
          <p:nvPr/>
        </p:nvSpPr>
        <p:spPr>
          <a:xfrm>
            <a:off x="498057" y="1404491"/>
            <a:ext cx="16764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3200" dirty="0"/>
              <a:t>Gradient Boosting intelligently combines multiple shallow trees to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capture complex patterns</a:t>
            </a:r>
            <a:r>
              <a:rPr lang="en-US" sz="3200" dirty="0"/>
              <a:t>, often outperforming simpler models while maintaining generalization. The accuracy is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74.15%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1584436-F5AE-EDD9-B6C4-30AED9F21F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7" b="12963"/>
          <a:stretch>
            <a:fillRect/>
          </a:stretch>
        </p:blipFill>
        <p:spPr bwMode="auto">
          <a:xfrm>
            <a:off x="3911882" y="2664027"/>
            <a:ext cx="10445750" cy="641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1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11DED-0941-3572-B5E8-E4B245682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EC52BE3-FEA3-EAEF-DCEC-5113D3C2767D}"/>
              </a:ext>
            </a:extLst>
          </p:cNvPr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71966B9-715A-84D5-CD68-9A300C02F86C}"/>
                </a:ext>
              </a:extLst>
            </p:cNvPr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B875C70-820B-BDBF-7F9D-FB9E4EA7CEB5}"/>
                </a:ext>
              </a:extLst>
            </p:cNvPr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9766494-C1E3-52DA-68B8-12C6FD5D84B6}"/>
              </a:ext>
            </a:extLst>
          </p:cNvPr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36F3BD8-1DC9-8455-7420-A9B80608E0C9}"/>
                </a:ext>
              </a:extLst>
            </p:cNvPr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784DF13-01A7-641E-1FD0-52EA086739CE}"/>
                </a:ext>
              </a:extLst>
            </p:cNvPr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0F3E86B-8EB8-EA58-E488-9C12B5B698C9}"/>
              </a:ext>
            </a:extLst>
          </p:cNvPr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94806689-CFCB-6CA9-A3E0-C297B04BF913}"/>
              </a:ext>
            </a:extLst>
          </p:cNvPr>
          <p:cNvGrpSpPr/>
          <p:nvPr/>
        </p:nvGrpSpPr>
        <p:grpSpPr>
          <a:xfrm>
            <a:off x="-2081853" y="9258300"/>
            <a:ext cx="14821393" cy="2354759"/>
            <a:chOff x="0" y="0"/>
            <a:chExt cx="3903577" cy="620183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F618C0F-57AB-8DB5-0F58-42700E46E3E5}"/>
                </a:ext>
              </a:extLst>
            </p:cNvPr>
            <p:cNvSpPr/>
            <p:nvPr/>
          </p:nvSpPr>
          <p:spPr>
            <a:xfrm>
              <a:off x="1124" y="0"/>
              <a:ext cx="3901328" cy="620183"/>
            </a:xfrm>
            <a:custGeom>
              <a:avLst/>
              <a:gdLst/>
              <a:ahLst/>
              <a:cxnLst/>
              <a:rect l="l" t="t" r="r" b="b"/>
              <a:pathLst>
                <a:path w="3901328" h="620183">
                  <a:moveTo>
                    <a:pt x="3899590" y="314461"/>
                  </a:moveTo>
                  <a:lnTo>
                    <a:pt x="3702116" y="615814"/>
                  </a:lnTo>
                  <a:cubicBezTo>
                    <a:pt x="3700329" y="618541"/>
                    <a:pt x="3697289" y="620183"/>
                    <a:pt x="3694030" y="620183"/>
                  </a:cubicBezTo>
                  <a:lnTo>
                    <a:pt x="207299" y="620183"/>
                  </a:lnTo>
                  <a:cubicBezTo>
                    <a:pt x="204040" y="620183"/>
                    <a:pt x="201000" y="618541"/>
                    <a:pt x="199213" y="615814"/>
                  </a:cubicBezTo>
                  <a:lnTo>
                    <a:pt x="1739" y="314461"/>
                  </a:lnTo>
                  <a:cubicBezTo>
                    <a:pt x="0" y="311807"/>
                    <a:pt x="0" y="308376"/>
                    <a:pt x="1739" y="305723"/>
                  </a:cubicBezTo>
                  <a:lnTo>
                    <a:pt x="199213" y="4369"/>
                  </a:lnTo>
                  <a:cubicBezTo>
                    <a:pt x="201000" y="1643"/>
                    <a:pt x="204040" y="0"/>
                    <a:pt x="207299" y="0"/>
                  </a:cubicBezTo>
                  <a:lnTo>
                    <a:pt x="3694030" y="0"/>
                  </a:lnTo>
                  <a:cubicBezTo>
                    <a:pt x="3697289" y="0"/>
                    <a:pt x="3700329" y="1643"/>
                    <a:pt x="3702116" y="4369"/>
                  </a:cubicBezTo>
                  <a:lnTo>
                    <a:pt x="3899590" y="305723"/>
                  </a:lnTo>
                  <a:cubicBezTo>
                    <a:pt x="3901328" y="308376"/>
                    <a:pt x="3901328" y="311807"/>
                    <a:pt x="3899590" y="31446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3D9DAF0B-9241-6DAE-D76A-11B1871A8E10}"/>
                </a:ext>
              </a:extLst>
            </p:cNvPr>
            <p:cNvSpPr txBox="1"/>
            <p:nvPr/>
          </p:nvSpPr>
          <p:spPr>
            <a:xfrm>
              <a:off x="114300" y="-38100"/>
              <a:ext cx="3674977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9B29E9BC-B8A3-C602-77F2-2ED5456A60F6}"/>
              </a:ext>
            </a:extLst>
          </p:cNvPr>
          <p:cNvGrpSpPr/>
          <p:nvPr/>
        </p:nvGrpSpPr>
        <p:grpSpPr>
          <a:xfrm rot="-5400000">
            <a:off x="16560649" y="3351220"/>
            <a:ext cx="3511852" cy="1202757"/>
            <a:chOff x="0" y="0"/>
            <a:chExt cx="1810833" cy="620183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812B99C6-60E3-9843-1B8D-1DC5C7A6DB33}"/>
                </a:ext>
              </a:extLst>
            </p:cNvPr>
            <p:cNvSpPr/>
            <p:nvPr/>
          </p:nvSpPr>
          <p:spPr>
            <a:xfrm>
              <a:off x="4745" y="0"/>
              <a:ext cx="1801343" cy="620183"/>
            </a:xfrm>
            <a:custGeom>
              <a:avLst/>
              <a:gdLst/>
              <a:ahLst/>
              <a:cxnLst/>
              <a:rect l="l" t="t" r="r" b="b"/>
              <a:pathLst>
                <a:path w="1801343" h="620183">
                  <a:moveTo>
                    <a:pt x="1794005" y="328531"/>
                  </a:moveTo>
                  <a:lnTo>
                    <a:pt x="1614971" y="601744"/>
                  </a:lnTo>
                  <a:cubicBezTo>
                    <a:pt x="1607431" y="613251"/>
                    <a:pt x="1594600" y="620183"/>
                    <a:pt x="1580843" y="620183"/>
                  </a:cubicBezTo>
                  <a:lnTo>
                    <a:pt x="220500" y="620183"/>
                  </a:lnTo>
                  <a:cubicBezTo>
                    <a:pt x="206743" y="620183"/>
                    <a:pt x="193912" y="613251"/>
                    <a:pt x="186372" y="601744"/>
                  </a:cubicBezTo>
                  <a:lnTo>
                    <a:pt x="7338" y="328531"/>
                  </a:lnTo>
                  <a:cubicBezTo>
                    <a:pt x="0" y="317333"/>
                    <a:pt x="0" y="302850"/>
                    <a:pt x="7338" y="291653"/>
                  </a:cubicBezTo>
                  <a:lnTo>
                    <a:pt x="186372" y="18439"/>
                  </a:lnTo>
                  <a:cubicBezTo>
                    <a:pt x="193912" y="6932"/>
                    <a:pt x="206743" y="0"/>
                    <a:pt x="220500" y="0"/>
                  </a:cubicBezTo>
                  <a:lnTo>
                    <a:pt x="1580843" y="0"/>
                  </a:lnTo>
                  <a:cubicBezTo>
                    <a:pt x="1594600" y="0"/>
                    <a:pt x="1607431" y="6932"/>
                    <a:pt x="1614971" y="18439"/>
                  </a:cubicBezTo>
                  <a:lnTo>
                    <a:pt x="1794005" y="291653"/>
                  </a:lnTo>
                  <a:cubicBezTo>
                    <a:pt x="1801343" y="302850"/>
                    <a:pt x="1801343" y="317333"/>
                    <a:pt x="1794005" y="32853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5C3B161B-C755-CD4C-D136-0E6BDA9EF612}"/>
                </a:ext>
              </a:extLst>
            </p:cNvPr>
            <p:cNvSpPr txBox="1"/>
            <p:nvPr/>
          </p:nvSpPr>
          <p:spPr>
            <a:xfrm>
              <a:off x="114300" y="-38100"/>
              <a:ext cx="158223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>
            <a:extLst>
              <a:ext uri="{FF2B5EF4-FFF2-40B4-BE49-F238E27FC236}">
                <a16:creationId xmlns:a16="http://schemas.microsoft.com/office/drawing/2014/main" id="{2B049715-7FBA-62D7-F498-5C844F3D4529}"/>
              </a:ext>
            </a:extLst>
          </p:cNvPr>
          <p:cNvSpPr/>
          <p:nvPr/>
        </p:nvSpPr>
        <p:spPr>
          <a:xfrm>
            <a:off x="14955807" y="8686037"/>
            <a:ext cx="2266387" cy="572263"/>
          </a:xfrm>
          <a:custGeom>
            <a:avLst/>
            <a:gdLst/>
            <a:ahLst/>
            <a:cxnLst/>
            <a:rect l="l" t="t" r="r" b="b"/>
            <a:pathLst>
              <a:path w="2266387" h="572263">
                <a:moveTo>
                  <a:pt x="0" y="0"/>
                </a:moveTo>
                <a:lnTo>
                  <a:pt x="2266387" y="0"/>
                </a:lnTo>
                <a:lnTo>
                  <a:pt x="2266387" y="572263"/>
                </a:lnTo>
                <a:lnTo>
                  <a:pt x="0" y="572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8BDF4A6F-4E3E-4135-1D8B-628E9336A947}"/>
              </a:ext>
            </a:extLst>
          </p:cNvPr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04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31E8D226-9389-83DA-14CF-42A66D6E1BA0}"/>
              </a:ext>
            </a:extLst>
          </p:cNvPr>
          <p:cNvSpPr txBox="1"/>
          <p:nvPr/>
        </p:nvSpPr>
        <p:spPr>
          <a:xfrm>
            <a:off x="3657432" y="-25163"/>
            <a:ext cx="1097313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XGBoost</a:t>
            </a:r>
            <a:r>
              <a:rPr lang="en-US" sz="4000" b="1" dirty="0">
                <a:solidFill>
                  <a:schemeClr val="bg1"/>
                </a:solidFill>
              </a:rPr>
              <a:t> Regression - Fast &amp; Powerful 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Ensemble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9FC29-722C-A4D6-B874-E33BBEA818F4}"/>
              </a:ext>
            </a:extLst>
          </p:cNvPr>
          <p:cNvSpPr txBox="1"/>
          <p:nvPr/>
        </p:nvSpPr>
        <p:spPr>
          <a:xfrm>
            <a:off x="498057" y="1404491"/>
            <a:ext cx="16764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3200" dirty="0" err="1"/>
              <a:t>XGBoost</a:t>
            </a:r>
            <a:r>
              <a:rPr lang="en-US" sz="3200" dirty="0"/>
              <a:t> leverages gradient boosting with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powerful optimizations</a:t>
            </a:r>
            <a:r>
              <a:rPr lang="en-US" sz="3200" dirty="0"/>
              <a:t>, making it a top choice for structured data regression with high accuracy and speed. The accuracy is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73.6%</a:t>
            </a:r>
            <a:r>
              <a:rPr lang="en-US" sz="3200" dirty="0"/>
              <a:t>.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C7D2CAE-0F36-B092-FA33-DAFD7CA169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7" b="12963"/>
          <a:stretch>
            <a:fillRect/>
          </a:stretch>
        </p:blipFill>
        <p:spPr bwMode="auto">
          <a:xfrm>
            <a:off x="3911882" y="2664027"/>
            <a:ext cx="10445750" cy="641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69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05205-81C4-7B6C-66AC-EF4FC2B9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7A66DF3-ED0E-3ABF-A569-A227BD0D1ECC}"/>
              </a:ext>
            </a:extLst>
          </p:cNvPr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E45A3AF-28FA-EE12-D48A-45AF350B4C74}"/>
                </a:ext>
              </a:extLst>
            </p:cNvPr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8A56D912-FBE5-C33E-F818-979D77AED5B7}"/>
                </a:ext>
              </a:extLst>
            </p:cNvPr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72FE563-4458-85B4-3B03-B41CFDF32354}"/>
              </a:ext>
            </a:extLst>
          </p:cNvPr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55DAB3C-9DD2-266F-3A3E-3CFDB33F48FB}"/>
                </a:ext>
              </a:extLst>
            </p:cNvPr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CD65F25-AC2F-325D-2234-E9CBD0E0197C}"/>
                </a:ext>
              </a:extLst>
            </p:cNvPr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3D400EC1-9EEA-F44C-8C0B-6C047EAA8386}"/>
              </a:ext>
            </a:extLst>
          </p:cNvPr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D6A75BC1-4A0B-60B1-F459-A0581A96BCE4}"/>
              </a:ext>
            </a:extLst>
          </p:cNvPr>
          <p:cNvGrpSpPr/>
          <p:nvPr/>
        </p:nvGrpSpPr>
        <p:grpSpPr>
          <a:xfrm>
            <a:off x="-2081853" y="9258300"/>
            <a:ext cx="14821393" cy="2354759"/>
            <a:chOff x="0" y="0"/>
            <a:chExt cx="3903577" cy="620183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6E183EF-F686-C080-F4EA-08CCE8014844}"/>
                </a:ext>
              </a:extLst>
            </p:cNvPr>
            <p:cNvSpPr/>
            <p:nvPr/>
          </p:nvSpPr>
          <p:spPr>
            <a:xfrm>
              <a:off x="1124" y="0"/>
              <a:ext cx="3901328" cy="620183"/>
            </a:xfrm>
            <a:custGeom>
              <a:avLst/>
              <a:gdLst/>
              <a:ahLst/>
              <a:cxnLst/>
              <a:rect l="l" t="t" r="r" b="b"/>
              <a:pathLst>
                <a:path w="3901328" h="620183">
                  <a:moveTo>
                    <a:pt x="3899590" y="314461"/>
                  </a:moveTo>
                  <a:lnTo>
                    <a:pt x="3702116" y="615814"/>
                  </a:lnTo>
                  <a:cubicBezTo>
                    <a:pt x="3700329" y="618541"/>
                    <a:pt x="3697289" y="620183"/>
                    <a:pt x="3694030" y="620183"/>
                  </a:cubicBezTo>
                  <a:lnTo>
                    <a:pt x="207299" y="620183"/>
                  </a:lnTo>
                  <a:cubicBezTo>
                    <a:pt x="204040" y="620183"/>
                    <a:pt x="201000" y="618541"/>
                    <a:pt x="199213" y="615814"/>
                  </a:cubicBezTo>
                  <a:lnTo>
                    <a:pt x="1739" y="314461"/>
                  </a:lnTo>
                  <a:cubicBezTo>
                    <a:pt x="0" y="311807"/>
                    <a:pt x="0" y="308376"/>
                    <a:pt x="1739" y="305723"/>
                  </a:cubicBezTo>
                  <a:lnTo>
                    <a:pt x="199213" y="4369"/>
                  </a:lnTo>
                  <a:cubicBezTo>
                    <a:pt x="201000" y="1643"/>
                    <a:pt x="204040" y="0"/>
                    <a:pt x="207299" y="0"/>
                  </a:cubicBezTo>
                  <a:lnTo>
                    <a:pt x="3694030" y="0"/>
                  </a:lnTo>
                  <a:cubicBezTo>
                    <a:pt x="3697289" y="0"/>
                    <a:pt x="3700329" y="1643"/>
                    <a:pt x="3702116" y="4369"/>
                  </a:cubicBezTo>
                  <a:lnTo>
                    <a:pt x="3899590" y="305723"/>
                  </a:lnTo>
                  <a:cubicBezTo>
                    <a:pt x="3901328" y="308376"/>
                    <a:pt x="3901328" y="311807"/>
                    <a:pt x="3899590" y="31446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2991B7A5-9EA1-C4BB-AE86-0BE3F62F31A9}"/>
                </a:ext>
              </a:extLst>
            </p:cNvPr>
            <p:cNvSpPr txBox="1"/>
            <p:nvPr/>
          </p:nvSpPr>
          <p:spPr>
            <a:xfrm>
              <a:off x="114300" y="-38100"/>
              <a:ext cx="3674977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961841DF-E1EA-BFFB-0FAB-6C1FC48578BC}"/>
              </a:ext>
            </a:extLst>
          </p:cNvPr>
          <p:cNvGrpSpPr/>
          <p:nvPr/>
        </p:nvGrpSpPr>
        <p:grpSpPr>
          <a:xfrm rot="-5400000">
            <a:off x="16560649" y="3351220"/>
            <a:ext cx="3511852" cy="1202757"/>
            <a:chOff x="0" y="0"/>
            <a:chExt cx="1810833" cy="620183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0B362D1-0059-0DCD-6AC8-0F410C1EAE1B}"/>
                </a:ext>
              </a:extLst>
            </p:cNvPr>
            <p:cNvSpPr/>
            <p:nvPr/>
          </p:nvSpPr>
          <p:spPr>
            <a:xfrm>
              <a:off x="4745" y="0"/>
              <a:ext cx="1801343" cy="620183"/>
            </a:xfrm>
            <a:custGeom>
              <a:avLst/>
              <a:gdLst/>
              <a:ahLst/>
              <a:cxnLst/>
              <a:rect l="l" t="t" r="r" b="b"/>
              <a:pathLst>
                <a:path w="1801343" h="620183">
                  <a:moveTo>
                    <a:pt x="1794005" y="328531"/>
                  </a:moveTo>
                  <a:lnTo>
                    <a:pt x="1614971" y="601744"/>
                  </a:lnTo>
                  <a:cubicBezTo>
                    <a:pt x="1607431" y="613251"/>
                    <a:pt x="1594600" y="620183"/>
                    <a:pt x="1580843" y="620183"/>
                  </a:cubicBezTo>
                  <a:lnTo>
                    <a:pt x="220500" y="620183"/>
                  </a:lnTo>
                  <a:cubicBezTo>
                    <a:pt x="206743" y="620183"/>
                    <a:pt x="193912" y="613251"/>
                    <a:pt x="186372" y="601744"/>
                  </a:cubicBezTo>
                  <a:lnTo>
                    <a:pt x="7338" y="328531"/>
                  </a:lnTo>
                  <a:cubicBezTo>
                    <a:pt x="0" y="317333"/>
                    <a:pt x="0" y="302850"/>
                    <a:pt x="7338" y="291653"/>
                  </a:cubicBezTo>
                  <a:lnTo>
                    <a:pt x="186372" y="18439"/>
                  </a:lnTo>
                  <a:cubicBezTo>
                    <a:pt x="193912" y="6932"/>
                    <a:pt x="206743" y="0"/>
                    <a:pt x="220500" y="0"/>
                  </a:cubicBezTo>
                  <a:lnTo>
                    <a:pt x="1580843" y="0"/>
                  </a:lnTo>
                  <a:cubicBezTo>
                    <a:pt x="1594600" y="0"/>
                    <a:pt x="1607431" y="6932"/>
                    <a:pt x="1614971" y="18439"/>
                  </a:cubicBezTo>
                  <a:lnTo>
                    <a:pt x="1794005" y="291653"/>
                  </a:lnTo>
                  <a:cubicBezTo>
                    <a:pt x="1801343" y="302850"/>
                    <a:pt x="1801343" y="317333"/>
                    <a:pt x="1794005" y="32853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B73B67CB-3A27-5F23-9291-259E155DC34E}"/>
                </a:ext>
              </a:extLst>
            </p:cNvPr>
            <p:cNvSpPr txBox="1"/>
            <p:nvPr/>
          </p:nvSpPr>
          <p:spPr>
            <a:xfrm>
              <a:off x="114300" y="-38100"/>
              <a:ext cx="158223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>
            <a:extLst>
              <a:ext uri="{FF2B5EF4-FFF2-40B4-BE49-F238E27FC236}">
                <a16:creationId xmlns:a16="http://schemas.microsoft.com/office/drawing/2014/main" id="{91E853D5-8032-0C83-7455-B14AF771B355}"/>
              </a:ext>
            </a:extLst>
          </p:cNvPr>
          <p:cNvSpPr/>
          <p:nvPr/>
        </p:nvSpPr>
        <p:spPr>
          <a:xfrm>
            <a:off x="14955807" y="8686037"/>
            <a:ext cx="2266387" cy="572263"/>
          </a:xfrm>
          <a:custGeom>
            <a:avLst/>
            <a:gdLst/>
            <a:ahLst/>
            <a:cxnLst/>
            <a:rect l="l" t="t" r="r" b="b"/>
            <a:pathLst>
              <a:path w="2266387" h="572263">
                <a:moveTo>
                  <a:pt x="0" y="0"/>
                </a:moveTo>
                <a:lnTo>
                  <a:pt x="2266387" y="0"/>
                </a:lnTo>
                <a:lnTo>
                  <a:pt x="2266387" y="572263"/>
                </a:lnTo>
                <a:lnTo>
                  <a:pt x="0" y="572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D681DFF4-2315-4CE4-2501-0E937DF074EF}"/>
              </a:ext>
            </a:extLst>
          </p:cNvPr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04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489E3829-6C17-FA86-E214-1E786825774F}"/>
              </a:ext>
            </a:extLst>
          </p:cNvPr>
          <p:cNvSpPr txBox="1"/>
          <p:nvPr/>
        </p:nvSpPr>
        <p:spPr>
          <a:xfrm>
            <a:off x="3500047" y="37433"/>
            <a:ext cx="1097313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b="1" dirty="0" err="1">
                <a:solidFill>
                  <a:schemeClr val="bg1"/>
                </a:solidFill>
              </a:rPr>
              <a:t>LightGBM</a:t>
            </a:r>
            <a:r>
              <a:rPr lang="en-US" sz="4000" b="1" dirty="0">
                <a:solidFill>
                  <a:schemeClr val="bg1"/>
                </a:solidFill>
              </a:rPr>
              <a:t> Regression — Lightweight, Fast &amp; Accurate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C375A2-C85F-E53B-060D-BFF6C3526244}"/>
              </a:ext>
            </a:extLst>
          </p:cNvPr>
          <p:cNvSpPr txBox="1"/>
          <p:nvPr/>
        </p:nvSpPr>
        <p:spPr>
          <a:xfrm>
            <a:off x="498057" y="1404491"/>
            <a:ext cx="167648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/>
            <a:r>
              <a:rPr lang="en-US" sz="3200" dirty="0" err="1"/>
              <a:t>LightGBM</a:t>
            </a:r>
            <a:r>
              <a:rPr lang="en-US" sz="3200" dirty="0"/>
              <a:t> combines speed and scalability with gradient boosting power, making it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ideal for large-scale regression tasks</a:t>
            </a:r>
            <a:r>
              <a:rPr lang="en-US" sz="3200" dirty="0"/>
              <a:t> with high prediction accuracy. The accuracy is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78.41%</a:t>
            </a:r>
            <a:r>
              <a:rPr lang="en-US" sz="3200" dirty="0"/>
              <a:t>.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E0358D0-9C03-F7BC-7A4B-AAE7FF79A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07" b="12963"/>
          <a:stretch>
            <a:fillRect/>
          </a:stretch>
        </p:blipFill>
        <p:spPr bwMode="auto">
          <a:xfrm>
            <a:off x="3911882" y="2664027"/>
            <a:ext cx="10445750" cy="641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3016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/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-2081853" y="9258300"/>
            <a:ext cx="14821393" cy="2354759"/>
            <a:chOff x="0" y="0"/>
            <a:chExt cx="3903577" cy="620183"/>
          </a:xfrm>
        </p:grpSpPr>
        <p:sp>
          <p:nvSpPr>
            <p:cNvPr id="13" name="Freeform 13"/>
            <p:cNvSpPr/>
            <p:nvPr/>
          </p:nvSpPr>
          <p:spPr>
            <a:xfrm>
              <a:off x="1124" y="0"/>
              <a:ext cx="3901328" cy="620183"/>
            </a:xfrm>
            <a:custGeom>
              <a:avLst/>
              <a:gdLst/>
              <a:ahLst/>
              <a:cxnLst/>
              <a:rect l="l" t="t" r="r" b="b"/>
              <a:pathLst>
                <a:path w="3901328" h="620183">
                  <a:moveTo>
                    <a:pt x="3899590" y="314461"/>
                  </a:moveTo>
                  <a:lnTo>
                    <a:pt x="3702116" y="615814"/>
                  </a:lnTo>
                  <a:cubicBezTo>
                    <a:pt x="3700329" y="618541"/>
                    <a:pt x="3697289" y="620183"/>
                    <a:pt x="3694030" y="620183"/>
                  </a:cubicBezTo>
                  <a:lnTo>
                    <a:pt x="207299" y="620183"/>
                  </a:lnTo>
                  <a:cubicBezTo>
                    <a:pt x="204040" y="620183"/>
                    <a:pt x="201000" y="618541"/>
                    <a:pt x="199213" y="615814"/>
                  </a:cubicBezTo>
                  <a:lnTo>
                    <a:pt x="1739" y="314461"/>
                  </a:lnTo>
                  <a:cubicBezTo>
                    <a:pt x="0" y="311807"/>
                    <a:pt x="0" y="308376"/>
                    <a:pt x="1739" y="305723"/>
                  </a:cubicBezTo>
                  <a:lnTo>
                    <a:pt x="199213" y="4369"/>
                  </a:lnTo>
                  <a:cubicBezTo>
                    <a:pt x="201000" y="1643"/>
                    <a:pt x="204040" y="0"/>
                    <a:pt x="207299" y="0"/>
                  </a:cubicBezTo>
                  <a:lnTo>
                    <a:pt x="3694030" y="0"/>
                  </a:lnTo>
                  <a:cubicBezTo>
                    <a:pt x="3697289" y="0"/>
                    <a:pt x="3700329" y="1643"/>
                    <a:pt x="3702116" y="4369"/>
                  </a:cubicBezTo>
                  <a:lnTo>
                    <a:pt x="3899590" y="305723"/>
                  </a:lnTo>
                  <a:cubicBezTo>
                    <a:pt x="3901328" y="308376"/>
                    <a:pt x="3901328" y="311807"/>
                    <a:pt x="3899590" y="31446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3674977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6560649" y="3351220"/>
            <a:ext cx="3511852" cy="1202757"/>
            <a:chOff x="0" y="0"/>
            <a:chExt cx="1810833" cy="620183"/>
          </a:xfrm>
        </p:grpSpPr>
        <p:sp>
          <p:nvSpPr>
            <p:cNvPr id="16" name="Freeform 16"/>
            <p:cNvSpPr/>
            <p:nvPr/>
          </p:nvSpPr>
          <p:spPr>
            <a:xfrm>
              <a:off x="4745" y="0"/>
              <a:ext cx="1801343" cy="620183"/>
            </a:xfrm>
            <a:custGeom>
              <a:avLst/>
              <a:gdLst/>
              <a:ahLst/>
              <a:cxnLst/>
              <a:rect l="l" t="t" r="r" b="b"/>
              <a:pathLst>
                <a:path w="1801343" h="620183">
                  <a:moveTo>
                    <a:pt x="1794005" y="328531"/>
                  </a:moveTo>
                  <a:lnTo>
                    <a:pt x="1614971" y="601744"/>
                  </a:lnTo>
                  <a:cubicBezTo>
                    <a:pt x="1607431" y="613251"/>
                    <a:pt x="1594600" y="620183"/>
                    <a:pt x="1580843" y="620183"/>
                  </a:cubicBezTo>
                  <a:lnTo>
                    <a:pt x="220500" y="620183"/>
                  </a:lnTo>
                  <a:cubicBezTo>
                    <a:pt x="206743" y="620183"/>
                    <a:pt x="193912" y="613251"/>
                    <a:pt x="186372" y="601744"/>
                  </a:cubicBezTo>
                  <a:lnTo>
                    <a:pt x="7338" y="328531"/>
                  </a:lnTo>
                  <a:cubicBezTo>
                    <a:pt x="0" y="317333"/>
                    <a:pt x="0" y="302850"/>
                    <a:pt x="7338" y="291653"/>
                  </a:cubicBezTo>
                  <a:lnTo>
                    <a:pt x="186372" y="18439"/>
                  </a:lnTo>
                  <a:cubicBezTo>
                    <a:pt x="193912" y="6932"/>
                    <a:pt x="206743" y="0"/>
                    <a:pt x="220500" y="0"/>
                  </a:cubicBezTo>
                  <a:lnTo>
                    <a:pt x="1580843" y="0"/>
                  </a:lnTo>
                  <a:cubicBezTo>
                    <a:pt x="1594600" y="0"/>
                    <a:pt x="1607431" y="6932"/>
                    <a:pt x="1614971" y="18439"/>
                  </a:cubicBezTo>
                  <a:lnTo>
                    <a:pt x="1794005" y="291653"/>
                  </a:lnTo>
                  <a:cubicBezTo>
                    <a:pt x="1801343" y="302850"/>
                    <a:pt x="1801343" y="317333"/>
                    <a:pt x="1794005" y="32853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14300" y="-38100"/>
              <a:ext cx="158223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4955807" y="8686037"/>
            <a:ext cx="2266387" cy="572263"/>
          </a:xfrm>
          <a:custGeom>
            <a:avLst/>
            <a:gdLst/>
            <a:ahLst/>
            <a:cxnLst/>
            <a:rect l="l" t="t" r="r" b="b"/>
            <a:pathLst>
              <a:path w="2266387" h="572263">
                <a:moveTo>
                  <a:pt x="0" y="0"/>
                </a:moveTo>
                <a:lnTo>
                  <a:pt x="2266387" y="0"/>
                </a:lnTo>
                <a:lnTo>
                  <a:pt x="2266387" y="572263"/>
                </a:lnTo>
                <a:lnTo>
                  <a:pt x="0" y="5722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04</a:t>
            </a:r>
          </a:p>
        </p:txBody>
      </p:sp>
      <p:sp>
        <p:nvSpPr>
          <p:cNvPr id="28" name="TextBox 26">
            <a:extLst>
              <a:ext uri="{FF2B5EF4-FFF2-40B4-BE49-F238E27FC236}">
                <a16:creationId xmlns:a16="http://schemas.microsoft.com/office/drawing/2014/main" id="{EA0EAD75-4ACD-4E70-21E5-2766C0FDE00F}"/>
              </a:ext>
            </a:extLst>
          </p:cNvPr>
          <p:cNvSpPr txBox="1"/>
          <p:nvPr/>
        </p:nvSpPr>
        <p:spPr>
          <a:xfrm>
            <a:off x="3657432" y="-25163"/>
            <a:ext cx="10973133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Model Comparison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9710AAD-095D-6DA0-316D-BE88450D9A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000" y="1306783"/>
            <a:ext cx="13234945" cy="7734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477899" y="-1177379"/>
            <a:ext cx="11332201" cy="2354759"/>
            <a:chOff x="0" y="0"/>
            <a:chExt cx="2984613" cy="620183"/>
          </a:xfrm>
        </p:grpSpPr>
        <p:sp>
          <p:nvSpPr>
            <p:cNvPr id="3" name="Freeform 3"/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19480" y="536197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14800" y="-569717"/>
            <a:ext cx="15050928" cy="1509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400"/>
              </a:lnSpc>
              <a:spcBef>
                <a:spcPct val="0"/>
              </a:spcBef>
            </a:pPr>
            <a:r>
              <a:rPr lang="en-US" sz="6000" b="1" dirty="0">
                <a:solidFill>
                  <a:schemeClr val="bg1"/>
                </a:solidFill>
              </a:rPr>
              <a:t>After Tuning - Hyperparameters</a:t>
            </a:r>
            <a:endParaRPr lang="en-US" sz="6000" b="1" spc="-459" dirty="0">
              <a:solidFill>
                <a:schemeClr val="bg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grpSp>
        <p:nvGrpSpPr>
          <p:cNvPr id="21" name="Group 21"/>
          <p:cNvGrpSpPr/>
          <p:nvPr/>
        </p:nvGrpSpPr>
        <p:grpSpPr>
          <a:xfrm rot="-5400000">
            <a:off x="16560649" y="3351220"/>
            <a:ext cx="3511852" cy="1202757"/>
            <a:chOff x="0" y="0"/>
            <a:chExt cx="1810833" cy="620183"/>
          </a:xfrm>
        </p:grpSpPr>
        <p:sp>
          <p:nvSpPr>
            <p:cNvPr id="22" name="Freeform 22"/>
            <p:cNvSpPr/>
            <p:nvPr/>
          </p:nvSpPr>
          <p:spPr>
            <a:xfrm>
              <a:off x="4745" y="0"/>
              <a:ext cx="1801343" cy="620183"/>
            </a:xfrm>
            <a:custGeom>
              <a:avLst/>
              <a:gdLst/>
              <a:ahLst/>
              <a:cxnLst/>
              <a:rect l="l" t="t" r="r" b="b"/>
              <a:pathLst>
                <a:path w="1801343" h="620183">
                  <a:moveTo>
                    <a:pt x="1794005" y="328531"/>
                  </a:moveTo>
                  <a:lnTo>
                    <a:pt x="1614971" y="601744"/>
                  </a:lnTo>
                  <a:cubicBezTo>
                    <a:pt x="1607431" y="613251"/>
                    <a:pt x="1594600" y="620183"/>
                    <a:pt x="1580843" y="620183"/>
                  </a:cubicBezTo>
                  <a:lnTo>
                    <a:pt x="220500" y="620183"/>
                  </a:lnTo>
                  <a:cubicBezTo>
                    <a:pt x="206743" y="620183"/>
                    <a:pt x="193912" y="613251"/>
                    <a:pt x="186372" y="601744"/>
                  </a:cubicBezTo>
                  <a:lnTo>
                    <a:pt x="7338" y="328531"/>
                  </a:lnTo>
                  <a:cubicBezTo>
                    <a:pt x="0" y="317333"/>
                    <a:pt x="0" y="302850"/>
                    <a:pt x="7338" y="291653"/>
                  </a:cubicBezTo>
                  <a:lnTo>
                    <a:pt x="186372" y="18439"/>
                  </a:lnTo>
                  <a:cubicBezTo>
                    <a:pt x="193912" y="6932"/>
                    <a:pt x="206743" y="0"/>
                    <a:pt x="220500" y="0"/>
                  </a:cubicBezTo>
                  <a:lnTo>
                    <a:pt x="1580843" y="0"/>
                  </a:lnTo>
                  <a:cubicBezTo>
                    <a:pt x="1594600" y="0"/>
                    <a:pt x="1607431" y="6932"/>
                    <a:pt x="1614971" y="18439"/>
                  </a:cubicBezTo>
                  <a:lnTo>
                    <a:pt x="1794005" y="291653"/>
                  </a:lnTo>
                  <a:cubicBezTo>
                    <a:pt x="1801343" y="302850"/>
                    <a:pt x="1801343" y="317333"/>
                    <a:pt x="1794005" y="328531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14300" y="-38100"/>
              <a:ext cx="158223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3502493" y="8808909"/>
            <a:ext cx="5062204" cy="497016"/>
          </a:xfrm>
          <a:custGeom>
            <a:avLst/>
            <a:gdLst/>
            <a:ahLst/>
            <a:cxnLst/>
            <a:rect l="l" t="t" r="r" b="b"/>
            <a:pathLst>
              <a:path w="5062204" h="497016">
                <a:moveTo>
                  <a:pt x="0" y="0"/>
                </a:moveTo>
                <a:lnTo>
                  <a:pt x="5062204" y="0"/>
                </a:lnTo>
                <a:lnTo>
                  <a:pt x="5062204" y="497016"/>
                </a:lnTo>
                <a:lnTo>
                  <a:pt x="0" y="497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12F9DD-301F-271A-5C51-0B5F0492C231}"/>
              </a:ext>
            </a:extLst>
          </p:cNvPr>
          <p:cNvSpPr/>
          <p:nvPr/>
        </p:nvSpPr>
        <p:spPr>
          <a:xfrm>
            <a:off x="1394608" y="1590724"/>
            <a:ext cx="6781800" cy="73970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Hyperparameter Tuning for Decision Tree using 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GridSearchCV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sz="3600" dirty="0" err="1"/>
              <a:t>GridSearchCV</a:t>
            </a:r>
            <a:r>
              <a:rPr lang="en-US" sz="3600" dirty="0"/>
              <a:t> fine-tunes the Decision Tree model by exploring parameter combinations, improving performance and reducing the risk of overfitting or underfitting.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The accuracy reached  to </a:t>
            </a:r>
            <a:r>
              <a:rPr lang="en-US" sz="3600" b="1" dirty="0">
                <a:solidFill>
                  <a:schemeClr val="tx2"/>
                </a:solidFill>
              </a:rPr>
              <a:t>79.13%.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B87C0-F88D-028E-7C35-8168617EFB75}"/>
              </a:ext>
            </a:extLst>
          </p:cNvPr>
          <p:cNvSpPr/>
          <p:nvPr/>
        </p:nvSpPr>
        <p:spPr>
          <a:xfrm>
            <a:off x="8679501" y="1590724"/>
            <a:ext cx="6781800" cy="73970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rgbClr val="00206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LightGBM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 Hyperparameter Tuning using 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</a:rPr>
              <a:t>RandomizedSearchCV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marL="571500" indent="-571500">
              <a:buFontTx/>
              <a:buChar char="-"/>
            </a:pPr>
            <a:r>
              <a:rPr lang="en-US" sz="3600" dirty="0" err="1"/>
              <a:t>RandomizedSearchCV</a:t>
            </a:r>
            <a:r>
              <a:rPr lang="en-US" sz="3600" dirty="0"/>
              <a:t> efficiently fine-tunes </a:t>
            </a:r>
            <a:r>
              <a:rPr lang="en-US" sz="3600" dirty="0" err="1"/>
              <a:t>LightGBM</a:t>
            </a:r>
            <a:r>
              <a:rPr lang="en-US" sz="3600" dirty="0"/>
              <a:t> by testing random parameter combinations, balancing speed and performance to find a high-scoring model.</a:t>
            </a:r>
          </a:p>
          <a:p>
            <a:pPr marL="571500" indent="-571500">
              <a:buFontTx/>
              <a:buChar char="-"/>
            </a:pPr>
            <a:r>
              <a:rPr lang="en-US" sz="3600" dirty="0"/>
              <a:t>The accuracy reached to </a:t>
            </a:r>
            <a:r>
              <a:rPr lang="en-US" sz="3600" b="1" dirty="0">
                <a:solidFill>
                  <a:schemeClr val="tx2"/>
                </a:solidFill>
              </a:rPr>
              <a:t>75.3%.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11427" y="-1177380"/>
            <a:ext cx="11332201" cy="2354759"/>
            <a:chOff x="0" y="0"/>
            <a:chExt cx="2984613" cy="620183"/>
          </a:xfrm>
        </p:grpSpPr>
        <p:sp>
          <p:nvSpPr>
            <p:cNvPr id="3" name="Freeform 3"/>
            <p:cNvSpPr/>
            <p:nvPr/>
          </p:nvSpPr>
          <p:spPr>
            <a:xfrm>
              <a:off x="1471" y="0"/>
              <a:ext cx="2981672" cy="620183"/>
            </a:xfrm>
            <a:custGeom>
              <a:avLst/>
              <a:gdLst/>
              <a:ahLst/>
              <a:cxnLst/>
              <a:rect l="l" t="t" r="r" b="b"/>
              <a:pathLst>
                <a:path w="2981672" h="620183">
                  <a:moveTo>
                    <a:pt x="2979397" y="315806"/>
                  </a:moveTo>
                  <a:lnTo>
                    <a:pt x="2783686" y="614469"/>
                  </a:lnTo>
                  <a:cubicBezTo>
                    <a:pt x="2781349" y="618035"/>
                    <a:pt x="2777373" y="620183"/>
                    <a:pt x="2773110" y="620183"/>
                  </a:cubicBezTo>
                  <a:lnTo>
                    <a:pt x="208561" y="620183"/>
                  </a:lnTo>
                  <a:cubicBezTo>
                    <a:pt x="204297" y="620183"/>
                    <a:pt x="200321" y="618035"/>
                    <a:pt x="197985" y="614469"/>
                  </a:cubicBezTo>
                  <a:lnTo>
                    <a:pt x="2273" y="315806"/>
                  </a:lnTo>
                  <a:cubicBezTo>
                    <a:pt x="0" y="312336"/>
                    <a:pt x="0" y="307848"/>
                    <a:pt x="2273" y="304377"/>
                  </a:cubicBezTo>
                  <a:lnTo>
                    <a:pt x="197985" y="5714"/>
                  </a:lnTo>
                  <a:cubicBezTo>
                    <a:pt x="200321" y="2148"/>
                    <a:pt x="204297" y="0"/>
                    <a:pt x="208561" y="0"/>
                  </a:cubicBezTo>
                  <a:lnTo>
                    <a:pt x="2773110" y="0"/>
                  </a:lnTo>
                  <a:cubicBezTo>
                    <a:pt x="2777373" y="0"/>
                    <a:pt x="2781349" y="2148"/>
                    <a:pt x="2783686" y="5714"/>
                  </a:cubicBezTo>
                  <a:lnTo>
                    <a:pt x="2979397" y="304377"/>
                  </a:lnTo>
                  <a:cubicBezTo>
                    <a:pt x="2981671" y="307848"/>
                    <a:pt x="2981671" y="312336"/>
                    <a:pt x="2979397" y="315806"/>
                  </a:cubicBezTo>
                  <a:close/>
                </a:path>
              </a:pathLst>
            </a:custGeom>
            <a:solidFill>
              <a:srgbClr val="2135BD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275601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481179" y="453510"/>
            <a:ext cx="1919429" cy="566532"/>
            <a:chOff x="0" y="0"/>
            <a:chExt cx="505529" cy="1492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529" cy="149210"/>
            </a:xfrm>
            <a:custGeom>
              <a:avLst/>
              <a:gdLst/>
              <a:ahLst/>
              <a:cxnLst/>
              <a:rect l="l" t="t" r="r" b="b"/>
              <a:pathLst>
                <a:path w="505529" h="149210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49751" y="607432"/>
            <a:ext cx="503738" cy="401159"/>
          </a:xfrm>
          <a:custGeom>
            <a:avLst/>
            <a:gdLst/>
            <a:ahLst/>
            <a:cxnLst/>
            <a:rect l="l" t="t" r="r" b="b"/>
            <a:pathLst>
              <a:path w="503738" h="401159">
                <a:moveTo>
                  <a:pt x="0" y="0"/>
                </a:moveTo>
                <a:lnTo>
                  <a:pt x="503738" y="0"/>
                </a:lnTo>
                <a:lnTo>
                  <a:pt x="503738" y="401158"/>
                </a:lnTo>
                <a:lnTo>
                  <a:pt x="0" y="40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5659594" y="556119"/>
            <a:ext cx="1562599" cy="323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Page 06</a:t>
            </a:r>
          </a:p>
        </p:txBody>
      </p:sp>
      <p:sp>
        <p:nvSpPr>
          <p:cNvPr id="23" name="Freeform 23"/>
          <p:cNvSpPr/>
          <p:nvPr/>
        </p:nvSpPr>
        <p:spPr>
          <a:xfrm>
            <a:off x="-238634" y="8127474"/>
            <a:ext cx="3716533" cy="2567786"/>
          </a:xfrm>
          <a:custGeom>
            <a:avLst/>
            <a:gdLst/>
            <a:ahLst/>
            <a:cxnLst/>
            <a:rect l="l" t="t" r="r" b="b"/>
            <a:pathLst>
              <a:path w="3716533" h="2567786">
                <a:moveTo>
                  <a:pt x="0" y="0"/>
                </a:moveTo>
                <a:lnTo>
                  <a:pt x="3716533" y="0"/>
                </a:lnTo>
                <a:lnTo>
                  <a:pt x="3716533" y="2567787"/>
                </a:lnTo>
                <a:lnTo>
                  <a:pt x="0" y="25677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6" name="Group 26"/>
          <p:cNvGrpSpPr/>
          <p:nvPr/>
        </p:nvGrpSpPr>
        <p:grpSpPr>
          <a:xfrm rot="-5400000">
            <a:off x="16707526" y="3204343"/>
            <a:ext cx="3218098" cy="1202757"/>
            <a:chOff x="0" y="0"/>
            <a:chExt cx="1659363" cy="620183"/>
          </a:xfrm>
        </p:grpSpPr>
        <p:sp>
          <p:nvSpPr>
            <p:cNvPr id="27" name="Freeform 27"/>
            <p:cNvSpPr/>
            <p:nvPr/>
          </p:nvSpPr>
          <p:spPr>
            <a:xfrm>
              <a:off x="5178" y="0"/>
              <a:ext cx="1649007" cy="620183"/>
            </a:xfrm>
            <a:custGeom>
              <a:avLst/>
              <a:gdLst/>
              <a:ahLst/>
              <a:cxnLst/>
              <a:rect l="l" t="t" r="r" b="b"/>
              <a:pathLst>
                <a:path w="1649007" h="620183">
                  <a:moveTo>
                    <a:pt x="1640999" y="330214"/>
                  </a:moveTo>
                  <a:lnTo>
                    <a:pt x="1464171" y="600061"/>
                  </a:lnTo>
                  <a:cubicBezTo>
                    <a:pt x="1455943" y="612618"/>
                    <a:pt x="1441941" y="620183"/>
                    <a:pt x="1426928" y="620183"/>
                  </a:cubicBezTo>
                  <a:lnTo>
                    <a:pt x="222079" y="620183"/>
                  </a:lnTo>
                  <a:cubicBezTo>
                    <a:pt x="207067" y="620183"/>
                    <a:pt x="193065" y="612618"/>
                    <a:pt x="184836" y="600061"/>
                  </a:cubicBezTo>
                  <a:lnTo>
                    <a:pt x="8008" y="330214"/>
                  </a:lnTo>
                  <a:cubicBezTo>
                    <a:pt x="0" y="317994"/>
                    <a:pt x="0" y="302189"/>
                    <a:pt x="8008" y="289970"/>
                  </a:cubicBezTo>
                  <a:lnTo>
                    <a:pt x="184836" y="20122"/>
                  </a:lnTo>
                  <a:cubicBezTo>
                    <a:pt x="193065" y="7565"/>
                    <a:pt x="207067" y="0"/>
                    <a:pt x="222079" y="0"/>
                  </a:cubicBezTo>
                  <a:lnTo>
                    <a:pt x="1426928" y="0"/>
                  </a:lnTo>
                  <a:cubicBezTo>
                    <a:pt x="1441941" y="0"/>
                    <a:pt x="1455943" y="7565"/>
                    <a:pt x="1464171" y="20122"/>
                  </a:cubicBezTo>
                  <a:lnTo>
                    <a:pt x="1640999" y="289970"/>
                  </a:lnTo>
                  <a:cubicBezTo>
                    <a:pt x="1649007" y="302189"/>
                    <a:pt x="1649007" y="317994"/>
                    <a:pt x="1640999" y="330214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14300" y="-38100"/>
              <a:ext cx="143076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 rot="-5400000">
            <a:off x="-1609049" y="3316760"/>
            <a:ext cx="3218098" cy="1202757"/>
            <a:chOff x="0" y="0"/>
            <a:chExt cx="1659363" cy="620183"/>
          </a:xfrm>
        </p:grpSpPr>
        <p:sp>
          <p:nvSpPr>
            <p:cNvPr id="30" name="Freeform 30"/>
            <p:cNvSpPr/>
            <p:nvPr/>
          </p:nvSpPr>
          <p:spPr>
            <a:xfrm>
              <a:off x="5178" y="0"/>
              <a:ext cx="1649007" cy="620183"/>
            </a:xfrm>
            <a:custGeom>
              <a:avLst/>
              <a:gdLst/>
              <a:ahLst/>
              <a:cxnLst/>
              <a:rect l="l" t="t" r="r" b="b"/>
              <a:pathLst>
                <a:path w="1649007" h="620183">
                  <a:moveTo>
                    <a:pt x="1640999" y="330214"/>
                  </a:moveTo>
                  <a:lnTo>
                    <a:pt x="1464171" y="600061"/>
                  </a:lnTo>
                  <a:cubicBezTo>
                    <a:pt x="1455943" y="612618"/>
                    <a:pt x="1441941" y="620183"/>
                    <a:pt x="1426928" y="620183"/>
                  </a:cubicBezTo>
                  <a:lnTo>
                    <a:pt x="222079" y="620183"/>
                  </a:lnTo>
                  <a:cubicBezTo>
                    <a:pt x="207067" y="620183"/>
                    <a:pt x="193065" y="612618"/>
                    <a:pt x="184836" y="600061"/>
                  </a:cubicBezTo>
                  <a:lnTo>
                    <a:pt x="8008" y="330214"/>
                  </a:lnTo>
                  <a:cubicBezTo>
                    <a:pt x="0" y="317994"/>
                    <a:pt x="0" y="302189"/>
                    <a:pt x="8008" y="289970"/>
                  </a:cubicBezTo>
                  <a:lnTo>
                    <a:pt x="184836" y="20122"/>
                  </a:lnTo>
                  <a:cubicBezTo>
                    <a:pt x="193065" y="7565"/>
                    <a:pt x="207067" y="0"/>
                    <a:pt x="222079" y="0"/>
                  </a:cubicBezTo>
                  <a:lnTo>
                    <a:pt x="1426928" y="0"/>
                  </a:lnTo>
                  <a:cubicBezTo>
                    <a:pt x="1441941" y="0"/>
                    <a:pt x="1455943" y="7565"/>
                    <a:pt x="1464171" y="20122"/>
                  </a:cubicBezTo>
                  <a:lnTo>
                    <a:pt x="1640999" y="289970"/>
                  </a:lnTo>
                  <a:cubicBezTo>
                    <a:pt x="1649007" y="302189"/>
                    <a:pt x="1649007" y="317994"/>
                    <a:pt x="1640999" y="330214"/>
                  </a:cubicBezTo>
                  <a:close/>
                </a:path>
              </a:pathLst>
            </a:custGeom>
            <a:solidFill>
              <a:srgbClr val="FF7029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14300" y="-38100"/>
              <a:ext cx="1430763" cy="658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A6170AD-825B-2524-AF58-27777684BD04}"/>
              </a:ext>
            </a:extLst>
          </p:cNvPr>
          <p:cNvSpPr txBox="1"/>
          <p:nvPr/>
        </p:nvSpPr>
        <p:spPr>
          <a:xfrm>
            <a:off x="4135653" y="113138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More Models Applied for Fare Prediction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0B32907-E970-FF8C-2B86-EA465CF3D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524" y="2828917"/>
            <a:ext cx="920918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/>
              <a:t>To predict the fare amount based on various features like distance, weather, and time, applied two different regression models: Linear Regression and Random Forest.</a:t>
            </a:r>
            <a:br>
              <a:rPr lang="en-US" sz="2400" dirty="0"/>
            </a:br>
            <a:br>
              <a:rPr lang="en-US" sz="2400" dirty="0"/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1C582E4-5339-6F86-43F7-E5AA978B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51" y="5125790"/>
            <a:ext cx="171027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Simple and interpretable baseline model to establish a relationship between features and target.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Ensemble model that leverages multiple decision trees to capture more complex, non-linear relationships.</a:t>
            </a:r>
          </a:p>
        </p:txBody>
      </p:sp>
      <p:pic>
        <p:nvPicPr>
          <p:cNvPr id="1029" name="Picture 5" descr="Random Forest Regression: When Does It Fail and Why?">
            <a:extLst>
              <a:ext uri="{FF2B5EF4-FFF2-40B4-BE49-F238E27FC236}">
                <a16:creationId xmlns:a16="http://schemas.microsoft.com/office/drawing/2014/main" id="{1D74876E-B4F9-6A2B-6F76-DE00AFADD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593" y="1977084"/>
            <a:ext cx="68580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723</Words>
  <Application>Microsoft Office PowerPoint</Application>
  <PresentationFormat>Custom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Montserrat Italics</vt:lpstr>
      <vt:lpstr>Montserrat Bold</vt:lpstr>
      <vt:lpstr>Arial Unicode MS</vt:lpstr>
      <vt:lpstr>Montserrat</vt:lpstr>
      <vt:lpstr>Arial</vt:lpstr>
      <vt:lpstr>Calibri</vt:lpstr>
      <vt:lpstr>Montserrat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Orange Modern Car Dealer Presentation</dc:title>
  <dc:creator>Dalia Nasser</dc:creator>
  <cp:lastModifiedBy>Yousef Mahmoud Ali</cp:lastModifiedBy>
  <cp:revision>9</cp:revision>
  <dcterms:created xsi:type="dcterms:W3CDTF">2006-08-16T00:00:00Z</dcterms:created>
  <dcterms:modified xsi:type="dcterms:W3CDTF">2025-07-31T13:08:19Z</dcterms:modified>
  <dc:identifier>DAGt8kDpLCk</dc:identifier>
</cp:coreProperties>
</file>