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12645" y="2700871"/>
            <a:ext cx="9862709" cy="332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6"/>
              </a:lnSpc>
            </a:pPr>
            <a:r>
              <a:rPr lang="en-US" sz="1152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Cellula </a:t>
            </a:r>
          </a:p>
          <a:p>
            <a:pPr algn="ctr">
              <a:lnSpc>
                <a:spcPts val="12336"/>
              </a:lnSpc>
            </a:pPr>
            <a:r>
              <a:rPr lang="en-US" sz="1152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Task 5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82852" y="6096139"/>
            <a:ext cx="10922297" cy="584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2799" spc="31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GROUP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5163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2474" y="1103600"/>
            <a:ext cx="7821560" cy="8154700"/>
          </a:xfrm>
          <a:custGeom>
            <a:avLst/>
            <a:gdLst/>
            <a:ahLst/>
            <a:cxnLst/>
            <a:rect r="r" b="b" t="t" l="l"/>
            <a:pathLst>
              <a:path h="8154700" w="7821560">
                <a:moveTo>
                  <a:pt x="0" y="0"/>
                </a:moveTo>
                <a:lnTo>
                  <a:pt x="7821560" y="0"/>
                </a:lnTo>
                <a:lnTo>
                  <a:pt x="7821560" y="8154700"/>
                </a:lnTo>
                <a:lnTo>
                  <a:pt x="0" y="8154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803630">
            <a:off x="-944300" y="8919115"/>
            <a:ext cx="3086100" cy="1543050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57250"/>
            <a:ext cx="850360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Training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47281"/>
            <a:ext cx="7493326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after splitting the data into Y and X we have to train our models which were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Linear Regression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Elastic_Net (Ridge and Lasso together)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Random Forest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XGBoost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With Xgboost scoring the highest accuracy 79%</a:t>
            </a:r>
          </a:p>
        </p:txBody>
      </p:sp>
      <p:grpSp>
        <p:nvGrpSpPr>
          <p:cNvPr name="Group 9" id="9"/>
          <p:cNvGrpSpPr/>
          <p:nvPr/>
        </p:nvGrpSpPr>
        <p:grpSpPr>
          <a:xfrm rot="-1803630">
            <a:off x="529798" y="9389996"/>
            <a:ext cx="3086100" cy="1543050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803630">
            <a:off x="-2113598" y="8074787"/>
            <a:ext cx="3086100" cy="1543050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2611" y="1476472"/>
            <a:ext cx="10905660" cy="7334057"/>
          </a:xfrm>
          <a:custGeom>
            <a:avLst/>
            <a:gdLst/>
            <a:ahLst/>
            <a:cxnLst/>
            <a:rect r="r" b="b" t="t" l="l"/>
            <a:pathLst>
              <a:path h="7334057" w="10905660">
                <a:moveTo>
                  <a:pt x="0" y="0"/>
                </a:moveTo>
                <a:lnTo>
                  <a:pt x="10905660" y="0"/>
                </a:lnTo>
                <a:lnTo>
                  <a:pt x="10905660" y="7334056"/>
                </a:lnTo>
                <a:lnTo>
                  <a:pt x="0" y="7334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11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08170"/>
            <a:ext cx="61531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Finetuning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08039"/>
            <a:ext cx="615315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Finetuning the best model in order to achieve the best result possible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7436" y="4305378"/>
            <a:ext cx="9862709" cy="171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36"/>
              </a:lnSpc>
            </a:pPr>
            <a:r>
              <a:rPr lang="en-US" sz="1152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235503" y="2272178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6" y="0"/>
                </a:lnTo>
                <a:lnTo>
                  <a:pt x="5447286" y="891373"/>
                </a:lnTo>
                <a:lnTo>
                  <a:pt x="0" y="891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85798" y="5895897"/>
            <a:ext cx="7509483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0"/>
              </a:lnSpc>
            </a:pPr>
            <a:r>
              <a:rPr lang="en-US" sz="2300" spc="13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YOUR ATTENTION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5163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8140" y="779906"/>
            <a:ext cx="490819" cy="444414"/>
          </a:xfrm>
          <a:custGeom>
            <a:avLst/>
            <a:gdLst/>
            <a:ahLst/>
            <a:cxnLst/>
            <a:rect r="r" b="b" t="t" l="l"/>
            <a:pathLst>
              <a:path h="444414" w="490819">
                <a:moveTo>
                  <a:pt x="0" y="0"/>
                </a:moveTo>
                <a:lnTo>
                  <a:pt x="490819" y="0"/>
                </a:lnTo>
                <a:lnTo>
                  <a:pt x="490819" y="444414"/>
                </a:lnTo>
                <a:lnTo>
                  <a:pt x="0" y="44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44683" y="342866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763324" y="6770189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5163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0163" y="3447719"/>
            <a:ext cx="11867674" cy="237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6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"Fare Prediction Model </a:t>
            </a:r>
          </a:p>
          <a:p>
            <a:pPr algn="l" marL="0" indent="0" lvl="0">
              <a:lnSpc>
                <a:spcPts val="8560"/>
              </a:lnSpc>
              <a:spcBef>
                <a:spcPct val="0"/>
              </a:spcBef>
            </a:pPr>
            <a:r>
              <a:rPr lang="en-US" b="true" sz="8000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for Airport Transfers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77552" y="2155331"/>
            <a:ext cx="5246370" cy="5246370"/>
            <a:chOff x="0" y="0"/>
            <a:chExt cx="739505" cy="7395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9505" cy="739505"/>
            </a:xfrm>
            <a:custGeom>
              <a:avLst/>
              <a:gdLst/>
              <a:ahLst/>
              <a:cxnLst/>
              <a:rect r="r" b="b" t="t" l="l"/>
              <a:pathLst>
                <a:path h="739505" w="739505">
                  <a:moveTo>
                    <a:pt x="106248" y="0"/>
                  </a:moveTo>
                  <a:lnTo>
                    <a:pt x="633256" y="0"/>
                  </a:lnTo>
                  <a:cubicBezTo>
                    <a:pt x="691936" y="0"/>
                    <a:pt x="739505" y="47569"/>
                    <a:pt x="739505" y="106248"/>
                  </a:cubicBezTo>
                  <a:lnTo>
                    <a:pt x="739505" y="633256"/>
                  </a:lnTo>
                  <a:cubicBezTo>
                    <a:pt x="739505" y="661435"/>
                    <a:pt x="728311" y="688460"/>
                    <a:pt x="708385" y="708385"/>
                  </a:cubicBezTo>
                  <a:cubicBezTo>
                    <a:pt x="688460" y="728311"/>
                    <a:pt x="661435" y="739505"/>
                    <a:pt x="633256" y="739505"/>
                  </a:cubicBezTo>
                  <a:lnTo>
                    <a:pt x="106248" y="739505"/>
                  </a:lnTo>
                  <a:cubicBezTo>
                    <a:pt x="78070" y="739505"/>
                    <a:pt x="51045" y="728311"/>
                    <a:pt x="31119" y="708385"/>
                  </a:cubicBezTo>
                  <a:cubicBezTo>
                    <a:pt x="11194" y="688460"/>
                    <a:pt x="0" y="661435"/>
                    <a:pt x="0" y="633256"/>
                  </a:cubicBezTo>
                  <a:lnTo>
                    <a:pt x="0" y="106248"/>
                  </a:lnTo>
                  <a:cubicBezTo>
                    <a:pt x="0" y="78070"/>
                    <a:pt x="11194" y="51045"/>
                    <a:pt x="31119" y="31119"/>
                  </a:cubicBezTo>
                  <a:cubicBezTo>
                    <a:pt x="51045" y="11194"/>
                    <a:pt x="78070" y="0"/>
                    <a:pt x="10624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131D">
                    <a:alpha val="100000"/>
                  </a:srgbClr>
                </a:gs>
                <a:gs pos="100000">
                  <a:srgbClr val="0F2E4A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9505" cy="777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2251509">
            <a:off x="11997708" y="487399"/>
            <a:ext cx="5407364" cy="11206973"/>
          </a:xfrm>
          <a:custGeom>
            <a:avLst/>
            <a:gdLst/>
            <a:ahLst/>
            <a:cxnLst/>
            <a:rect r="r" b="b" t="t" l="l"/>
            <a:pathLst>
              <a:path h="11206973" w="5407364">
                <a:moveTo>
                  <a:pt x="5407364" y="0"/>
                </a:moveTo>
                <a:lnTo>
                  <a:pt x="0" y="0"/>
                </a:lnTo>
                <a:lnTo>
                  <a:pt x="0" y="11206973"/>
                </a:lnTo>
                <a:lnTo>
                  <a:pt x="5407364" y="11206973"/>
                </a:lnTo>
                <a:lnTo>
                  <a:pt x="540736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1906991"/>
            <a:ext cx="2031358" cy="2100088"/>
          </a:xfrm>
          <a:custGeom>
            <a:avLst/>
            <a:gdLst/>
            <a:ahLst/>
            <a:cxnLst/>
            <a:rect r="r" b="b" t="t" l="l"/>
            <a:pathLst>
              <a:path h="2100088" w="2031358">
                <a:moveTo>
                  <a:pt x="0" y="0"/>
                </a:moveTo>
                <a:lnTo>
                  <a:pt x="2031358" y="0"/>
                </a:lnTo>
                <a:lnTo>
                  <a:pt x="2031358" y="2100088"/>
                </a:lnTo>
                <a:lnTo>
                  <a:pt x="0" y="210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5922" y="2174381"/>
            <a:ext cx="7655860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316070" y="6528824"/>
            <a:ext cx="5447285" cy="891374"/>
          </a:xfrm>
          <a:custGeom>
            <a:avLst/>
            <a:gdLst/>
            <a:ahLst/>
            <a:cxnLst/>
            <a:rect r="r" b="b" t="t" l="l"/>
            <a:pathLst>
              <a:path h="891374" w="5447285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95163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68979"/>
            <a:ext cx="8696541" cy="36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</a:p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  taxi fare prices for airport transfers </a:t>
            </a:r>
          </a:p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Try different models and choose the best one</a:t>
            </a:r>
          </a:p>
          <a:p>
            <a:pPr algn="l">
              <a:lnSpc>
                <a:spcPts val="2800"/>
              </a:lnSpc>
            </a:pPr>
          </a:p>
          <a:p>
            <a:pPr algn="ctr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30337" y="4030298"/>
            <a:ext cx="5895075" cy="5928205"/>
          </a:xfrm>
          <a:custGeom>
            <a:avLst/>
            <a:gdLst/>
            <a:ahLst/>
            <a:cxnLst/>
            <a:rect r="r" b="b" t="t" l="l"/>
            <a:pathLst>
              <a:path h="5928205" w="5895075">
                <a:moveTo>
                  <a:pt x="0" y="0"/>
                </a:moveTo>
                <a:lnTo>
                  <a:pt x="5895075" y="0"/>
                </a:lnTo>
                <a:lnTo>
                  <a:pt x="5895075" y="5928205"/>
                </a:lnTo>
                <a:lnTo>
                  <a:pt x="0" y="5928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55" r="-7029" b="-93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8140" y="1383160"/>
            <a:ext cx="9528392" cy="97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2"/>
              </a:lnSpc>
            </a:pPr>
            <a:r>
              <a:rPr lang="en-US" sz="6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38767"/>
            <a:ext cx="8901637" cy="257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Consists of ( rows:50000, columns:26 )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set doesnot  any duplicate values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Null values are replaced with 0</a:t>
            </a:r>
          </a:p>
          <a:p>
            <a:pPr algn="just" marL="626104" indent="-313052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info ( data types of each column) :</a:t>
            </a:r>
          </a:p>
          <a:p>
            <a:pPr algn="just">
              <a:lnSpc>
                <a:spcPts val="40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85931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29689" y="1658104"/>
            <a:ext cx="10380493" cy="8732590"/>
          </a:xfrm>
          <a:custGeom>
            <a:avLst/>
            <a:gdLst/>
            <a:ahLst/>
            <a:cxnLst/>
            <a:rect r="r" b="b" t="t" l="l"/>
            <a:pathLst>
              <a:path h="8732590" w="10380493">
                <a:moveTo>
                  <a:pt x="0" y="0"/>
                </a:moveTo>
                <a:lnTo>
                  <a:pt x="10380493" y="0"/>
                </a:lnTo>
                <a:lnTo>
                  <a:pt x="10380493" y="8732590"/>
                </a:lnTo>
                <a:lnTo>
                  <a:pt x="0" y="8732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6383" y="1247646"/>
            <a:ext cx="8405336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5163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6383" y="2626601"/>
            <a:ext cx="7462932" cy="5226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Removed irrelevant columns(User Name,Driver Name,key, pickup_datetime,etc..)</a:t>
            </a:r>
          </a:p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Encoding  using label encoding for columns(User_ID, Weather, Traffic Conditions, Car condition)</a:t>
            </a:r>
          </a:p>
          <a:p>
            <a:pPr algn="l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Visualizing the data in order to select best features</a:t>
            </a:r>
          </a:p>
          <a:p>
            <a:pPr algn="l">
              <a:lnSpc>
                <a:spcPts val="4339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78041" y="1859222"/>
            <a:ext cx="11331918" cy="7549890"/>
          </a:xfrm>
          <a:custGeom>
            <a:avLst/>
            <a:gdLst/>
            <a:ahLst/>
            <a:cxnLst/>
            <a:rect r="r" b="b" t="t" l="l"/>
            <a:pathLst>
              <a:path h="7549890" w="11331918">
                <a:moveTo>
                  <a:pt x="0" y="0"/>
                </a:moveTo>
                <a:lnTo>
                  <a:pt x="11331918" y="0"/>
                </a:lnTo>
                <a:lnTo>
                  <a:pt x="11331918" y="7549890"/>
                </a:lnTo>
                <a:lnTo>
                  <a:pt x="0" y="7549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8260" y="731462"/>
            <a:ext cx="5359122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51637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3015" y="2964489"/>
            <a:ext cx="8110236" cy="5440860"/>
          </a:xfrm>
          <a:custGeom>
            <a:avLst/>
            <a:gdLst/>
            <a:ahLst/>
            <a:cxnLst/>
            <a:rect r="r" b="b" t="t" l="l"/>
            <a:pathLst>
              <a:path h="5440860" w="8110236">
                <a:moveTo>
                  <a:pt x="0" y="0"/>
                </a:moveTo>
                <a:lnTo>
                  <a:pt x="8110236" y="0"/>
                </a:lnTo>
                <a:lnTo>
                  <a:pt x="8110236" y="5440859"/>
                </a:lnTo>
                <a:lnTo>
                  <a:pt x="0" y="5440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2189" y="876300"/>
            <a:ext cx="8320826" cy="136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0"/>
              </a:lnSpc>
            </a:pPr>
            <a:r>
              <a:rPr lang="en-US" sz="80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Outliers removal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2189" y="3609224"/>
            <a:ext cx="8110236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Removing the unnecessary data that might interfere with the model training/testing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fare amount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distance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latitude/longitude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passenger count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29443" y="1169553"/>
            <a:ext cx="7629480" cy="3395077"/>
          </a:xfrm>
          <a:custGeom>
            <a:avLst/>
            <a:gdLst/>
            <a:ahLst/>
            <a:cxnLst/>
            <a:rect r="r" b="b" t="t" l="l"/>
            <a:pathLst>
              <a:path h="3395077" w="7629480">
                <a:moveTo>
                  <a:pt x="0" y="0"/>
                </a:moveTo>
                <a:lnTo>
                  <a:pt x="7629481" y="0"/>
                </a:lnTo>
                <a:lnTo>
                  <a:pt x="7629481" y="3395076"/>
                </a:lnTo>
                <a:lnTo>
                  <a:pt x="0" y="3395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3" r="0" b="-64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21788" y="5298738"/>
            <a:ext cx="6044792" cy="3563398"/>
          </a:xfrm>
          <a:custGeom>
            <a:avLst/>
            <a:gdLst/>
            <a:ahLst/>
            <a:cxnLst/>
            <a:rect r="r" b="b" t="t" l="l"/>
            <a:pathLst>
              <a:path h="3563398" w="6044792">
                <a:moveTo>
                  <a:pt x="0" y="0"/>
                </a:moveTo>
                <a:lnTo>
                  <a:pt x="6044791" y="0"/>
                </a:lnTo>
                <a:lnTo>
                  <a:pt x="6044791" y="3563398"/>
                </a:lnTo>
                <a:lnTo>
                  <a:pt x="0" y="3563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5938" y="4564629"/>
            <a:ext cx="9463045" cy="5320424"/>
          </a:xfrm>
          <a:custGeom>
            <a:avLst/>
            <a:gdLst/>
            <a:ahLst/>
            <a:cxnLst/>
            <a:rect r="r" b="b" t="t" l="l"/>
            <a:pathLst>
              <a:path h="5320424" w="9463045">
                <a:moveTo>
                  <a:pt x="0" y="0"/>
                </a:moveTo>
                <a:lnTo>
                  <a:pt x="9463044" y="0"/>
                </a:lnTo>
                <a:lnTo>
                  <a:pt x="9463044" y="5320425"/>
                </a:lnTo>
                <a:lnTo>
                  <a:pt x="0" y="5320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45728"/>
            <a:ext cx="10728890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6600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Dimension Reduction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5938" y="2541037"/>
            <a:ext cx="9380101" cy="30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after applying PCA to reduce the dimesions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using varience 95% 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original dimensions were 18 and after Pca became 10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7384" y="3193281"/>
            <a:ext cx="8291422" cy="3900438"/>
          </a:xfrm>
          <a:custGeom>
            <a:avLst/>
            <a:gdLst/>
            <a:ahLst/>
            <a:cxnLst/>
            <a:rect r="r" b="b" t="t" l="l"/>
            <a:pathLst>
              <a:path h="3900438" w="8291422">
                <a:moveTo>
                  <a:pt x="0" y="0"/>
                </a:moveTo>
                <a:lnTo>
                  <a:pt x="8291422" y="0"/>
                </a:lnTo>
                <a:lnTo>
                  <a:pt x="8291422" y="3900438"/>
                </a:lnTo>
                <a:lnTo>
                  <a:pt x="0" y="390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Page 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107" y="876300"/>
            <a:ext cx="9179507" cy="136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20"/>
              </a:lnSpc>
              <a:spcBef>
                <a:spcPct val="0"/>
              </a:spcBef>
            </a:pPr>
            <a:r>
              <a:rPr lang="en-US" b="true" sz="8014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scaling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48889"/>
            <a:ext cx="8310914" cy="5118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334" indent="-352667" lvl="1">
              <a:lnSpc>
                <a:spcPts val="4573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preparing Features for different models</a:t>
            </a:r>
          </a:p>
          <a:p>
            <a:pPr algn="l" marL="705334" indent="-352667" lvl="1">
              <a:lnSpc>
                <a:spcPts val="4573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linear Models Scaled the numerical data and encoded the categorical </a:t>
            </a:r>
          </a:p>
          <a:p>
            <a:pPr algn="l" marL="705334" indent="-352667" lvl="1">
              <a:lnSpc>
                <a:spcPts val="4573"/>
              </a:lnSpc>
              <a:buFont typeface="Arial"/>
              <a:buChar char="•"/>
            </a:pPr>
            <a:r>
              <a:rPr lang="en-US" sz="32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Tree models encoded the categorical data as it is not affected with scaling</a:t>
            </a:r>
          </a:p>
          <a:p>
            <a:pPr algn="l">
              <a:lnSpc>
                <a:spcPts val="457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DAGr6kObuC8</dc:identifier>
  <dcterms:modified xsi:type="dcterms:W3CDTF">2011-08-01T06:04:30Z</dcterms:modified>
  <cp:revision>1</cp:revision>
  <dc:title>Cellula Task 1</dc:title>
</cp:coreProperties>
</file>