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chivo Black" charset="1" panose="020B0A03020202020B04"/>
      <p:regular r:id="rId14"/>
    </p:embeddedFont>
    <p:embeddedFont>
      <p:font typeface="Montserrat Bold" charset="1" panose="00000800000000000000"/>
      <p:regular r:id="rId15"/>
    </p:embeddedFont>
    <p:embeddedFont>
      <p:font typeface="Montserrat" charset="1" panose="00000500000000000000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jpe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9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89607" y="0"/>
            <a:ext cx="8698393" cy="10400373"/>
            <a:chOff x="0" y="0"/>
            <a:chExt cx="8603361" cy="102867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2"/>
              <a:stretch>
                <a:fillRect l="-9783" t="0" r="-978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191521" y="3349077"/>
            <a:ext cx="9904959" cy="3588846"/>
            <a:chOff x="0" y="0"/>
            <a:chExt cx="2608713" cy="9452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8713" cy="945211"/>
            </a:xfrm>
            <a:custGeom>
              <a:avLst/>
              <a:gdLst/>
              <a:ahLst/>
              <a:cxnLst/>
              <a:rect r="r" b="b" t="t" l="l"/>
              <a:pathLst>
                <a:path h="945211" w="2608713">
                  <a:moveTo>
                    <a:pt x="0" y="0"/>
                  </a:moveTo>
                  <a:lnTo>
                    <a:pt x="2608713" y="0"/>
                  </a:lnTo>
                  <a:lnTo>
                    <a:pt x="2608713" y="945211"/>
                  </a:lnTo>
                  <a:lnTo>
                    <a:pt x="0" y="9452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608713" cy="964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237583" y="6937923"/>
            <a:ext cx="9904959" cy="680751"/>
          </a:xfrm>
          <a:custGeom>
            <a:avLst/>
            <a:gdLst/>
            <a:ahLst/>
            <a:cxnLst/>
            <a:rect r="r" b="b" t="t" l="l"/>
            <a:pathLst>
              <a:path h="680751" w="9904959">
                <a:moveTo>
                  <a:pt x="0" y="0"/>
                </a:moveTo>
                <a:lnTo>
                  <a:pt x="9904958" y="0"/>
                </a:lnTo>
                <a:lnTo>
                  <a:pt x="9904958" y="680752"/>
                </a:lnTo>
                <a:lnTo>
                  <a:pt x="0" y="680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7363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41321" y="4130049"/>
            <a:ext cx="9405358" cy="210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75"/>
              </a:lnSpc>
            </a:pPr>
            <a:r>
              <a:rPr lang="en-US" sz="12300" spc="172">
                <a:solidFill>
                  <a:srgbClr val="040506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28152" y="2090427"/>
            <a:ext cx="243169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b="true" sz="3077" spc="-61">
                <a:solidFill>
                  <a:srgbClr val="04050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CELLULA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71449" y="3464745"/>
            <a:ext cx="7345101" cy="893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4"/>
              </a:lnSpc>
            </a:pPr>
            <a:r>
              <a:rPr lang="en-US" sz="5286" spc="74">
                <a:solidFill>
                  <a:srgbClr val="040506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25483">
            <a:off x="5978889" y="4633519"/>
            <a:ext cx="15026802" cy="1591351"/>
          </a:xfrm>
          <a:custGeom>
            <a:avLst/>
            <a:gdLst/>
            <a:ahLst/>
            <a:cxnLst/>
            <a:rect r="r" b="b" t="t" l="l"/>
            <a:pathLst>
              <a:path h="1591351" w="15026802">
                <a:moveTo>
                  <a:pt x="0" y="0"/>
                </a:moveTo>
                <a:lnTo>
                  <a:pt x="15026802" y="0"/>
                </a:lnTo>
                <a:lnTo>
                  <a:pt x="15026802" y="1591350"/>
                </a:lnTo>
                <a:lnTo>
                  <a:pt x="0" y="159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950263" y="803081"/>
            <a:ext cx="15859325" cy="2258023"/>
            <a:chOff x="0" y="0"/>
            <a:chExt cx="1537211" cy="218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37211" cy="218865"/>
            </a:xfrm>
            <a:custGeom>
              <a:avLst/>
              <a:gdLst/>
              <a:ahLst/>
              <a:cxnLst/>
              <a:rect r="r" b="b" t="t" l="l"/>
              <a:pathLst>
                <a:path h="218865" w="1537211">
                  <a:moveTo>
                    <a:pt x="1334011" y="0"/>
                  </a:moveTo>
                  <a:lnTo>
                    <a:pt x="0" y="0"/>
                  </a:lnTo>
                  <a:lnTo>
                    <a:pt x="203200" y="218865"/>
                  </a:lnTo>
                  <a:lnTo>
                    <a:pt x="1537211" y="218865"/>
                  </a:lnTo>
                  <a:lnTo>
                    <a:pt x="1334011" y="0"/>
                  </a:lnTo>
                  <a:close/>
                </a:path>
              </a:pathLst>
            </a:custGeom>
            <a:solidFill>
              <a:srgbClr val="010101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19050"/>
              <a:ext cx="1334011" cy="237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287754" y="3616101"/>
            <a:ext cx="7971546" cy="4444994"/>
          </a:xfrm>
          <a:custGeom>
            <a:avLst/>
            <a:gdLst/>
            <a:ahLst/>
            <a:cxnLst/>
            <a:rect r="r" b="b" t="t" l="l"/>
            <a:pathLst>
              <a:path h="4444994" w="7971546">
                <a:moveTo>
                  <a:pt x="0" y="0"/>
                </a:moveTo>
                <a:lnTo>
                  <a:pt x="7971546" y="0"/>
                </a:lnTo>
                <a:lnTo>
                  <a:pt x="7971546" y="4444993"/>
                </a:lnTo>
                <a:lnTo>
                  <a:pt x="0" y="4444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936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6093" y="5391094"/>
            <a:ext cx="7132181" cy="11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Importing important libraries at first is the first step into creating a machine model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then we read the file and it’s 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2031" y="1304859"/>
            <a:ext cx="7416941" cy="1132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86"/>
              </a:lnSpc>
              <a:spcBef>
                <a:spcPct val="0"/>
              </a:spcBef>
            </a:pPr>
            <a:r>
              <a:rPr lang="en-US" sz="6729" spc="53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FIRST STEPS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013836" y="1028700"/>
            <a:ext cx="19354610" cy="2258023"/>
            <a:chOff x="0" y="0"/>
            <a:chExt cx="1876002" cy="2188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76002" cy="218865"/>
            </a:xfrm>
            <a:custGeom>
              <a:avLst/>
              <a:gdLst/>
              <a:ahLst/>
              <a:cxnLst/>
              <a:rect r="r" b="b" t="t" l="l"/>
              <a:pathLst>
                <a:path h="218865" w="1876002">
                  <a:moveTo>
                    <a:pt x="1672802" y="0"/>
                  </a:moveTo>
                  <a:lnTo>
                    <a:pt x="0" y="0"/>
                  </a:lnTo>
                  <a:lnTo>
                    <a:pt x="203200" y="218865"/>
                  </a:lnTo>
                  <a:lnTo>
                    <a:pt x="1876002" y="218865"/>
                  </a:lnTo>
                  <a:lnTo>
                    <a:pt x="1672802" y="0"/>
                  </a:lnTo>
                  <a:close/>
                </a:path>
              </a:pathLst>
            </a:custGeom>
            <a:solidFill>
              <a:srgbClr val="010101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19050"/>
              <a:ext cx="1672802" cy="237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6860" y="3148979"/>
            <a:ext cx="5689104" cy="275488"/>
            <a:chOff x="0" y="0"/>
            <a:chExt cx="4519796" cy="2188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19796" cy="218865"/>
            </a:xfrm>
            <a:custGeom>
              <a:avLst/>
              <a:gdLst/>
              <a:ahLst/>
              <a:cxnLst/>
              <a:rect r="r" b="b" t="t" l="l"/>
              <a:pathLst>
                <a:path h="218865" w="4519796">
                  <a:moveTo>
                    <a:pt x="4316596" y="0"/>
                  </a:moveTo>
                  <a:lnTo>
                    <a:pt x="0" y="0"/>
                  </a:lnTo>
                  <a:lnTo>
                    <a:pt x="203200" y="218865"/>
                  </a:lnTo>
                  <a:lnTo>
                    <a:pt x="4519796" y="218865"/>
                  </a:lnTo>
                  <a:lnTo>
                    <a:pt x="4316596" y="0"/>
                  </a:lnTo>
                  <a:close/>
                </a:path>
              </a:pathLst>
            </a:custGeom>
            <a:solidFill>
              <a:srgbClr val="72707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19050"/>
              <a:ext cx="4316596" cy="237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85550" y="-131220"/>
            <a:ext cx="9534019" cy="1112295"/>
            <a:chOff x="0" y="0"/>
            <a:chExt cx="1876002" cy="2188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76002" cy="218865"/>
            </a:xfrm>
            <a:custGeom>
              <a:avLst/>
              <a:gdLst/>
              <a:ahLst/>
              <a:cxnLst/>
              <a:rect r="r" b="b" t="t" l="l"/>
              <a:pathLst>
                <a:path h="218865" w="1876002">
                  <a:moveTo>
                    <a:pt x="1672802" y="0"/>
                  </a:moveTo>
                  <a:lnTo>
                    <a:pt x="0" y="0"/>
                  </a:lnTo>
                  <a:lnTo>
                    <a:pt x="203200" y="218865"/>
                  </a:lnTo>
                  <a:lnTo>
                    <a:pt x="1876002" y="218865"/>
                  </a:lnTo>
                  <a:lnTo>
                    <a:pt x="1672802" y="0"/>
                  </a:lnTo>
                  <a:close/>
                </a:path>
              </a:pathLst>
            </a:custGeom>
            <a:solidFill>
              <a:srgbClr val="363636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19050"/>
              <a:ext cx="1672802" cy="237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-715490" y="962025"/>
            <a:ext cx="1292129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16860" y="5628680"/>
            <a:ext cx="9125648" cy="2862759"/>
          </a:xfrm>
          <a:custGeom>
            <a:avLst/>
            <a:gdLst/>
            <a:ahLst/>
            <a:cxnLst/>
            <a:rect r="r" b="b" t="t" l="l"/>
            <a:pathLst>
              <a:path h="2862759" w="9125648">
                <a:moveTo>
                  <a:pt x="0" y="0"/>
                </a:moveTo>
                <a:lnTo>
                  <a:pt x="9125648" y="0"/>
                </a:lnTo>
                <a:lnTo>
                  <a:pt x="9125648" y="2862759"/>
                </a:lnTo>
                <a:lnTo>
                  <a:pt x="0" y="28627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3" t="0" r="-16402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74110" y="5628680"/>
            <a:ext cx="7593866" cy="2954876"/>
          </a:xfrm>
          <a:custGeom>
            <a:avLst/>
            <a:gdLst/>
            <a:ahLst/>
            <a:cxnLst/>
            <a:rect r="r" b="b" t="t" l="l"/>
            <a:pathLst>
              <a:path h="2954876" w="7593866">
                <a:moveTo>
                  <a:pt x="0" y="0"/>
                </a:moveTo>
                <a:lnTo>
                  <a:pt x="7593865" y="0"/>
                </a:lnTo>
                <a:lnTo>
                  <a:pt x="7593865" y="2954877"/>
                </a:lnTo>
                <a:lnTo>
                  <a:pt x="0" y="2954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17" r="0" b="-16706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6860" y="4520725"/>
            <a:ext cx="6346855" cy="101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Then we start by dropping non important columns that might and recheck the data for comfirmation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3813" y="1725604"/>
            <a:ext cx="9308329" cy="81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48"/>
              </a:lnSpc>
              <a:spcBef>
                <a:spcPct val="0"/>
              </a:spcBef>
            </a:pPr>
            <a:r>
              <a:rPr lang="en-US" sz="4745" spc="3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NORMALIZATION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74110" y="4520725"/>
            <a:ext cx="6346855" cy="6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Changing strings into integer is very important to not leave something 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9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55727" y="7409549"/>
            <a:ext cx="3189627" cy="8229600"/>
            <a:chOff x="0" y="0"/>
            <a:chExt cx="84006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0066" cy="2167467"/>
            </a:xfrm>
            <a:custGeom>
              <a:avLst/>
              <a:gdLst/>
              <a:ahLst/>
              <a:cxnLst/>
              <a:rect r="r" b="b" t="t" l="l"/>
              <a:pathLst>
                <a:path h="2167467" w="840066">
                  <a:moveTo>
                    <a:pt x="60680" y="0"/>
                  </a:moveTo>
                  <a:lnTo>
                    <a:pt x="779386" y="0"/>
                  </a:lnTo>
                  <a:cubicBezTo>
                    <a:pt x="795479" y="0"/>
                    <a:pt x="810914" y="6393"/>
                    <a:pt x="822294" y="17773"/>
                  </a:cubicBezTo>
                  <a:cubicBezTo>
                    <a:pt x="833673" y="29153"/>
                    <a:pt x="840066" y="44587"/>
                    <a:pt x="840066" y="60680"/>
                  </a:cubicBezTo>
                  <a:lnTo>
                    <a:pt x="840066" y="2106786"/>
                  </a:lnTo>
                  <a:cubicBezTo>
                    <a:pt x="840066" y="2140299"/>
                    <a:pt x="812899" y="2167467"/>
                    <a:pt x="779386" y="2167467"/>
                  </a:cubicBezTo>
                  <a:lnTo>
                    <a:pt x="60680" y="2167467"/>
                  </a:lnTo>
                  <a:cubicBezTo>
                    <a:pt x="27168" y="2167467"/>
                    <a:pt x="0" y="2140299"/>
                    <a:pt x="0" y="2106786"/>
                  </a:cubicBezTo>
                  <a:lnTo>
                    <a:pt x="0" y="60680"/>
                  </a:lnTo>
                  <a:cubicBezTo>
                    <a:pt x="0" y="27168"/>
                    <a:pt x="27168" y="0"/>
                    <a:pt x="60680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40066" cy="2186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62700" y="6172200"/>
            <a:ext cx="3189627" cy="8229600"/>
            <a:chOff x="0" y="0"/>
            <a:chExt cx="84006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0066" cy="2167467"/>
            </a:xfrm>
            <a:custGeom>
              <a:avLst/>
              <a:gdLst/>
              <a:ahLst/>
              <a:cxnLst/>
              <a:rect r="r" b="b" t="t" l="l"/>
              <a:pathLst>
                <a:path h="2167467" w="840066">
                  <a:moveTo>
                    <a:pt x="60680" y="0"/>
                  </a:moveTo>
                  <a:lnTo>
                    <a:pt x="779386" y="0"/>
                  </a:lnTo>
                  <a:cubicBezTo>
                    <a:pt x="795479" y="0"/>
                    <a:pt x="810914" y="6393"/>
                    <a:pt x="822294" y="17773"/>
                  </a:cubicBezTo>
                  <a:cubicBezTo>
                    <a:pt x="833673" y="29153"/>
                    <a:pt x="840066" y="44587"/>
                    <a:pt x="840066" y="60680"/>
                  </a:cubicBezTo>
                  <a:lnTo>
                    <a:pt x="840066" y="2106786"/>
                  </a:lnTo>
                  <a:cubicBezTo>
                    <a:pt x="840066" y="2140299"/>
                    <a:pt x="812899" y="2167467"/>
                    <a:pt x="779386" y="2167467"/>
                  </a:cubicBezTo>
                  <a:lnTo>
                    <a:pt x="60680" y="2167467"/>
                  </a:lnTo>
                  <a:cubicBezTo>
                    <a:pt x="27168" y="2167467"/>
                    <a:pt x="0" y="2140299"/>
                    <a:pt x="0" y="2106786"/>
                  </a:cubicBezTo>
                  <a:lnTo>
                    <a:pt x="0" y="60680"/>
                  </a:lnTo>
                  <a:cubicBezTo>
                    <a:pt x="0" y="27168"/>
                    <a:pt x="27168" y="0"/>
                    <a:pt x="60680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40066" cy="2186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46045" y="1988135"/>
            <a:ext cx="8616655" cy="3155365"/>
            <a:chOff x="0" y="0"/>
            <a:chExt cx="2269407" cy="831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69407" cy="831043"/>
            </a:xfrm>
            <a:custGeom>
              <a:avLst/>
              <a:gdLst/>
              <a:ahLst/>
              <a:cxnLst/>
              <a:rect r="r" b="b" t="t" l="l"/>
              <a:pathLst>
                <a:path h="831043" w="2269407">
                  <a:moveTo>
                    <a:pt x="22462" y="0"/>
                  </a:moveTo>
                  <a:lnTo>
                    <a:pt x="2246945" y="0"/>
                  </a:lnTo>
                  <a:cubicBezTo>
                    <a:pt x="2259350" y="0"/>
                    <a:pt x="2269407" y="10057"/>
                    <a:pt x="2269407" y="22462"/>
                  </a:cubicBezTo>
                  <a:lnTo>
                    <a:pt x="2269407" y="808580"/>
                  </a:lnTo>
                  <a:cubicBezTo>
                    <a:pt x="2269407" y="820986"/>
                    <a:pt x="2259350" y="831043"/>
                    <a:pt x="2246945" y="831043"/>
                  </a:cubicBezTo>
                  <a:lnTo>
                    <a:pt x="22462" y="831043"/>
                  </a:lnTo>
                  <a:cubicBezTo>
                    <a:pt x="10057" y="831043"/>
                    <a:pt x="0" y="820986"/>
                    <a:pt x="0" y="808580"/>
                  </a:cubicBezTo>
                  <a:lnTo>
                    <a:pt x="0" y="22462"/>
                  </a:lnTo>
                  <a:cubicBezTo>
                    <a:pt x="0" y="10057"/>
                    <a:pt x="10057" y="0"/>
                    <a:pt x="22462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269407" cy="850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613767" y="8715182"/>
            <a:ext cx="2810608" cy="1086236"/>
          </a:xfrm>
          <a:custGeom>
            <a:avLst/>
            <a:gdLst/>
            <a:ahLst/>
            <a:cxnLst/>
            <a:rect r="r" b="b" t="t" l="l"/>
            <a:pathLst>
              <a:path h="1086236" w="2810608">
                <a:moveTo>
                  <a:pt x="0" y="0"/>
                </a:moveTo>
                <a:lnTo>
                  <a:pt x="2810608" y="0"/>
                </a:lnTo>
                <a:lnTo>
                  <a:pt x="2810608" y="1086236"/>
                </a:lnTo>
                <a:lnTo>
                  <a:pt x="0" y="108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00" t="0" r="-742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452210" y="8063251"/>
            <a:ext cx="2804540" cy="999193"/>
          </a:xfrm>
          <a:custGeom>
            <a:avLst/>
            <a:gdLst/>
            <a:ahLst/>
            <a:cxnLst/>
            <a:rect r="r" b="b" t="t" l="l"/>
            <a:pathLst>
              <a:path h="999193" w="2804540">
                <a:moveTo>
                  <a:pt x="0" y="0"/>
                </a:moveTo>
                <a:lnTo>
                  <a:pt x="2804540" y="0"/>
                </a:lnTo>
                <a:lnTo>
                  <a:pt x="2804540" y="999193"/>
                </a:lnTo>
                <a:lnTo>
                  <a:pt x="0" y="999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601" t="0" r="-2384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08006" y="2499940"/>
            <a:ext cx="7692734" cy="848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5"/>
              </a:lnSpc>
              <a:spcBef>
                <a:spcPct val="0"/>
              </a:spcBef>
            </a:pPr>
            <a:r>
              <a:rPr lang="en-US" sz="4960" spc="173">
                <a:solidFill>
                  <a:srgbClr val="010101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CLEANSING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75588" y="3516817"/>
            <a:ext cx="7357569" cy="678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4"/>
              </a:lnSpc>
            </a:pPr>
            <a:r>
              <a:rPr lang="en-US" sz="1967" spc="192">
                <a:solidFill>
                  <a:srgbClr val="040506"/>
                </a:solidFill>
                <a:latin typeface="Montserrat"/>
                <a:ea typeface="Montserrat"/>
                <a:cs typeface="Montserrat"/>
                <a:sym typeface="Montserrat"/>
              </a:rPr>
              <a:t>We start by checking the null values which were 500000/column then we fill them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13767" y="7703045"/>
            <a:ext cx="2810608" cy="360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59" spc="30">
                <a:solidFill>
                  <a:srgbClr val="040506"/>
                </a:solidFill>
                <a:latin typeface="Montserrat"/>
                <a:ea typeface="Montserrat"/>
                <a:cs typeface="Montserrat"/>
                <a:sym typeface="Montserrat"/>
              </a:rPr>
              <a:t>Filling null values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42800" y="6467330"/>
            <a:ext cx="2629427" cy="73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0"/>
              </a:lnSpc>
              <a:spcBef>
                <a:spcPct val="0"/>
              </a:spcBef>
            </a:pPr>
            <a:r>
              <a:rPr lang="en-US" sz="2159" spc="30">
                <a:solidFill>
                  <a:srgbClr val="040506"/>
                </a:solidFill>
                <a:latin typeface="Montserrat"/>
                <a:ea typeface="Montserrat"/>
                <a:cs typeface="Montserrat"/>
                <a:sym typeface="Montserrat"/>
              </a:rPr>
              <a:t>Checking for duplicates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52210" y="9220200"/>
            <a:ext cx="2810608" cy="360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59" spc="30">
                <a:solidFill>
                  <a:srgbClr val="040506"/>
                </a:solidFill>
                <a:latin typeface="Montserrat"/>
                <a:ea typeface="Montserrat"/>
                <a:cs typeface="Montserrat"/>
                <a:sym typeface="Montserrat"/>
              </a:rPr>
              <a:t>(No duplicates)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844104">
            <a:off x="6380559" y="2491180"/>
            <a:ext cx="13471756" cy="1426670"/>
          </a:xfrm>
          <a:custGeom>
            <a:avLst/>
            <a:gdLst/>
            <a:ahLst/>
            <a:cxnLst/>
            <a:rect r="r" b="b" t="t" l="l"/>
            <a:pathLst>
              <a:path h="1426670" w="13471756">
                <a:moveTo>
                  <a:pt x="0" y="0"/>
                </a:moveTo>
                <a:lnTo>
                  <a:pt x="13471756" y="0"/>
                </a:lnTo>
                <a:lnTo>
                  <a:pt x="13471756" y="1426671"/>
                </a:lnTo>
                <a:lnTo>
                  <a:pt x="0" y="1426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613275" y="0"/>
            <a:ext cx="10674725" cy="6004533"/>
            <a:chOff x="0" y="0"/>
            <a:chExt cx="6089457" cy="34253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89457" cy="3425320"/>
            </a:xfrm>
            <a:custGeom>
              <a:avLst/>
              <a:gdLst/>
              <a:ahLst/>
              <a:cxnLst/>
              <a:rect r="r" b="b" t="t" l="l"/>
              <a:pathLst>
                <a:path h="3425320" w="6089457">
                  <a:moveTo>
                    <a:pt x="6089457" y="3425320"/>
                  </a:moveTo>
                  <a:lnTo>
                    <a:pt x="6089457" y="0"/>
                  </a:lnTo>
                  <a:lnTo>
                    <a:pt x="0" y="0"/>
                  </a:lnTo>
                  <a:cubicBezTo>
                    <a:pt x="2029819" y="1141773"/>
                    <a:pt x="4059638" y="2283546"/>
                    <a:pt x="6089457" y="3425320"/>
                  </a:cubicBezTo>
                  <a:close/>
                </a:path>
              </a:pathLst>
            </a:custGeom>
            <a:solidFill>
              <a:srgbClr val="539BE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89457" cy="3425320"/>
            </a:xfrm>
            <a:custGeom>
              <a:avLst/>
              <a:gdLst/>
              <a:ahLst/>
              <a:cxnLst/>
              <a:rect r="r" b="b" t="t" l="l"/>
              <a:pathLst>
                <a:path h="3425320" w="6089457">
                  <a:moveTo>
                    <a:pt x="6089457" y="3425320"/>
                  </a:moveTo>
                  <a:lnTo>
                    <a:pt x="6089457" y="0"/>
                  </a:lnTo>
                  <a:lnTo>
                    <a:pt x="0" y="0"/>
                  </a:lnTo>
                  <a:cubicBezTo>
                    <a:pt x="2029819" y="1141773"/>
                    <a:pt x="4059638" y="2283546"/>
                    <a:pt x="6089457" y="3425320"/>
                  </a:cubicBezTo>
                  <a:close/>
                </a:path>
              </a:pathLst>
            </a:custGeom>
            <a:blipFill>
              <a:blip r:embed="rId4"/>
              <a:stretch>
                <a:fillRect l="0" t="-9259" r="0" b="-9259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300775" y="3360469"/>
            <a:ext cx="6331281" cy="1563793"/>
            <a:chOff x="0" y="0"/>
            <a:chExt cx="2161091" cy="5337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1091" cy="533778"/>
            </a:xfrm>
            <a:custGeom>
              <a:avLst/>
              <a:gdLst/>
              <a:ahLst/>
              <a:cxnLst/>
              <a:rect r="r" b="b" t="t" l="l"/>
              <a:pathLst>
                <a:path h="533778" w="2161091">
                  <a:moveTo>
                    <a:pt x="13451" y="0"/>
                  </a:moveTo>
                  <a:lnTo>
                    <a:pt x="2147640" y="0"/>
                  </a:lnTo>
                  <a:cubicBezTo>
                    <a:pt x="2151207" y="0"/>
                    <a:pt x="2154629" y="1417"/>
                    <a:pt x="2157151" y="3940"/>
                  </a:cubicBezTo>
                  <a:cubicBezTo>
                    <a:pt x="2159674" y="6462"/>
                    <a:pt x="2161091" y="9883"/>
                    <a:pt x="2161091" y="13451"/>
                  </a:cubicBezTo>
                  <a:lnTo>
                    <a:pt x="2161091" y="520327"/>
                  </a:lnTo>
                  <a:cubicBezTo>
                    <a:pt x="2161091" y="527756"/>
                    <a:pt x="2155069" y="533778"/>
                    <a:pt x="2147640" y="533778"/>
                  </a:cubicBezTo>
                  <a:lnTo>
                    <a:pt x="13451" y="533778"/>
                  </a:lnTo>
                  <a:cubicBezTo>
                    <a:pt x="6022" y="533778"/>
                    <a:pt x="0" y="527756"/>
                    <a:pt x="0" y="520327"/>
                  </a:cubicBezTo>
                  <a:lnTo>
                    <a:pt x="0" y="13451"/>
                  </a:lnTo>
                  <a:cubicBezTo>
                    <a:pt x="0" y="6022"/>
                    <a:pt x="6022" y="0"/>
                    <a:pt x="13451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161091" cy="552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35860" y="3119178"/>
            <a:ext cx="2381235" cy="2046374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  <a:ln w="1619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19050"/>
              <a:ext cx="5842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6634" y="4317138"/>
            <a:ext cx="6915486" cy="6206649"/>
          </a:xfrm>
          <a:custGeom>
            <a:avLst/>
            <a:gdLst/>
            <a:ahLst/>
            <a:cxnLst/>
            <a:rect r="r" b="b" t="t" l="l"/>
            <a:pathLst>
              <a:path h="6206649" w="6915486">
                <a:moveTo>
                  <a:pt x="0" y="0"/>
                </a:moveTo>
                <a:lnTo>
                  <a:pt x="6915486" y="0"/>
                </a:lnTo>
                <a:lnTo>
                  <a:pt x="6915486" y="6206649"/>
                </a:lnTo>
                <a:lnTo>
                  <a:pt x="0" y="6206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32056" y="3664251"/>
            <a:ext cx="173860" cy="956228"/>
          </a:xfrm>
          <a:custGeom>
            <a:avLst/>
            <a:gdLst/>
            <a:ahLst/>
            <a:cxnLst/>
            <a:rect r="r" b="b" t="t" l="l"/>
            <a:pathLst>
              <a:path h="956228" w="173860">
                <a:moveTo>
                  <a:pt x="0" y="0"/>
                </a:moveTo>
                <a:lnTo>
                  <a:pt x="173860" y="0"/>
                </a:lnTo>
                <a:lnTo>
                  <a:pt x="173860" y="956228"/>
                </a:lnTo>
                <a:lnTo>
                  <a:pt x="0" y="956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00775" y="1158585"/>
            <a:ext cx="7238899" cy="84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2"/>
              </a:lnSpc>
              <a:spcBef>
                <a:spcPct val="0"/>
              </a:spcBef>
            </a:pPr>
            <a:r>
              <a:rPr lang="en-US" sz="4958" spc="173">
                <a:solidFill>
                  <a:srgbClr val="010101"/>
                </a:solidFill>
                <a:latin typeface="Archivo Black"/>
                <a:ea typeface="Archivo Black"/>
                <a:cs typeface="Archivo Black"/>
                <a:sym typeface="Archivo Black"/>
              </a:rPr>
              <a:t>HEATMAP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85027" y="3559527"/>
            <a:ext cx="4950833" cy="54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585" spc="155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Checking the heatmap is important for knowing which feature affects which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10190" y="-7563"/>
            <a:ext cx="1710961" cy="10674983"/>
            <a:chOff x="0" y="0"/>
            <a:chExt cx="450623" cy="28115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0623" cy="2811518"/>
            </a:xfrm>
            <a:custGeom>
              <a:avLst/>
              <a:gdLst/>
              <a:ahLst/>
              <a:cxnLst/>
              <a:rect r="r" b="b" t="t" l="l"/>
              <a:pathLst>
                <a:path h="2811518" w="450623">
                  <a:moveTo>
                    <a:pt x="0" y="0"/>
                  </a:moveTo>
                  <a:lnTo>
                    <a:pt x="450623" y="0"/>
                  </a:lnTo>
                  <a:lnTo>
                    <a:pt x="450623" y="2811518"/>
                  </a:lnTo>
                  <a:lnTo>
                    <a:pt x="0" y="2811518"/>
                  </a:lnTo>
                  <a:close/>
                </a:path>
              </a:pathLst>
            </a:custGeom>
            <a:gradFill rotWithShape="true">
              <a:gsLst>
                <a:gs pos="0">
                  <a:srgbClr val="696969">
                    <a:alpha val="72000"/>
                  </a:srgbClr>
                </a:gs>
                <a:gs pos="33333">
                  <a:srgbClr val="B4B4B4">
                    <a:alpha val="82500"/>
                  </a:srgbClr>
                </a:gs>
                <a:gs pos="66667">
                  <a:srgbClr val="EEEEEE">
                    <a:alpha val="70500"/>
                  </a:srgbClr>
                </a:gs>
                <a:gs pos="100000">
                  <a:srgbClr val="FBFBFB">
                    <a:alpha val="22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50623" cy="2830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138364" y="4155139"/>
            <a:ext cx="8756645" cy="5823169"/>
          </a:xfrm>
          <a:custGeom>
            <a:avLst/>
            <a:gdLst/>
            <a:ahLst/>
            <a:cxnLst/>
            <a:rect r="r" b="b" t="t" l="l"/>
            <a:pathLst>
              <a:path h="5823169" w="8756645">
                <a:moveTo>
                  <a:pt x="0" y="0"/>
                </a:moveTo>
                <a:lnTo>
                  <a:pt x="8756645" y="0"/>
                </a:lnTo>
                <a:lnTo>
                  <a:pt x="8756645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441681" y="-157653"/>
            <a:ext cx="7851871" cy="10825073"/>
          </a:xfrm>
          <a:custGeom>
            <a:avLst/>
            <a:gdLst/>
            <a:ahLst/>
            <a:cxnLst/>
            <a:rect r="r" b="b" t="t" l="l"/>
            <a:pathLst>
              <a:path h="10825073" w="7851871">
                <a:moveTo>
                  <a:pt x="0" y="0"/>
                </a:moveTo>
                <a:lnTo>
                  <a:pt x="7851871" y="0"/>
                </a:lnTo>
                <a:lnTo>
                  <a:pt x="7851871" y="10825073"/>
                </a:lnTo>
                <a:lnTo>
                  <a:pt x="0" y="10825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01" t="0" r="-9553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21151" y="2617219"/>
            <a:ext cx="8860730" cy="89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91"/>
              </a:lnSpc>
              <a:spcBef>
                <a:spcPct val="0"/>
              </a:spcBef>
            </a:pPr>
            <a:r>
              <a:rPr lang="en-US" sz="5283" spc="184">
                <a:solidFill>
                  <a:srgbClr val="010101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VISUALIZATION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21151" y="3686552"/>
            <a:ext cx="4950833" cy="26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585" spc="1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Now we visualize our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8888" y="5882667"/>
            <a:ext cx="20554836" cy="5750608"/>
          </a:xfrm>
          <a:custGeom>
            <a:avLst/>
            <a:gdLst/>
            <a:ahLst/>
            <a:cxnLst/>
            <a:rect r="r" b="b" t="t" l="l"/>
            <a:pathLst>
              <a:path h="5750608" w="20554836">
                <a:moveTo>
                  <a:pt x="0" y="0"/>
                </a:moveTo>
                <a:lnTo>
                  <a:pt x="20554836" y="0"/>
                </a:lnTo>
                <a:lnTo>
                  <a:pt x="20554836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</a:blip>
            <a:stretch>
              <a:fillRect l="0" t="-61699" r="0" b="-61699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8599743" y="-3261333"/>
            <a:ext cx="1088513" cy="18288000"/>
            <a:chOff x="0" y="0"/>
            <a:chExt cx="286687" cy="4816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6687" cy="4816592"/>
            </a:xfrm>
            <a:custGeom>
              <a:avLst/>
              <a:gdLst/>
              <a:ahLst/>
              <a:cxnLst/>
              <a:rect r="r" b="b" t="t" l="l"/>
              <a:pathLst>
                <a:path h="4816592" w="286687">
                  <a:moveTo>
                    <a:pt x="0" y="0"/>
                  </a:moveTo>
                  <a:lnTo>
                    <a:pt x="286687" y="0"/>
                  </a:lnTo>
                  <a:lnTo>
                    <a:pt x="286687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true">
              <a:gsLst>
                <a:gs pos="0">
                  <a:srgbClr val="696969">
                    <a:alpha val="41040"/>
                  </a:srgbClr>
                </a:gs>
                <a:gs pos="33333">
                  <a:srgbClr val="B4B4B4">
                    <a:alpha val="47025"/>
                  </a:srgbClr>
                </a:gs>
                <a:gs pos="66667">
                  <a:srgbClr val="EEEEEE">
                    <a:alpha val="40185"/>
                  </a:srgbClr>
                </a:gs>
                <a:gs pos="100000">
                  <a:srgbClr val="FBFBFB">
                    <a:alpha val="1254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86687" cy="4835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39474" y="4031724"/>
            <a:ext cx="4595005" cy="3573491"/>
            <a:chOff x="0" y="0"/>
            <a:chExt cx="1210207" cy="9411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0207" cy="941166"/>
            </a:xfrm>
            <a:custGeom>
              <a:avLst/>
              <a:gdLst/>
              <a:ahLst/>
              <a:cxnLst/>
              <a:rect r="r" b="b" t="t" l="l"/>
              <a:pathLst>
                <a:path h="941166" w="1210207">
                  <a:moveTo>
                    <a:pt x="33697" y="0"/>
                  </a:moveTo>
                  <a:lnTo>
                    <a:pt x="1176510" y="0"/>
                  </a:lnTo>
                  <a:cubicBezTo>
                    <a:pt x="1195120" y="0"/>
                    <a:pt x="1210207" y="15087"/>
                    <a:pt x="1210207" y="33697"/>
                  </a:cubicBezTo>
                  <a:lnTo>
                    <a:pt x="1210207" y="907469"/>
                  </a:lnTo>
                  <a:cubicBezTo>
                    <a:pt x="1210207" y="916406"/>
                    <a:pt x="1206657" y="924977"/>
                    <a:pt x="1200337" y="931297"/>
                  </a:cubicBezTo>
                  <a:cubicBezTo>
                    <a:pt x="1194018" y="937616"/>
                    <a:pt x="1185447" y="941166"/>
                    <a:pt x="1176510" y="941166"/>
                  </a:cubicBezTo>
                  <a:lnTo>
                    <a:pt x="33697" y="941166"/>
                  </a:lnTo>
                  <a:cubicBezTo>
                    <a:pt x="24760" y="941166"/>
                    <a:pt x="16189" y="937616"/>
                    <a:pt x="9870" y="931297"/>
                  </a:cubicBezTo>
                  <a:cubicBezTo>
                    <a:pt x="3550" y="924977"/>
                    <a:pt x="0" y="916406"/>
                    <a:pt x="0" y="907469"/>
                  </a:cubicBezTo>
                  <a:lnTo>
                    <a:pt x="0" y="33697"/>
                  </a:lnTo>
                  <a:cubicBezTo>
                    <a:pt x="0" y="24760"/>
                    <a:pt x="3550" y="16189"/>
                    <a:pt x="9870" y="9870"/>
                  </a:cubicBezTo>
                  <a:cubicBezTo>
                    <a:pt x="16189" y="3550"/>
                    <a:pt x="24760" y="0"/>
                    <a:pt x="3369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6363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10207" cy="960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54088" y="3875355"/>
            <a:ext cx="157787" cy="156369"/>
            <a:chOff x="0" y="0"/>
            <a:chExt cx="320400" cy="317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0421" cy="329184"/>
            </a:xfrm>
            <a:custGeom>
              <a:avLst/>
              <a:gdLst/>
              <a:ahLst/>
              <a:cxnLst/>
              <a:rect r="r" b="b" t="t" l="l"/>
              <a:pathLst>
                <a:path h="329184" w="320421">
                  <a:moveTo>
                    <a:pt x="320421" y="329184"/>
                  </a:moveTo>
                  <a:lnTo>
                    <a:pt x="0" y="329184"/>
                  </a:lnTo>
                  <a:lnTo>
                    <a:pt x="0" y="158750"/>
                  </a:lnTo>
                  <a:cubicBezTo>
                    <a:pt x="0" y="70866"/>
                    <a:pt x="71501" y="0"/>
                    <a:pt x="160147" y="0"/>
                  </a:cubicBezTo>
                  <a:cubicBezTo>
                    <a:pt x="248793" y="0"/>
                    <a:pt x="320421" y="70866"/>
                    <a:pt x="320421" y="158750"/>
                  </a:cubicBezTo>
                  <a:lnTo>
                    <a:pt x="320421" y="329184"/>
                  </a:lnTo>
                  <a:close/>
                </a:path>
              </a:pathLst>
            </a:custGeom>
            <a:solidFill>
              <a:srgbClr val="040506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2348580" y="4870697"/>
            <a:ext cx="3164623" cy="2543348"/>
          </a:xfrm>
          <a:custGeom>
            <a:avLst/>
            <a:gdLst/>
            <a:ahLst/>
            <a:cxnLst/>
            <a:rect r="r" b="b" t="t" l="l"/>
            <a:pathLst>
              <a:path h="2543348" w="3164623">
                <a:moveTo>
                  <a:pt x="0" y="0"/>
                </a:moveTo>
                <a:lnTo>
                  <a:pt x="3164623" y="0"/>
                </a:lnTo>
                <a:lnTo>
                  <a:pt x="3164623" y="2543347"/>
                </a:lnTo>
                <a:lnTo>
                  <a:pt x="0" y="2543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981480" y="3875355"/>
            <a:ext cx="1047779" cy="1124013"/>
            <a:chOff x="0" y="0"/>
            <a:chExt cx="2127600" cy="2282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36648" cy="2334387"/>
            </a:xfrm>
            <a:custGeom>
              <a:avLst/>
              <a:gdLst/>
              <a:ahLst/>
              <a:cxnLst/>
              <a:rect r="r" b="b" t="t" l="l"/>
              <a:pathLst>
                <a:path h="2334387" w="2136648">
                  <a:moveTo>
                    <a:pt x="1983994" y="0"/>
                  </a:moveTo>
                  <a:lnTo>
                    <a:pt x="144145" y="0"/>
                  </a:lnTo>
                  <a:cubicBezTo>
                    <a:pt x="64389" y="0"/>
                    <a:pt x="0" y="64262"/>
                    <a:pt x="0" y="143891"/>
                  </a:cubicBezTo>
                  <a:lnTo>
                    <a:pt x="0" y="2334387"/>
                  </a:lnTo>
                  <a:lnTo>
                    <a:pt x="991997" y="1949577"/>
                  </a:lnTo>
                  <a:lnTo>
                    <a:pt x="1983994" y="2334387"/>
                  </a:lnTo>
                  <a:lnTo>
                    <a:pt x="1983994" y="152400"/>
                  </a:lnTo>
                  <a:cubicBezTo>
                    <a:pt x="1983994" y="67945"/>
                    <a:pt x="2052574" y="0"/>
                    <a:pt x="2136648" y="0"/>
                  </a:cubicBezTo>
                  <a:lnTo>
                    <a:pt x="1983994" y="0"/>
                  </a:lnTo>
                  <a:close/>
                </a:path>
              </a:pathLst>
            </a:custGeom>
            <a:solidFill>
              <a:srgbClr val="36363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6844166" y="4031724"/>
            <a:ext cx="4595005" cy="3573491"/>
            <a:chOff x="0" y="0"/>
            <a:chExt cx="1210207" cy="9411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10207" cy="941166"/>
            </a:xfrm>
            <a:custGeom>
              <a:avLst/>
              <a:gdLst/>
              <a:ahLst/>
              <a:cxnLst/>
              <a:rect r="r" b="b" t="t" l="l"/>
              <a:pathLst>
                <a:path h="941166" w="1210207">
                  <a:moveTo>
                    <a:pt x="33697" y="0"/>
                  </a:moveTo>
                  <a:lnTo>
                    <a:pt x="1176510" y="0"/>
                  </a:lnTo>
                  <a:cubicBezTo>
                    <a:pt x="1195120" y="0"/>
                    <a:pt x="1210207" y="15087"/>
                    <a:pt x="1210207" y="33697"/>
                  </a:cubicBezTo>
                  <a:lnTo>
                    <a:pt x="1210207" y="907469"/>
                  </a:lnTo>
                  <a:cubicBezTo>
                    <a:pt x="1210207" y="916406"/>
                    <a:pt x="1206657" y="924977"/>
                    <a:pt x="1200337" y="931297"/>
                  </a:cubicBezTo>
                  <a:cubicBezTo>
                    <a:pt x="1194018" y="937616"/>
                    <a:pt x="1185447" y="941166"/>
                    <a:pt x="1176510" y="941166"/>
                  </a:cubicBezTo>
                  <a:lnTo>
                    <a:pt x="33697" y="941166"/>
                  </a:lnTo>
                  <a:cubicBezTo>
                    <a:pt x="24760" y="941166"/>
                    <a:pt x="16189" y="937616"/>
                    <a:pt x="9870" y="931297"/>
                  </a:cubicBezTo>
                  <a:cubicBezTo>
                    <a:pt x="3550" y="924977"/>
                    <a:pt x="0" y="916406"/>
                    <a:pt x="0" y="907469"/>
                  </a:cubicBezTo>
                  <a:lnTo>
                    <a:pt x="0" y="33697"/>
                  </a:lnTo>
                  <a:cubicBezTo>
                    <a:pt x="0" y="24760"/>
                    <a:pt x="3550" y="16189"/>
                    <a:pt x="9870" y="9870"/>
                  </a:cubicBezTo>
                  <a:cubicBezTo>
                    <a:pt x="16189" y="3550"/>
                    <a:pt x="24760" y="0"/>
                    <a:pt x="3369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63636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210207" cy="960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058780" y="3875355"/>
            <a:ext cx="157787" cy="156369"/>
            <a:chOff x="0" y="0"/>
            <a:chExt cx="320400" cy="3175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0421" cy="329184"/>
            </a:xfrm>
            <a:custGeom>
              <a:avLst/>
              <a:gdLst/>
              <a:ahLst/>
              <a:cxnLst/>
              <a:rect r="r" b="b" t="t" l="l"/>
              <a:pathLst>
                <a:path h="329184" w="320421">
                  <a:moveTo>
                    <a:pt x="320421" y="329184"/>
                  </a:moveTo>
                  <a:lnTo>
                    <a:pt x="0" y="329184"/>
                  </a:lnTo>
                  <a:lnTo>
                    <a:pt x="0" y="158750"/>
                  </a:lnTo>
                  <a:cubicBezTo>
                    <a:pt x="0" y="70866"/>
                    <a:pt x="71501" y="0"/>
                    <a:pt x="160147" y="0"/>
                  </a:cubicBezTo>
                  <a:cubicBezTo>
                    <a:pt x="248793" y="0"/>
                    <a:pt x="320421" y="70866"/>
                    <a:pt x="320421" y="158750"/>
                  </a:cubicBezTo>
                  <a:lnTo>
                    <a:pt x="320421" y="329184"/>
                  </a:lnTo>
                  <a:close/>
                </a:path>
              </a:pathLst>
            </a:custGeom>
            <a:solidFill>
              <a:srgbClr val="040506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7610061" y="4820629"/>
            <a:ext cx="3131439" cy="2516678"/>
          </a:xfrm>
          <a:custGeom>
            <a:avLst/>
            <a:gdLst/>
            <a:ahLst/>
            <a:cxnLst/>
            <a:rect r="r" b="b" t="t" l="l"/>
            <a:pathLst>
              <a:path h="2516678" w="3131439">
                <a:moveTo>
                  <a:pt x="0" y="0"/>
                </a:moveTo>
                <a:lnTo>
                  <a:pt x="3131440" y="0"/>
                </a:lnTo>
                <a:lnTo>
                  <a:pt x="3131440" y="2516678"/>
                </a:lnTo>
                <a:lnTo>
                  <a:pt x="0" y="2516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086172" y="3875355"/>
            <a:ext cx="1047779" cy="1124013"/>
            <a:chOff x="0" y="0"/>
            <a:chExt cx="2127600" cy="2282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36648" cy="2334387"/>
            </a:xfrm>
            <a:custGeom>
              <a:avLst/>
              <a:gdLst/>
              <a:ahLst/>
              <a:cxnLst/>
              <a:rect r="r" b="b" t="t" l="l"/>
              <a:pathLst>
                <a:path h="2334387" w="2136648">
                  <a:moveTo>
                    <a:pt x="1983994" y="0"/>
                  </a:moveTo>
                  <a:lnTo>
                    <a:pt x="144145" y="0"/>
                  </a:lnTo>
                  <a:cubicBezTo>
                    <a:pt x="64389" y="0"/>
                    <a:pt x="0" y="64262"/>
                    <a:pt x="0" y="143891"/>
                  </a:cubicBezTo>
                  <a:lnTo>
                    <a:pt x="0" y="2334387"/>
                  </a:lnTo>
                  <a:lnTo>
                    <a:pt x="991997" y="1949577"/>
                  </a:lnTo>
                  <a:lnTo>
                    <a:pt x="1983994" y="2334387"/>
                  </a:lnTo>
                  <a:lnTo>
                    <a:pt x="1983994" y="152400"/>
                  </a:lnTo>
                  <a:cubicBezTo>
                    <a:pt x="1983994" y="67945"/>
                    <a:pt x="2052574" y="0"/>
                    <a:pt x="2136648" y="0"/>
                  </a:cubicBezTo>
                  <a:lnTo>
                    <a:pt x="1983994" y="0"/>
                  </a:lnTo>
                  <a:close/>
                </a:path>
              </a:pathLst>
            </a:custGeom>
            <a:solidFill>
              <a:srgbClr val="363636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953521" y="4031724"/>
            <a:ext cx="4595005" cy="3573491"/>
            <a:chOff x="0" y="0"/>
            <a:chExt cx="1210207" cy="94116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10207" cy="941166"/>
            </a:xfrm>
            <a:custGeom>
              <a:avLst/>
              <a:gdLst/>
              <a:ahLst/>
              <a:cxnLst/>
              <a:rect r="r" b="b" t="t" l="l"/>
              <a:pathLst>
                <a:path h="941166" w="1210207">
                  <a:moveTo>
                    <a:pt x="33697" y="0"/>
                  </a:moveTo>
                  <a:lnTo>
                    <a:pt x="1176510" y="0"/>
                  </a:lnTo>
                  <a:cubicBezTo>
                    <a:pt x="1195120" y="0"/>
                    <a:pt x="1210207" y="15087"/>
                    <a:pt x="1210207" y="33697"/>
                  </a:cubicBezTo>
                  <a:lnTo>
                    <a:pt x="1210207" y="907469"/>
                  </a:lnTo>
                  <a:cubicBezTo>
                    <a:pt x="1210207" y="916406"/>
                    <a:pt x="1206657" y="924977"/>
                    <a:pt x="1200337" y="931297"/>
                  </a:cubicBezTo>
                  <a:cubicBezTo>
                    <a:pt x="1194018" y="937616"/>
                    <a:pt x="1185447" y="941166"/>
                    <a:pt x="1176510" y="941166"/>
                  </a:cubicBezTo>
                  <a:lnTo>
                    <a:pt x="33697" y="941166"/>
                  </a:lnTo>
                  <a:cubicBezTo>
                    <a:pt x="24760" y="941166"/>
                    <a:pt x="16189" y="937616"/>
                    <a:pt x="9870" y="931297"/>
                  </a:cubicBezTo>
                  <a:cubicBezTo>
                    <a:pt x="3550" y="924977"/>
                    <a:pt x="0" y="916406"/>
                    <a:pt x="0" y="907469"/>
                  </a:cubicBezTo>
                  <a:lnTo>
                    <a:pt x="0" y="33697"/>
                  </a:lnTo>
                  <a:cubicBezTo>
                    <a:pt x="0" y="24760"/>
                    <a:pt x="3550" y="16189"/>
                    <a:pt x="9870" y="9870"/>
                  </a:cubicBezTo>
                  <a:cubicBezTo>
                    <a:pt x="16189" y="3550"/>
                    <a:pt x="24760" y="0"/>
                    <a:pt x="3369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363636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1210207" cy="960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168135" y="3875355"/>
            <a:ext cx="157787" cy="156369"/>
            <a:chOff x="0" y="0"/>
            <a:chExt cx="320400" cy="317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20421" cy="329184"/>
            </a:xfrm>
            <a:custGeom>
              <a:avLst/>
              <a:gdLst/>
              <a:ahLst/>
              <a:cxnLst/>
              <a:rect r="r" b="b" t="t" l="l"/>
              <a:pathLst>
                <a:path h="329184" w="320421">
                  <a:moveTo>
                    <a:pt x="320421" y="329184"/>
                  </a:moveTo>
                  <a:lnTo>
                    <a:pt x="0" y="329184"/>
                  </a:lnTo>
                  <a:lnTo>
                    <a:pt x="0" y="158750"/>
                  </a:lnTo>
                  <a:cubicBezTo>
                    <a:pt x="0" y="70866"/>
                    <a:pt x="71501" y="0"/>
                    <a:pt x="160147" y="0"/>
                  </a:cubicBezTo>
                  <a:cubicBezTo>
                    <a:pt x="248793" y="0"/>
                    <a:pt x="320421" y="70866"/>
                    <a:pt x="320421" y="158750"/>
                  </a:cubicBezTo>
                  <a:lnTo>
                    <a:pt x="320421" y="329184"/>
                  </a:lnTo>
                  <a:close/>
                </a:path>
              </a:pathLst>
            </a:custGeom>
            <a:solidFill>
              <a:srgbClr val="040506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2324996" y="4613522"/>
            <a:ext cx="3637282" cy="2923215"/>
          </a:xfrm>
          <a:custGeom>
            <a:avLst/>
            <a:gdLst/>
            <a:ahLst/>
            <a:cxnLst/>
            <a:rect r="r" b="b" t="t" l="l"/>
            <a:pathLst>
              <a:path h="2923215" w="3637282">
                <a:moveTo>
                  <a:pt x="0" y="0"/>
                </a:moveTo>
                <a:lnTo>
                  <a:pt x="3637282" y="0"/>
                </a:lnTo>
                <a:lnTo>
                  <a:pt x="3637282" y="2923214"/>
                </a:lnTo>
                <a:lnTo>
                  <a:pt x="0" y="29232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2195527" y="3875355"/>
            <a:ext cx="1047779" cy="1124013"/>
            <a:chOff x="0" y="0"/>
            <a:chExt cx="2127600" cy="2282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36648" cy="2334387"/>
            </a:xfrm>
            <a:custGeom>
              <a:avLst/>
              <a:gdLst/>
              <a:ahLst/>
              <a:cxnLst/>
              <a:rect r="r" b="b" t="t" l="l"/>
              <a:pathLst>
                <a:path h="2334387" w="2136648">
                  <a:moveTo>
                    <a:pt x="1983994" y="0"/>
                  </a:moveTo>
                  <a:lnTo>
                    <a:pt x="144145" y="0"/>
                  </a:lnTo>
                  <a:cubicBezTo>
                    <a:pt x="64389" y="0"/>
                    <a:pt x="0" y="64262"/>
                    <a:pt x="0" y="143891"/>
                  </a:cubicBezTo>
                  <a:lnTo>
                    <a:pt x="0" y="2334387"/>
                  </a:lnTo>
                  <a:lnTo>
                    <a:pt x="991997" y="1949577"/>
                  </a:lnTo>
                  <a:lnTo>
                    <a:pt x="1983994" y="2334387"/>
                  </a:lnTo>
                  <a:lnTo>
                    <a:pt x="1983994" y="152400"/>
                  </a:lnTo>
                  <a:cubicBezTo>
                    <a:pt x="1983994" y="67945"/>
                    <a:pt x="2052574" y="0"/>
                    <a:pt x="2136648" y="0"/>
                  </a:cubicBezTo>
                  <a:lnTo>
                    <a:pt x="1983994" y="0"/>
                  </a:lnTo>
                  <a:close/>
                </a:path>
              </a:pathLst>
            </a:custGeom>
            <a:solidFill>
              <a:srgbClr val="363636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4691953" y="1640882"/>
            <a:ext cx="8904094" cy="89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91"/>
              </a:lnSpc>
              <a:spcBef>
                <a:spcPct val="0"/>
              </a:spcBef>
            </a:pPr>
            <a:r>
              <a:rPr lang="en-US" sz="5283" spc="184">
                <a:solidFill>
                  <a:srgbClr val="010101"/>
                </a:solidFill>
                <a:latin typeface="Archivo Black"/>
                <a:ea typeface="Archivo Black"/>
                <a:cs typeface="Archivo Black"/>
                <a:sym typeface="Archivo Black"/>
              </a:rPr>
              <a:t>OUTLIER CHECKS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76738" y="2709174"/>
            <a:ext cx="9134523" cy="33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00F0D"/>
                </a:solidFill>
                <a:latin typeface="Montserrat"/>
                <a:ea typeface="Montserrat"/>
                <a:cs typeface="Montserrat"/>
                <a:sym typeface="Montserrat"/>
              </a:rPr>
              <a:t>Then we checked for outliers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11520" y="4255348"/>
            <a:ext cx="2745392" cy="35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92"/>
              </a:lnSpc>
              <a:spcBef>
                <a:spcPct val="0"/>
              </a:spcBef>
            </a:pPr>
            <a:r>
              <a:rPr lang="en-US" b="true" sz="2168" spc="2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pass_count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16212" y="4255348"/>
            <a:ext cx="2745392" cy="35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92"/>
              </a:lnSpc>
              <a:spcBef>
                <a:spcPct val="0"/>
              </a:spcBef>
            </a:pPr>
            <a:r>
              <a:rPr lang="en-US" b="true" sz="2168" spc="2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Destinations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425567" y="4255348"/>
            <a:ext cx="2745392" cy="358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92"/>
              </a:lnSpc>
              <a:spcBef>
                <a:spcPct val="0"/>
              </a:spcBef>
            </a:pPr>
            <a:r>
              <a:rPr lang="en-US" b="true" sz="2168" spc="2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Latitude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80409" y="1137461"/>
            <a:ext cx="792718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4216" y="4408175"/>
            <a:ext cx="12879568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cleaning,Visualization until the next step,Model training and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DAGuO5C05WA</dc:identifier>
  <dcterms:modified xsi:type="dcterms:W3CDTF">2011-08-01T06:04:30Z</dcterms:modified>
  <cp:revision>1</cp:revision>
  <dc:title>CELLULA</dc:title>
</cp:coreProperties>
</file>