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Light" charset="1" panose="00000400000000000000"/>
      <p:regular r:id="rId20"/>
    </p:embeddedFont>
    <p:embeddedFont>
      <p:font typeface="Roboto Bold" charset="1" panose="02000000000000000000"/>
      <p:regular r:id="rId21"/>
    </p:embeddedFont>
    <p:embeddedFont>
      <p:font typeface="Roboto" charset="1" panose="02000000000000000000"/>
      <p:regular r:id="rId22"/>
    </p:embeddedFont>
    <p:embeddedFont>
      <p:font typeface="Poppins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3061395"/>
            <a:ext cx="9445526" cy="184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Hotel Booking Data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239494"/>
            <a:ext cx="9445526" cy="176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Team Members:</a:t>
            </a:r>
          </a:p>
          <a:p>
            <a:pPr algn="just">
              <a:lnSpc>
                <a:spcPts val="3561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Hazem Elsheikh</a:t>
            </a:r>
          </a:p>
          <a:p>
            <a:pPr algn="just">
              <a:lnSpc>
                <a:spcPts val="3561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Moaz Mohammed</a:t>
            </a:r>
          </a:p>
          <a:p>
            <a:pPr algn="just">
              <a:lnSpc>
                <a:spcPts val="3562"/>
              </a:lnSpc>
            </a:pPr>
            <a:r>
              <a:rPr lang="en-US" sz="2187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Mostafa Saad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67986" y="7415584"/>
            <a:ext cx="9445526" cy="131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Cellula Technologies</a:t>
            </a:r>
          </a:p>
          <a:p>
            <a:pPr algn="just">
              <a:lnSpc>
                <a:spcPts val="3561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Machine Learning Internship</a:t>
            </a:r>
          </a:p>
          <a:p>
            <a:pPr algn="just">
              <a:lnSpc>
                <a:spcPts val="3562"/>
              </a:lnSpc>
            </a:pPr>
            <a:r>
              <a:rPr lang="en-US" sz="2187" b="true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Week 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0"/>
            <a:ext cx="13716000" cy="10287000"/>
          </a:xfrm>
          <a:custGeom>
            <a:avLst/>
            <a:gdLst/>
            <a:ahLst/>
            <a:cxnLst/>
            <a:rect r="r" b="b" t="t" l="l"/>
            <a:pathLst>
              <a:path h="10287000" w="13716000">
                <a:moveTo>
                  <a:pt x="0" y="0"/>
                </a:moveTo>
                <a:lnTo>
                  <a:pt x="13716000" y="0"/>
                </a:lnTo>
                <a:lnTo>
                  <a:pt x="13716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69185" y="4604155"/>
            <a:ext cx="3749631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5951" y="2709528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1355" y="2709551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88608" y="2709528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457" y="3347816"/>
            <a:ext cx="6275433" cy="593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Created a logistics regression model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Choose the final features to be used for the model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Checked multicollinearity with VIF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did not actually remove the features with high VIF value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ormed train/test split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= 0.8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test =0.2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Evaluated model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= 0.81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Cross-validation scores</a:t>
            </a:r>
          </a:p>
          <a:p>
            <a:pPr algn="l" marL="1165860" indent="-291465" lvl="3">
              <a:lnSpc>
                <a:spcPts val="2930"/>
              </a:lnSpc>
              <a:buFont typeface="Arial"/>
              <a:buChar char="￭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Score = 0.8</a:t>
            </a:r>
          </a:p>
          <a:p>
            <a:pPr algn="l">
              <a:lnSpc>
                <a:spcPts val="293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546024" y="3347816"/>
            <a:ext cx="5607866" cy="481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 us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Gradient Boosting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Support Vector Machine (SVM)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ROC-AUC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Performed Cross-Validation and GridSearchCV for tuning</a:t>
            </a:r>
          </a:p>
          <a:p>
            <a:pPr algn="l">
              <a:lnSpc>
                <a:spcPts val="293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870867" y="3347816"/>
            <a:ext cx="5145641" cy="333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</a:t>
            </a: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dels used: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</a:t>
            </a:r>
          </a:p>
          <a:p>
            <a:pPr algn="l" marL="388620" indent="-194310" lvl="1">
              <a:lnSpc>
                <a:spcPts val="293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Evaluated using: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 Score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Confusion Matrix</a:t>
            </a:r>
          </a:p>
          <a:p>
            <a:pPr algn="l" marL="777240" indent="-259080" lvl="2">
              <a:lnSpc>
                <a:spcPts val="2930"/>
              </a:lnSpc>
              <a:buFont typeface="Arial"/>
              <a:buChar char="⚬"/>
            </a:pPr>
            <a:r>
              <a:rPr lang="en-US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Classification Report</a:t>
            </a:r>
          </a:p>
          <a:p>
            <a:pPr algn="l">
              <a:lnSpc>
                <a:spcPts val="2930"/>
              </a:lnSpc>
            </a:pPr>
          </a:p>
          <a:p>
            <a:pPr algn="l">
              <a:lnSpc>
                <a:spcPts val="293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3526" y="0"/>
            <a:ext cx="13000948" cy="10287000"/>
          </a:xfrm>
          <a:custGeom>
            <a:avLst/>
            <a:gdLst/>
            <a:ahLst/>
            <a:cxnLst/>
            <a:rect r="r" b="b" t="t" l="l"/>
            <a:pathLst>
              <a:path h="10287000" w="13000948">
                <a:moveTo>
                  <a:pt x="0" y="0"/>
                </a:moveTo>
                <a:lnTo>
                  <a:pt x="13000948" y="0"/>
                </a:lnTo>
                <a:lnTo>
                  <a:pt x="130009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599881" y="4636294"/>
            <a:ext cx="7088237" cy="108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1"/>
              </a:lnSpc>
            </a:pPr>
            <a:r>
              <a:rPr lang="en-US" sz="6600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3855" y="4604155"/>
            <a:ext cx="7860290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Data Preprocessing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8482" y="3248880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1355" y="3242764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91139" y="3248857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457" y="4311145"/>
            <a:ext cx="6275433" cy="32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Cleaned and standardized column names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emoved irrelevant column:</a:t>
            </a:r>
            <a:r>
              <a:rPr lang="en-US" b="true" sz="2000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 ‘booking_id’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Dropped duplicate rows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Fixed invalid date entry in </a:t>
            </a:r>
            <a:r>
              <a:rPr lang="en-US" b="true" sz="2000">
                <a:solidFill>
                  <a:srgbClr val="E5E0DF"/>
                </a:solidFill>
                <a:latin typeface="Roboto Bold"/>
                <a:ea typeface="Roboto Bold"/>
                <a:cs typeface="Roboto Bold"/>
                <a:sym typeface="Roboto Bold"/>
              </a:rPr>
              <a:t>‘date_of_reservation’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Converted date column to datetime format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Made sure that there were no missing data</a:t>
            </a:r>
          </a:p>
          <a:p>
            <a:pPr algn="l">
              <a:lnSpc>
                <a:spcPts val="325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853374" y="4684290"/>
            <a:ext cx="5039012" cy="32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rows with missing values (dropna())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date of reservation to datetime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Standardized column names by stripping whitespace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Dropped irrelevant column: Booking_ID</a:t>
            </a:r>
          </a:p>
          <a:p>
            <a:pPr algn="l" marL="431801" indent="-215900" lvl="1">
              <a:lnSpc>
                <a:spcPts val="3257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Verified data types and cleaned formats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14711" y="4311145"/>
            <a:ext cx="4950421" cy="2443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date of reservation to datetime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missing values and duplicates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Standardized column names</a:t>
            </a:r>
          </a:p>
          <a:p>
            <a:pPr algn="l">
              <a:lnSpc>
                <a:spcPts val="325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86857" y="0"/>
            <a:ext cx="14514286" cy="10287000"/>
          </a:xfrm>
          <a:custGeom>
            <a:avLst/>
            <a:gdLst/>
            <a:ahLst/>
            <a:cxnLst/>
            <a:rect r="r" b="b" t="t" l="l"/>
            <a:pathLst>
              <a:path h="10287000" w="14514286">
                <a:moveTo>
                  <a:pt x="0" y="0"/>
                </a:moveTo>
                <a:lnTo>
                  <a:pt x="14514286" y="0"/>
                </a:lnTo>
                <a:lnTo>
                  <a:pt x="145142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582179" y="4604155"/>
            <a:ext cx="3123642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Outliers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5951" y="3248857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21355" y="3242764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91139" y="3248857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2457" y="4158444"/>
            <a:ext cx="6275433" cy="3672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isualiz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numeric 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 using boxplots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Histograms to see the normal distribution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Decided to only focus on the outliers for 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“lead time”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used log transform to handle its outliers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Checked the lead time skew before and after the transformation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transformed lead  time was closer to be normally distributed</a:t>
            </a:r>
          </a:p>
          <a:p>
            <a:pPr algn="l">
              <a:lnSpc>
                <a:spcPts val="325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830011" y="4158372"/>
            <a:ext cx="6275433" cy="1215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isualiz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numeric 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 using boxplots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Handled outliers with IQR focusing in lead time feature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37928" y="4158372"/>
            <a:ext cx="4902153" cy="1215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isualiz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outlie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rs using boxplots and distribution plots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Handled outliers with IQR capping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3925" y="0"/>
            <a:ext cx="15440150" cy="10287000"/>
          </a:xfrm>
          <a:custGeom>
            <a:avLst/>
            <a:gdLst/>
            <a:ahLst/>
            <a:cxnLst/>
            <a:rect r="r" b="b" t="t" l="l"/>
            <a:pathLst>
              <a:path h="10287000" w="15440150">
                <a:moveTo>
                  <a:pt x="0" y="0"/>
                </a:moveTo>
                <a:lnTo>
                  <a:pt x="15440150" y="0"/>
                </a:lnTo>
                <a:lnTo>
                  <a:pt x="154401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3855" y="4604155"/>
            <a:ext cx="7860290" cy="99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6"/>
              </a:lnSpc>
            </a:pPr>
            <a:r>
              <a:rPr lang="en-US" sz="59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182555" y="303620"/>
            <a:ext cx="7922889" cy="91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 b="true">
                <a:solidFill>
                  <a:srgbClr val="F2F2F3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3464" y="1994925"/>
            <a:ext cx="1654223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2"/>
              </a:lnSpc>
              <a:spcBef>
                <a:spcPct val="0"/>
              </a:spcBef>
            </a:pPr>
            <a:r>
              <a:rPr lang="en-US" b="true" sz="3570" strike="noStrike" u="non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Hazem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74912" y="1994902"/>
            <a:ext cx="1328602" cy="58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62"/>
              </a:lnSpc>
            </a:pPr>
            <a:r>
              <a:rPr lang="en-US" sz="3570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Moaz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67918" y="1994902"/>
            <a:ext cx="2006057" cy="58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3566" b="true">
                <a:solidFill>
                  <a:srgbClr val="E5E0DF"/>
                </a:solidFill>
                <a:latin typeface="Poppins Bold"/>
                <a:ea typeface="Poppins Bold"/>
                <a:cs typeface="Poppins Bold"/>
                <a:sym typeface="Poppins Bold"/>
              </a:rPr>
              <a:t>Mostafa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515" y="2780374"/>
            <a:ext cx="5769784" cy="531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Encoded 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“book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ing_status”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 binary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(Canceled = 0, Not_Cancel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 = 1)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One-hot encoded </a:t>
            </a: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“market_segment_type”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Combined 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all_people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adults + children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all_nights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weekend + week nights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Created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new flags: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has_previous_cancelation: 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(binary flag from p-c)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booking_ratio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= p-c / (p-c + p-not-c)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Converted categorial columns into numerical: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“room_type”</a:t>
            </a:r>
          </a:p>
          <a:p>
            <a:pPr algn="l" marL="863601" indent="-287867" lvl="2">
              <a:lnSpc>
                <a:spcPts val="3256"/>
              </a:lnSpc>
              <a:buFont typeface="Arial"/>
              <a:buChar char="⚬"/>
            </a:pPr>
            <a:r>
              <a:rPr lang="en-US" b="true" sz="20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“type_of_mean”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52351" y="2780374"/>
            <a:ext cx="5855820" cy="531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Encoded target variable booking status to binary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Label Encoding and One-Hot Encoding where needed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Created new features: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Dropped unused columns: Booking_ID, date of reservation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Removed highly correlated features (correlation &gt; 0.85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Handled class imbalance using SMOTE.</a:t>
            </a:r>
          </a:p>
          <a:p>
            <a:pPr algn="l" marL="431801" indent="-215900" lvl="1">
              <a:lnSpc>
                <a:spcPts val="3257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Scaled features using StandardScaler.</a:t>
            </a:r>
          </a:p>
          <a:p>
            <a:pPr algn="l">
              <a:lnSpc>
                <a:spcPts val="3256"/>
              </a:lnSpc>
            </a:pPr>
          </a:p>
          <a:p>
            <a:pPr algn="l">
              <a:lnSpc>
                <a:spcPts val="325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82847" y="2780374"/>
            <a:ext cx="5722306" cy="408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Encoded target var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iable booking status to binary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Applied Lab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 Encoding and One-Hot Encoding where needed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Featu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 selection done using: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electKBest with chi2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mutual_info_classif</a:t>
            </a:r>
          </a:p>
          <a:p>
            <a:pPr algn="l" marL="431801" indent="-215900" lvl="1">
              <a:lnSpc>
                <a:spcPts val="3256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Scaled numerical features using StandardScaler</a:t>
            </a:r>
          </a:p>
          <a:p>
            <a:pPr algn="l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DAGs8IoC2Ho</dc:identifier>
  <dcterms:modified xsi:type="dcterms:W3CDTF">2011-08-01T06:04:30Z</dcterms:modified>
  <cp:revision>1</cp:revision>
  <dc:title>Team Members:</dc:title>
</cp:coreProperties>
</file>