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35" r:id="rId5"/>
    <p:sldId id="336" r:id="rId6"/>
    <p:sldId id="348" r:id="rId7"/>
    <p:sldId id="349" r:id="rId8"/>
    <p:sldId id="340" r:id="rId9"/>
    <p:sldId id="341" r:id="rId10"/>
    <p:sldId id="342" r:id="rId11"/>
    <p:sldId id="344" r:id="rId12"/>
    <p:sldId id="350" r:id="rId13"/>
    <p:sldId id="354" r:id="rId14"/>
    <p:sldId id="353" r:id="rId15"/>
    <p:sldId id="34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94" autoAdjust="0"/>
  </p:normalViewPr>
  <p:slideViewPr>
    <p:cSldViewPr snapToGrid="0">
      <p:cViewPr>
        <p:scale>
          <a:sx n="100" d="100"/>
          <a:sy n="100" d="100"/>
        </p:scale>
        <p:origin x="14" y="-264"/>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7/26/2025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7/26/2025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a:t>Click icon to add picture</a:t>
            </a:r>
            <a:endParaRPr lang="en-US" dirty="0"/>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a:xfrm>
            <a:off x="6071616" y="960120"/>
            <a:ext cx="5221224" cy="3056343"/>
          </a:xfrm>
        </p:spPr>
        <p:txBody>
          <a:bodyPr/>
          <a:lstStyle/>
          <a:p>
            <a:r>
              <a:rPr lang="en-US" dirty="0"/>
              <a:t>Ride fare dataset</a:t>
            </a:r>
          </a:p>
        </p:txBody>
      </p:sp>
    </p:spTree>
    <p:extLst>
      <p:ext uri="{BB962C8B-B14F-4D97-AF65-F5344CB8AC3E}">
        <p14:creationId xmlns:p14="http://schemas.microsoft.com/office/powerpoint/2010/main" val="95441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C4A1C-E0BF-E02A-769E-91926FCBF4B2}"/>
              </a:ext>
            </a:extLst>
          </p:cNvPr>
          <p:cNvSpPr>
            <a:spLocks noGrp="1"/>
          </p:cNvSpPr>
          <p:nvPr>
            <p:ph type="title"/>
          </p:nvPr>
        </p:nvSpPr>
        <p:spPr/>
        <p:txBody>
          <a:bodyPr/>
          <a:lstStyle/>
          <a:p>
            <a:r>
              <a:rPr lang="en-US" dirty="0"/>
              <a:t>Correlation between and ride features</a:t>
            </a:r>
          </a:p>
        </p:txBody>
      </p:sp>
      <p:sp>
        <p:nvSpPr>
          <p:cNvPr id="3" name="Content Placeholder 2">
            <a:extLst>
              <a:ext uri="{FF2B5EF4-FFF2-40B4-BE49-F238E27FC236}">
                <a16:creationId xmlns:a16="http://schemas.microsoft.com/office/drawing/2014/main" id="{8E91E6D2-18E8-8CEB-9D7F-40EACF87BD81}"/>
              </a:ext>
            </a:extLst>
          </p:cNvPr>
          <p:cNvSpPr>
            <a:spLocks noGrp="1"/>
          </p:cNvSpPr>
          <p:nvPr>
            <p:ph sz="quarter" idx="13"/>
          </p:nvPr>
        </p:nvSpPr>
        <p:spPr/>
        <p:txBody>
          <a:bodyPr>
            <a:normAutofit fontScale="77500" lnSpcReduction="20000"/>
          </a:bodyPr>
          <a:lstStyle/>
          <a:p>
            <a:r>
              <a:rPr lang="en-US" b="1" dirty="0"/>
              <a:t>correlation = </a:t>
            </a:r>
            <a:r>
              <a:rPr lang="en-US" b="1" dirty="0" err="1"/>
              <a:t>df.corr</a:t>
            </a:r>
            <a:r>
              <a:rPr lang="en-US" b="1" dirty="0"/>
              <a:t>(</a:t>
            </a:r>
            <a:r>
              <a:rPr lang="en-US" b="1" dirty="0" err="1"/>
              <a:t>numeric_only</a:t>
            </a:r>
            <a:r>
              <a:rPr lang="en-US" b="1" dirty="0"/>
              <a:t>=True)['</a:t>
            </a:r>
            <a:r>
              <a:rPr lang="en-US" b="1" dirty="0" err="1"/>
              <a:t>fare_amount</a:t>
            </a:r>
            <a:r>
              <a:rPr lang="en-US" b="1" dirty="0"/>
              <a:t>'].</a:t>
            </a:r>
            <a:r>
              <a:rPr lang="en-US" b="1" dirty="0" err="1"/>
              <a:t>sort_values</a:t>
            </a:r>
            <a:r>
              <a:rPr lang="en-US" b="1" dirty="0"/>
              <a:t>(ascending=False)</a:t>
            </a:r>
          </a:p>
          <a:p>
            <a:r>
              <a:rPr lang="en-US" b="1" dirty="0"/>
              <a:t>print(correlation)</a:t>
            </a:r>
          </a:p>
          <a:p>
            <a:r>
              <a:rPr lang="en-US" b="1" dirty="0" err="1"/>
              <a:t>plt.figure</a:t>
            </a:r>
            <a:r>
              <a:rPr lang="en-US" b="1" dirty="0"/>
              <a:t>(</a:t>
            </a:r>
            <a:r>
              <a:rPr lang="en-US" b="1" dirty="0" err="1"/>
              <a:t>figsize</a:t>
            </a:r>
            <a:r>
              <a:rPr lang="en-US" b="1" dirty="0"/>
              <a:t>=(12, 8))</a:t>
            </a:r>
          </a:p>
          <a:p>
            <a:r>
              <a:rPr lang="en-US" b="1" dirty="0" err="1"/>
              <a:t>sns.heatmap</a:t>
            </a:r>
            <a:r>
              <a:rPr lang="en-US" b="1" dirty="0"/>
              <a:t>(</a:t>
            </a:r>
            <a:r>
              <a:rPr lang="en-US" b="1" dirty="0" err="1"/>
              <a:t>df.corr</a:t>
            </a:r>
            <a:r>
              <a:rPr lang="en-US" b="1" dirty="0"/>
              <a:t>(</a:t>
            </a:r>
            <a:r>
              <a:rPr lang="en-US" b="1" dirty="0" err="1"/>
              <a:t>numeric_only</a:t>
            </a:r>
            <a:r>
              <a:rPr lang="en-US" b="1" dirty="0"/>
              <a:t>=True), </a:t>
            </a:r>
            <a:r>
              <a:rPr lang="en-US" b="1" dirty="0" err="1"/>
              <a:t>annot</a:t>
            </a:r>
            <a:r>
              <a:rPr lang="en-US" b="1" dirty="0"/>
              <a:t>=True, </a:t>
            </a:r>
            <a:r>
              <a:rPr lang="en-US" b="1" dirty="0" err="1"/>
              <a:t>cmap</a:t>
            </a:r>
            <a:r>
              <a:rPr lang="en-US" b="1" dirty="0"/>
              <a:t>='</a:t>
            </a:r>
            <a:r>
              <a:rPr lang="en-US" b="1" dirty="0" err="1"/>
              <a:t>coolwarm</a:t>
            </a:r>
            <a:r>
              <a:rPr lang="en-US" b="1" dirty="0"/>
              <a:t>', </a:t>
            </a:r>
            <a:r>
              <a:rPr lang="en-US" b="1" dirty="0" err="1"/>
              <a:t>fmt</a:t>
            </a:r>
            <a:r>
              <a:rPr lang="en-US" b="1" dirty="0"/>
              <a:t>=".2f")</a:t>
            </a:r>
          </a:p>
          <a:p>
            <a:r>
              <a:rPr lang="en-US" b="1" dirty="0" err="1"/>
              <a:t>plt.title</a:t>
            </a:r>
            <a:r>
              <a:rPr lang="en-US" b="1" dirty="0"/>
              <a:t>('Correlation Heatmap')</a:t>
            </a:r>
          </a:p>
          <a:p>
            <a:r>
              <a:rPr lang="en-US" b="1" dirty="0" err="1"/>
              <a:t>plt.show</a:t>
            </a:r>
            <a:r>
              <a:rPr lang="en-US" b="1" dirty="0"/>
              <a: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The strongest correlation is between the fare amount and distance</a:t>
            </a:r>
          </a:p>
          <a:p>
            <a:endParaRPr lang="en-US" dirty="0"/>
          </a:p>
        </p:txBody>
      </p:sp>
      <p:pic>
        <p:nvPicPr>
          <p:cNvPr id="7" name="Content Placeholder 6">
            <a:extLst>
              <a:ext uri="{FF2B5EF4-FFF2-40B4-BE49-F238E27FC236}">
                <a16:creationId xmlns:a16="http://schemas.microsoft.com/office/drawing/2014/main" id="{0B9B3C5B-B2F9-393E-C300-2E49BC94D457}"/>
              </a:ext>
            </a:extLst>
          </p:cNvPr>
          <p:cNvPicPr>
            <a:picLocks noGrp="1" noChangeAspect="1"/>
          </p:cNvPicPr>
          <p:nvPr>
            <p:ph sz="quarter" idx="14"/>
          </p:nvPr>
        </p:nvPicPr>
        <p:blipFill>
          <a:blip r:embed="rId2"/>
          <a:stretch>
            <a:fillRect/>
          </a:stretch>
        </p:blipFill>
        <p:spPr>
          <a:xfrm>
            <a:off x="6410325" y="1967696"/>
            <a:ext cx="5256956" cy="3793341"/>
          </a:xfrm>
        </p:spPr>
      </p:pic>
      <p:sp>
        <p:nvSpPr>
          <p:cNvPr id="5" name="Slide Number Placeholder 4">
            <a:extLst>
              <a:ext uri="{FF2B5EF4-FFF2-40B4-BE49-F238E27FC236}">
                <a16:creationId xmlns:a16="http://schemas.microsoft.com/office/drawing/2014/main" id="{199D81AA-FED9-3A07-DD4A-AEF8C6FC4274}"/>
              </a:ext>
            </a:extLst>
          </p:cNvPr>
          <p:cNvSpPr>
            <a:spLocks noGrp="1"/>
          </p:cNvSpPr>
          <p:nvPr>
            <p:ph type="sldNum" sz="quarter" idx="12"/>
          </p:nvPr>
        </p:nvSpPr>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4247421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A637-FA94-0CB2-2D22-3BFDE232748B}"/>
              </a:ext>
            </a:extLst>
          </p:cNvPr>
          <p:cNvSpPr>
            <a:spLocks noGrp="1"/>
          </p:cNvSpPr>
          <p:nvPr>
            <p:ph type="title"/>
          </p:nvPr>
        </p:nvSpPr>
        <p:spPr/>
        <p:txBody>
          <a:bodyPr/>
          <a:lstStyle/>
          <a:p>
            <a:r>
              <a:rPr lang="en-US" dirty="0" err="1"/>
              <a:t>Visualisation</a:t>
            </a:r>
            <a:r>
              <a:rPr lang="en-US" dirty="0"/>
              <a:t> of fare amount against distance</a:t>
            </a:r>
          </a:p>
        </p:txBody>
      </p:sp>
      <p:sp>
        <p:nvSpPr>
          <p:cNvPr id="3" name="Text Placeholder 2">
            <a:extLst>
              <a:ext uri="{FF2B5EF4-FFF2-40B4-BE49-F238E27FC236}">
                <a16:creationId xmlns:a16="http://schemas.microsoft.com/office/drawing/2014/main" id="{38D5817E-33ED-D761-D273-B22F37752F82}"/>
              </a:ext>
            </a:extLst>
          </p:cNvPr>
          <p:cNvSpPr>
            <a:spLocks noGrp="1"/>
          </p:cNvSpPr>
          <p:nvPr>
            <p:ph type="body" sz="quarter" idx="13"/>
          </p:nvPr>
        </p:nvSpPr>
        <p:spPr>
          <a:xfrm>
            <a:off x="731367" y="2074028"/>
            <a:ext cx="5055975" cy="3493008"/>
          </a:xfrm>
        </p:spPr>
        <p:txBody>
          <a:bodyPr/>
          <a:lstStyle/>
          <a:p>
            <a:r>
              <a:rPr lang="en-US" dirty="0"/>
              <a:t>There are a lot of fare amounts at zero distance which means that the quality of data is not the best</a:t>
            </a:r>
          </a:p>
        </p:txBody>
      </p:sp>
      <p:sp>
        <p:nvSpPr>
          <p:cNvPr id="4" name="Slide Number Placeholder 3">
            <a:extLst>
              <a:ext uri="{FF2B5EF4-FFF2-40B4-BE49-F238E27FC236}">
                <a16:creationId xmlns:a16="http://schemas.microsoft.com/office/drawing/2014/main" id="{E26CB28A-4477-C041-A695-57D6FD93F115}"/>
              </a:ext>
            </a:extLst>
          </p:cNvPr>
          <p:cNvSpPr>
            <a:spLocks noGrp="1"/>
          </p:cNvSpPr>
          <p:nvPr>
            <p:ph type="sldNum" sz="quarter" idx="12"/>
          </p:nvPr>
        </p:nvSpPr>
        <p:spPr/>
        <p:txBody>
          <a:bodyPr/>
          <a:lstStyle/>
          <a:p>
            <a:fld id="{B5CEABB6-07DC-46E8-9B57-56EC44A396E5}" type="slidenum">
              <a:rPr lang="en-US" smtClean="0"/>
              <a:pPr/>
              <a:t>11</a:t>
            </a:fld>
            <a:endParaRPr lang="en-US" dirty="0"/>
          </a:p>
        </p:txBody>
      </p:sp>
      <p:pic>
        <p:nvPicPr>
          <p:cNvPr id="12" name="Picture 11">
            <a:extLst>
              <a:ext uri="{FF2B5EF4-FFF2-40B4-BE49-F238E27FC236}">
                <a16:creationId xmlns:a16="http://schemas.microsoft.com/office/drawing/2014/main" id="{448EB94A-1D22-DE50-70AA-57C499B976F9}"/>
              </a:ext>
            </a:extLst>
          </p:cNvPr>
          <p:cNvPicPr>
            <a:picLocks noChangeAspect="1"/>
          </p:cNvPicPr>
          <p:nvPr/>
        </p:nvPicPr>
        <p:blipFill>
          <a:blip r:embed="rId2"/>
          <a:stretch>
            <a:fillRect/>
          </a:stretch>
        </p:blipFill>
        <p:spPr>
          <a:xfrm>
            <a:off x="6319777" y="1399032"/>
            <a:ext cx="5694745" cy="5212714"/>
          </a:xfrm>
          <a:prstGeom prst="rect">
            <a:avLst/>
          </a:prstGeom>
        </p:spPr>
      </p:pic>
    </p:spTree>
    <p:extLst>
      <p:ext uri="{BB962C8B-B14F-4D97-AF65-F5344CB8AC3E}">
        <p14:creationId xmlns:p14="http://schemas.microsoft.com/office/powerpoint/2010/main" val="299142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8D25-D403-2E2B-50DA-B21A0500AB0E}"/>
              </a:ext>
            </a:extLst>
          </p:cNvPr>
          <p:cNvSpPr>
            <a:spLocks noGrp="1"/>
          </p:cNvSpPr>
          <p:nvPr>
            <p:ph type="title"/>
          </p:nvPr>
        </p:nvSpPr>
        <p:spPr>
          <a:xfrm>
            <a:off x="911352" y="505016"/>
            <a:ext cx="5775656" cy="3284932"/>
          </a:xfrm>
        </p:spPr>
        <p:txBody>
          <a:bodyPr/>
          <a:lstStyle/>
          <a:p>
            <a:r>
              <a:rPr lang="en-US" dirty="0"/>
              <a:t>Thank you </a:t>
            </a:r>
          </a:p>
        </p:txBody>
      </p:sp>
      <p:sp>
        <p:nvSpPr>
          <p:cNvPr id="3" name="Text Placeholder 2">
            <a:extLst>
              <a:ext uri="{FF2B5EF4-FFF2-40B4-BE49-F238E27FC236}">
                <a16:creationId xmlns:a16="http://schemas.microsoft.com/office/drawing/2014/main" id="{1EC6DB3D-3AE2-9478-3245-FE2F98B96EC7}"/>
              </a:ext>
            </a:extLst>
          </p:cNvPr>
          <p:cNvSpPr>
            <a:spLocks noGrp="1"/>
          </p:cNvSpPr>
          <p:nvPr>
            <p:ph type="body" sz="quarter" idx="13"/>
          </p:nvPr>
        </p:nvSpPr>
        <p:spPr>
          <a:xfrm>
            <a:off x="911353" y="4006024"/>
            <a:ext cx="5794248" cy="2346960"/>
          </a:xfrm>
        </p:spPr>
        <p:txBody>
          <a:bodyPr/>
          <a:lstStyle/>
          <a:p>
            <a:r>
              <a:rPr lang="en-US" dirty="0"/>
              <a:t>Sara Saeed Saad Hafez</a:t>
            </a:r>
            <a:br>
              <a:rPr lang="en-US" dirty="0"/>
            </a:br>
            <a:r>
              <a:rPr lang="en-US" dirty="0"/>
              <a:t>Ahmed Mamdouh Hassan</a:t>
            </a:r>
          </a:p>
        </p:txBody>
      </p:sp>
    </p:spTree>
    <p:extLst>
      <p:ext uri="{BB962C8B-B14F-4D97-AF65-F5344CB8AC3E}">
        <p14:creationId xmlns:p14="http://schemas.microsoft.com/office/powerpoint/2010/main" val="349306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93064" y="72518"/>
            <a:ext cx="8297380" cy="1326514"/>
          </a:xfrm>
        </p:spPr>
        <p:txBody>
          <a:bodyPr/>
          <a:lstStyle/>
          <a:p>
            <a:r>
              <a:rPr lang="en-US" dirty="0"/>
              <a:t>Agenda </a:t>
            </a:r>
          </a:p>
        </p:txBody>
      </p:sp>
      <p:sp>
        <p:nvSpPr>
          <p:cNvPr id="7" name="Text Placeholder 6">
            <a:extLst>
              <a:ext uri="{FF2B5EF4-FFF2-40B4-BE49-F238E27FC236}">
                <a16:creationId xmlns:a16="http://schemas.microsoft.com/office/drawing/2014/main" id="{70B4EC43-20C2-1DA5-646B-B8D26CF7D003}"/>
              </a:ext>
            </a:extLst>
          </p:cNvPr>
          <p:cNvSpPr>
            <a:spLocks noGrp="1"/>
          </p:cNvSpPr>
          <p:nvPr>
            <p:ph type="body" sz="quarter" idx="13"/>
          </p:nvPr>
        </p:nvSpPr>
        <p:spPr>
          <a:xfrm>
            <a:off x="865631" y="2072640"/>
            <a:ext cx="8324089" cy="3493008"/>
          </a:xfrm>
        </p:spPr>
        <p:txBody>
          <a:bodyPr/>
          <a:lstStyle/>
          <a:p>
            <a:r>
              <a:rPr lang="en-US" dirty="0"/>
              <a:t>Introduction</a:t>
            </a:r>
          </a:p>
          <a:p>
            <a:r>
              <a:rPr lang="en-US" dirty="0"/>
              <a:t>Data cleaning</a:t>
            </a:r>
          </a:p>
          <a:p>
            <a:r>
              <a:rPr lang="en-US" dirty="0"/>
              <a:t>EDA</a:t>
            </a: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8274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E4571-CC23-C73D-E480-FC5A8F22023E}"/>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2164817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2F91C3-8AD5-DB44-835A-1385A6D4870C}"/>
              </a:ext>
            </a:extLst>
          </p:cNvPr>
          <p:cNvSpPr>
            <a:spLocks noGrp="1"/>
          </p:cNvSpPr>
          <p:nvPr>
            <p:ph type="body" sz="quarter" idx="13"/>
          </p:nvPr>
        </p:nvSpPr>
        <p:spPr/>
        <p:txBody>
          <a:bodyPr/>
          <a:lstStyle/>
          <a:p>
            <a:pPr marL="0" indent="0">
              <a:buNone/>
            </a:pPr>
            <a:r>
              <a:rPr lang="en-US" dirty="0"/>
              <a:t>This dataset contains detailed records of ride service transactions, including key information such as pickup and </a:t>
            </a:r>
            <a:r>
              <a:rPr lang="en-US" dirty="0" err="1"/>
              <a:t>dropoff</a:t>
            </a:r>
            <a:r>
              <a:rPr lang="en-US" dirty="0"/>
              <a:t> locations, fare amounts, passenger counts, timestamps, and various contextual factors like traffic conditions, weather, and car condition. It has been prepared for the purpose of analyzing and modeling fare prediction in urban transportation systems.</a:t>
            </a:r>
          </a:p>
        </p:txBody>
      </p:sp>
      <p:sp>
        <p:nvSpPr>
          <p:cNvPr id="4" name="Slide Number Placeholder 3">
            <a:extLst>
              <a:ext uri="{FF2B5EF4-FFF2-40B4-BE49-F238E27FC236}">
                <a16:creationId xmlns:a16="http://schemas.microsoft.com/office/drawing/2014/main" id="{7F097084-5610-D23E-6170-713CBE65F456}"/>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2120391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F9F0-B02C-F479-3755-F41439C1E147}"/>
              </a:ext>
            </a:extLst>
          </p:cNvPr>
          <p:cNvSpPr>
            <a:spLocks noGrp="1"/>
          </p:cNvSpPr>
          <p:nvPr>
            <p:ph type="title"/>
          </p:nvPr>
        </p:nvSpPr>
        <p:spPr>
          <a:xfrm>
            <a:off x="6095999" y="441960"/>
            <a:ext cx="5641897" cy="3316893"/>
          </a:xfrm>
        </p:spPr>
        <p:txBody>
          <a:bodyPr/>
          <a:lstStyle/>
          <a:p>
            <a:r>
              <a:rPr lang="en-US" dirty="0"/>
              <a:t>Data Cleaning</a:t>
            </a:r>
            <a:endParaRPr lang="en-ZA" dirty="0"/>
          </a:p>
        </p:txBody>
      </p:sp>
    </p:spTree>
    <p:extLst>
      <p:ext uri="{BB962C8B-B14F-4D97-AF65-F5344CB8AC3E}">
        <p14:creationId xmlns:p14="http://schemas.microsoft.com/office/powerpoint/2010/main" val="4043390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3184477-7C6F-59BD-2C74-AD458084487E}"/>
              </a:ext>
            </a:extLst>
          </p:cNvPr>
          <p:cNvPicPr>
            <a:picLocks noGrp="1" noChangeAspect="1"/>
          </p:cNvPicPr>
          <p:nvPr>
            <p:ph sz="quarter" idx="13"/>
          </p:nvPr>
        </p:nvPicPr>
        <p:blipFill>
          <a:blip r:embed="rId2"/>
          <a:stretch>
            <a:fillRect/>
          </a:stretch>
        </p:blipFill>
        <p:spPr>
          <a:xfrm>
            <a:off x="1967072" y="2073275"/>
            <a:ext cx="2741294" cy="3687763"/>
          </a:xfrm>
        </p:spPr>
      </p:pic>
      <p:sp>
        <p:nvSpPr>
          <p:cNvPr id="5" name="Content Placeholder 4">
            <a:extLst>
              <a:ext uri="{FF2B5EF4-FFF2-40B4-BE49-F238E27FC236}">
                <a16:creationId xmlns:a16="http://schemas.microsoft.com/office/drawing/2014/main" id="{8E5B1204-B9F7-0D66-EBAA-9265C1E35527}"/>
              </a:ext>
            </a:extLst>
          </p:cNvPr>
          <p:cNvSpPr>
            <a:spLocks noGrp="1"/>
          </p:cNvSpPr>
          <p:nvPr>
            <p:ph sz="quarter" idx="14"/>
          </p:nvPr>
        </p:nvSpPr>
        <p:spPr>
          <a:xfrm>
            <a:off x="6410644" y="2073275"/>
            <a:ext cx="4887594" cy="3687763"/>
          </a:xfrm>
        </p:spPr>
        <p:txBody>
          <a:bodyPr/>
          <a:lstStyle/>
          <a:p>
            <a:r>
              <a:rPr lang="en-US" dirty="0"/>
              <a:t>Using </a:t>
            </a:r>
            <a:r>
              <a:rPr lang="en-US" dirty="0" err="1"/>
              <a:t>df.isnull</a:t>
            </a:r>
            <a:r>
              <a:rPr lang="en-US" dirty="0"/>
              <a:t>().sum()</a:t>
            </a:r>
            <a:br>
              <a:rPr lang="en-US" dirty="0"/>
            </a:br>
            <a:r>
              <a:rPr lang="en-US" dirty="0"/>
              <a:t>showed me the number of nulls in the data set</a:t>
            </a:r>
            <a:br>
              <a:rPr lang="en-US" dirty="0"/>
            </a:br>
            <a:br>
              <a:rPr lang="en-US" dirty="0"/>
            </a:br>
            <a:r>
              <a:rPr lang="en-US" dirty="0" err="1"/>
              <a:t>df.dropna</a:t>
            </a:r>
            <a:r>
              <a:rPr lang="en-US" dirty="0"/>
              <a:t>(</a:t>
            </a:r>
            <a:r>
              <a:rPr lang="en-US" dirty="0" err="1"/>
              <a:t>inplace</a:t>
            </a:r>
            <a:r>
              <a:rPr lang="en-US" dirty="0"/>
              <a:t>=True)</a:t>
            </a:r>
          </a:p>
          <a:p>
            <a:r>
              <a:rPr lang="en-US" dirty="0"/>
              <a:t>Using this to remove the nulls</a:t>
            </a:r>
          </a:p>
        </p:txBody>
      </p:sp>
      <p:sp>
        <p:nvSpPr>
          <p:cNvPr id="3" name="Slide Number Placeholder 2">
            <a:extLst>
              <a:ext uri="{FF2B5EF4-FFF2-40B4-BE49-F238E27FC236}">
                <a16:creationId xmlns:a16="http://schemas.microsoft.com/office/drawing/2014/main" id="{714ECC30-C8C7-7D87-4D74-AECB825055F7}"/>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041471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D97CD95-A6D1-C7C3-F7D9-C0AB6438B279}"/>
              </a:ext>
            </a:extLst>
          </p:cNvPr>
          <p:cNvSpPr>
            <a:spLocks noGrp="1"/>
          </p:cNvSpPr>
          <p:nvPr>
            <p:ph sz="quarter" idx="13"/>
          </p:nvPr>
        </p:nvSpPr>
        <p:spPr>
          <a:xfrm>
            <a:off x="893763" y="2073275"/>
            <a:ext cx="3144837" cy="3687763"/>
          </a:xfrm>
        </p:spPr>
        <p:txBody>
          <a:bodyPr/>
          <a:lstStyle/>
          <a:p>
            <a:r>
              <a:rPr lang="en-US" dirty="0"/>
              <a:t>Know your material in advance</a:t>
            </a:r>
          </a:p>
          <a:p>
            <a:r>
              <a:rPr lang="en-US" dirty="0"/>
              <a:t>Anticipate common questions</a:t>
            </a:r>
          </a:p>
          <a:p>
            <a:r>
              <a:rPr lang="en-US" dirty="0"/>
              <a:t>Rehearse your responses</a:t>
            </a:r>
          </a:p>
        </p:txBody>
      </p:sp>
      <p:sp>
        <p:nvSpPr>
          <p:cNvPr id="3" name="Slide Number Placeholder 2">
            <a:extLst>
              <a:ext uri="{FF2B5EF4-FFF2-40B4-BE49-F238E27FC236}">
                <a16:creationId xmlns:a16="http://schemas.microsoft.com/office/drawing/2014/main" id="{B02207A1-A505-3185-A282-927E9F6F0E61}"/>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7</a:t>
            </a:fld>
            <a:endParaRPr lang="en-US" dirty="0"/>
          </a:p>
        </p:txBody>
      </p:sp>
      <p:pic>
        <p:nvPicPr>
          <p:cNvPr id="5" name="Picture 4">
            <a:extLst>
              <a:ext uri="{FF2B5EF4-FFF2-40B4-BE49-F238E27FC236}">
                <a16:creationId xmlns:a16="http://schemas.microsoft.com/office/drawing/2014/main" id="{43B50F5B-508D-D160-813F-EF0C9A5CD978}"/>
              </a:ext>
            </a:extLst>
          </p:cNvPr>
          <p:cNvPicPr>
            <a:picLocks noChangeAspect="1"/>
          </p:cNvPicPr>
          <p:nvPr/>
        </p:nvPicPr>
        <p:blipFill>
          <a:blip r:embed="rId2"/>
          <a:stretch>
            <a:fillRect/>
          </a:stretch>
        </p:blipFill>
        <p:spPr>
          <a:xfrm>
            <a:off x="911352" y="2088198"/>
            <a:ext cx="8999564" cy="4173348"/>
          </a:xfrm>
          <a:prstGeom prst="rect">
            <a:avLst/>
          </a:prstGeom>
        </p:spPr>
      </p:pic>
      <p:sp>
        <p:nvSpPr>
          <p:cNvPr id="7" name="Content Placeholder 6">
            <a:extLst>
              <a:ext uri="{FF2B5EF4-FFF2-40B4-BE49-F238E27FC236}">
                <a16:creationId xmlns:a16="http://schemas.microsoft.com/office/drawing/2014/main" id="{F62783B5-218B-9983-81C4-0F87CFE969AA}"/>
              </a:ext>
            </a:extLst>
          </p:cNvPr>
          <p:cNvSpPr>
            <a:spLocks noGrp="1"/>
          </p:cNvSpPr>
          <p:nvPr>
            <p:ph sz="quarter" idx="14"/>
          </p:nvPr>
        </p:nvSpPr>
        <p:spPr>
          <a:xfrm>
            <a:off x="623856" y="1096961"/>
            <a:ext cx="6192838" cy="475805"/>
          </a:xfrm>
        </p:spPr>
        <p:txBody>
          <a:bodyPr/>
          <a:lstStyle/>
          <a:p>
            <a:r>
              <a:rPr lang="en-US" dirty="0"/>
              <a:t>Dropped the data that will be irrelevant in the EDA</a:t>
            </a:r>
          </a:p>
        </p:txBody>
      </p:sp>
    </p:spTree>
    <p:extLst>
      <p:ext uri="{BB962C8B-B14F-4D97-AF65-F5344CB8AC3E}">
        <p14:creationId xmlns:p14="http://schemas.microsoft.com/office/powerpoint/2010/main" val="81220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573E-D6D3-B0CD-C07C-459CD26AF0D2}"/>
              </a:ext>
            </a:extLst>
          </p:cNvPr>
          <p:cNvSpPr>
            <a:spLocks noGrp="1"/>
          </p:cNvSpPr>
          <p:nvPr>
            <p:ph type="title"/>
          </p:nvPr>
        </p:nvSpPr>
        <p:spPr>
          <a:xfrm>
            <a:off x="899160" y="137160"/>
            <a:ext cx="6172200" cy="1249680"/>
          </a:xfrm>
        </p:spPr>
        <p:txBody>
          <a:bodyPr/>
          <a:lstStyle/>
          <a:p>
            <a:r>
              <a:rPr lang="en-US" dirty="0"/>
              <a:t>Converting categorical data</a:t>
            </a:r>
            <a:endParaRPr lang="en-ZA" dirty="0"/>
          </a:p>
        </p:txBody>
      </p:sp>
      <p:sp>
        <p:nvSpPr>
          <p:cNvPr id="3" name="Text Placeholder 2">
            <a:extLst>
              <a:ext uri="{FF2B5EF4-FFF2-40B4-BE49-F238E27FC236}">
                <a16:creationId xmlns:a16="http://schemas.microsoft.com/office/drawing/2014/main" id="{681FD557-D53B-0844-8823-CB23872487AF}"/>
              </a:ext>
            </a:extLst>
          </p:cNvPr>
          <p:cNvSpPr>
            <a:spLocks noGrp="1"/>
          </p:cNvSpPr>
          <p:nvPr>
            <p:ph type="body" sz="quarter" idx="11"/>
          </p:nvPr>
        </p:nvSpPr>
        <p:spPr>
          <a:xfrm>
            <a:off x="899160" y="2026920"/>
            <a:ext cx="3017520" cy="3901758"/>
          </a:xfrm>
        </p:spPr>
        <p:txBody>
          <a:bodyPr>
            <a:normAutofit fontScale="77500" lnSpcReduction="20000"/>
          </a:bodyPr>
          <a:lstStyle/>
          <a:p>
            <a:r>
              <a:rPr lang="en-US" dirty="0"/>
              <a:t>from </a:t>
            </a:r>
            <a:r>
              <a:rPr lang="en-US" dirty="0" err="1"/>
              <a:t>sklearn.preprocessing</a:t>
            </a:r>
            <a:r>
              <a:rPr lang="en-US" dirty="0"/>
              <a:t> import </a:t>
            </a:r>
            <a:r>
              <a:rPr lang="en-US" dirty="0" err="1"/>
              <a:t>LabelEncoder</a:t>
            </a:r>
            <a:endParaRPr lang="en-US" dirty="0"/>
          </a:p>
          <a:p>
            <a:br>
              <a:rPr lang="en-US" dirty="0"/>
            </a:br>
            <a:r>
              <a:rPr lang="en-US" dirty="0"/>
              <a:t>le = </a:t>
            </a:r>
            <a:r>
              <a:rPr lang="en-US" dirty="0" err="1"/>
              <a:t>LabelEncoder</a:t>
            </a:r>
            <a:r>
              <a:rPr lang="en-US" dirty="0"/>
              <a:t>()</a:t>
            </a:r>
          </a:p>
          <a:p>
            <a:r>
              <a:rPr lang="en-US" dirty="0" err="1"/>
              <a:t>df</a:t>
            </a:r>
            <a:r>
              <a:rPr lang="en-US" dirty="0"/>
              <a:t>['Car Condition'] = </a:t>
            </a:r>
            <a:r>
              <a:rPr lang="en-US" dirty="0" err="1"/>
              <a:t>le.fit_transform</a:t>
            </a:r>
            <a:r>
              <a:rPr lang="en-US" dirty="0"/>
              <a:t>(</a:t>
            </a:r>
            <a:r>
              <a:rPr lang="en-US" dirty="0" err="1"/>
              <a:t>df</a:t>
            </a:r>
            <a:r>
              <a:rPr lang="en-US" dirty="0"/>
              <a:t>['Car Condition'])</a:t>
            </a:r>
          </a:p>
          <a:p>
            <a:r>
              <a:rPr lang="en-US" dirty="0" err="1"/>
              <a:t>df</a:t>
            </a:r>
            <a:r>
              <a:rPr lang="en-US" dirty="0"/>
              <a:t>['Weather'] = </a:t>
            </a:r>
            <a:r>
              <a:rPr lang="en-US" dirty="0" err="1"/>
              <a:t>le.fit_transform</a:t>
            </a:r>
            <a:r>
              <a:rPr lang="en-US" dirty="0"/>
              <a:t>(</a:t>
            </a:r>
            <a:r>
              <a:rPr lang="en-US" dirty="0" err="1"/>
              <a:t>df</a:t>
            </a:r>
            <a:r>
              <a:rPr lang="en-US" dirty="0"/>
              <a:t>['Weather'])</a:t>
            </a:r>
          </a:p>
          <a:p>
            <a:r>
              <a:rPr lang="en-US" dirty="0" err="1"/>
              <a:t>df</a:t>
            </a:r>
            <a:r>
              <a:rPr lang="en-US" dirty="0"/>
              <a:t>['Traffic Condition'] = </a:t>
            </a:r>
            <a:r>
              <a:rPr lang="en-US" dirty="0" err="1"/>
              <a:t>le.fit_transform</a:t>
            </a:r>
            <a:r>
              <a:rPr lang="en-US" dirty="0"/>
              <a:t>(</a:t>
            </a:r>
            <a:r>
              <a:rPr lang="en-US" dirty="0" err="1"/>
              <a:t>df</a:t>
            </a:r>
            <a:r>
              <a:rPr lang="en-US" dirty="0"/>
              <a:t>['Traffic Condition'])</a:t>
            </a:r>
          </a:p>
          <a:p>
            <a:br>
              <a:rPr lang="en-US" dirty="0"/>
            </a:br>
            <a:endParaRPr lang="en-US" dirty="0"/>
          </a:p>
        </p:txBody>
      </p:sp>
      <p:sp>
        <p:nvSpPr>
          <p:cNvPr id="4" name="Slide Number Placeholder 3">
            <a:extLst>
              <a:ext uri="{FF2B5EF4-FFF2-40B4-BE49-F238E27FC236}">
                <a16:creationId xmlns:a16="http://schemas.microsoft.com/office/drawing/2014/main" id="{27842E34-541A-0DF0-0999-C86F392588EB}"/>
              </a:ext>
            </a:extLst>
          </p:cNvPr>
          <p:cNvSpPr>
            <a:spLocks noGrp="1"/>
          </p:cNvSpPr>
          <p:nvPr>
            <p:ph type="sldNum" sz="quarter" idx="12"/>
          </p:nvPr>
        </p:nvSpPr>
        <p:spPr>
          <a:xfrm>
            <a:off x="911352" y="6246622"/>
            <a:ext cx="1188720" cy="365125"/>
          </a:xfrm>
        </p:spPr>
        <p:txBody>
          <a:bodyPr/>
          <a:lstStyle/>
          <a:p>
            <a:fld id="{B5CEABB6-07DC-46E8-9B57-56EC44A396E5}" type="slidenum">
              <a:rPr lang="en-US" smtClean="0"/>
              <a:pPr/>
              <a:t>8</a:t>
            </a:fld>
            <a:endParaRPr lang="en-US" dirty="0"/>
          </a:p>
        </p:txBody>
      </p:sp>
      <p:pic>
        <p:nvPicPr>
          <p:cNvPr id="11" name="Content Placeholder 10">
            <a:extLst>
              <a:ext uri="{FF2B5EF4-FFF2-40B4-BE49-F238E27FC236}">
                <a16:creationId xmlns:a16="http://schemas.microsoft.com/office/drawing/2014/main" id="{4EFBBBED-4F4F-360B-8525-D3B8E0D91C9B}"/>
              </a:ext>
            </a:extLst>
          </p:cNvPr>
          <p:cNvPicPr>
            <a:picLocks noGrp="1" noChangeAspect="1"/>
          </p:cNvPicPr>
          <p:nvPr>
            <p:ph sz="quarter" idx="13"/>
          </p:nvPr>
        </p:nvPicPr>
        <p:blipFill>
          <a:blip r:embed="rId2"/>
          <a:stretch>
            <a:fillRect/>
          </a:stretch>
        </p:blipFill>
        <p:spPr>
          <a:xfrm>
            <a:off x="6171163" y="2173036"/>
            <a:ext cx="4595159" cy="3610479"/>
          </a:xfrm>
        </p:spPr>
      </p:pic>
    </p:spTree>
    <p:extLst>
      <p:ext uri="{BB962C8B-B14F-4D97-AF65-F5344CB8AC3E}">
        <p14:creationId xmlns:p14="http://schemas.microsoft.com/office/powerpoint/2010/main" val="3119264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8B227-95FF-028F-779F-4A146481D1EE}"/>
              </a:ext>
            </a:extLst>
          </p:cNvPr>
          <p:cNvSpPr>
            <a:spLocks noGrp="1"/>
          </p:cNvSpPr>
          <p:nvPr>
            <p:ph type="ctrTitle"/>
          </p:nvPr>
        </p:nvSpPr>
        <p:spPr/>
        <p:txBody>
          <a:bodyPr/>
          <a:lstStyle/>
          <a:p>
            <a:r>
              <a:rPr lang="en-US" dirty="0"/>
              <a:t>EDA</a:t>
            </a:r>
          </a:p>
        </p:txBody>
      </p:sp>
    </p:spTree>
    <p:extLst>
      <p:ext uri="{BB962C8B-B14F-4D97-AF65-F5344CB8AC3E}">
        <p14:creationId xmlns:p14="http://schemas.microsoft.com/office/powerpoint/2010/main" val="1990575222"/>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C02FA78-7B40-45E2-B806-470B0FC280F6}">
  <ds:schemaRefs>
    <ds:schemaRef ds:uri="http://schemas.microsoft.com/sharepoint/v3/contenttype/forms"/>
  </ds:schemaRefs>
</ds:datastoreItem>
</file>

<file path=customXml/itemProps2.xml><?xml version="1.0" encoding="utf-8"?>
<ds:datastoreItem xmlns:ds="http://schemas.openxmlformats.org/officeDocument/2006/customXml" ds:itemID="{BFBA14A9-9290-4E1F-A1C4-0305BFA570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5040CA-20CC-43C6-BC0C-8D8696B6AF8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{6ECC4E4A-011E-4FAE-8E80-B944C52575D6}TFb05bf529-a1dc-42d5-b9d6-8a1e9569dd9caf6e7d0f_win32-c3c9796a48f5</Template>
  <TotalTime>1400</TotalTime>
  <Words>325</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 Light</vt:lpstr>
      <vt:lpstr>Calibri</vt:lpstr>
      <vt:lpstr>Posterama</vt:lpstr>
      <vt:lpstr>Custom</vt:lpstr>
      <vt:lpstr>Ride fare dataset</vt:lpstr>
      <vt:lpstr>Agenda </vt:lpstr>
      <vt:lpstr>Introduction</vt:lpstr>
      <vt:lpstr>PowerPoint Presentation</vt:lpstr>
      <vt:lpstr>Data Cleaning</vt:lpstr>
      <vt:lpstr>PowerPoint Presentation</vt:lpstr>
      <vt:lpstr>PowerPoint Presentation</vt:lpstr>
      <vt:lpstr>Converting categorical data</vt:lpstr>
      <vt:lpstr>EDA</vt:lpstr>
      <vt:lpstr>Correlation between and ride features</vt:lpstr>
      <vt:lpstr>Visualisation of fare amount against distance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 Hafez</dc:creator>
  <cp:lastModifiedBy>Sara Hafez</cp:lastModifiedBy>
  <cp:revision>2</cp:revision>
  <dcterms:created xsi:type="dcterms:W3CDTF">2025-07-26T18:12:13Z</dcterms:created>
  <dcterms:modified xsi:type="dcterms:W3CDTF">2025-07-27T17:33:13Z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