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Arial" panose="020B0604020202020204" pitchFamily="34" charset="0"/>
      <p:regular r:id="rId14"/>
    </p:embeddedFont>
    <p:embeddedFont>
      <p:font typeface="Quotes Caps" panose="020B0604020202020204" charset="0"/>
      <p:regular r:id="rId15"/>
    </p:embeddedFont>
    <p:embeddedFont>
      <p:font typeface="Arial Bold" panose="020B0704020202020204" pitchFamily="34" charset="0"/>
      <p:regular r:id="rId16"/>
      <p:bold r:id="rId17"/>
    </p:embeddedFont>
    <p:embeddedFont>
      <p:font typeface="PT Sans Bold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PT Sans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9" d="100"/>
          <a:sy n="59" d="100"/>
        </p:scale>
        <p:origin x="4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6218" y="0"/>
            <a:ext cx="3655220" cy="10287002"/>
          </a:xfrm>
          <a:custGeom>
            <a:avLst/>
            <a:gdLst/>
            <a:ahLst/>
            <a:cxnLst/>
            <a:rect l="l" t="t" r="r" b="b"/>
            <a:pathLst>
              <a:path w="3655220" h="10287002">
                <a:moveTo>
                  <a:pt x="0" y="0"/>
                </a:moveTo>
                <a:lnTo>
                  <a:pt x="3655220" y="0"/>
                </a:lnTo>
                <a:lnTo>
                  <a:pt x="3655220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19150" y="-7144"/>
            <a:ext cx="7522368" cy="10294144"/>
          </a:xfrm>
          <a:custGeom>
            <a:avLst/>
            <a:gdLst/>
            <a:ahLst/>
            <a:cxnLst/>
            <a:rect l="l" t="t" r="r" b="b"/>
            <a:pathLst>
              <a:path w="7522368" h="10294144">
                <a:moveTo>
                  <a:pt x="0" y="0"/>
                </a:moveTo>
                <a:lnTo>
                  <a:pt x="7522368" y="0"/>
                </a:lnTo>
                <a:lnTo>
                  <a:pt x="7522368" y="10294144"/>
                </a:lnTo>
                <a:lnTo>
                  <a:pt x="0" y="102941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4392602" y="2070102"/>
            <a:ext cx="12861933" cy="3924298"/>
            <a:chOff x="0" y="0"/>
            <a:chExt cx="17149244" cy="523239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149245" cy="5232398"/>
            </a:xfrm>
            <a:custGeom>
              <a:avLst/>
              <a:gdLst/>
              <a:ahLst/>
              <a:cxnLst/>
              <a:rect l="l" t="t" r="r" b="b"/>
              <a:pathLst>
                <a:path w="17149245" h="5232398">
                  <a:moveTo>
                    <a:pt x="0" y="0"/>
                  </a:moveTo>
                  <a:lnTo>
                    <a:pt x="17149245" y="0"/>
                  </a:lnTo>
                  <a:lnTo>
                    <a:pt x="17149245" y="5232398"/>
                  </a:lnTo>
                  <a:lnTo>
                    <a:pt x="0" y="52323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0"/>
              <a:ext cx="17149244" cy="5232398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r">
                <a:lnSpc>
                  <a:spcPts val="7920"/>
                </a:lnSpc>
              </a:pPr>
              <a:r>
                <a:rPr lang="en-US" sz="6600" spc="-9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rPr>
                <a:t>Data Analysis of Ride Fare Dataset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864506" y="6049645"/>
            <a:ext cx="10298588" cy="1981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779"/>
              </a:lnSpc>
            </a:pPr>
            <a:r>
              <a:rPr lang="en-US" sz="3150" spc="-4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Understanding the factors influencing fare amount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6218" y="0"/>
            <a:ext cx="3655220" cy="10287002"/>
          </a:xfrm>
          <a:custGeom>
            <a:avLst/>
            <a:gdLst/>
            <a:ahLst/>
            <a:cxnLst/>
            <a:rect l="l" t="t" r="r" b="b"/>
            <a:pathLst>
              <a:path w="3655220" h="10287002">
                <a:moveTo>
                  <a:pt x="0" y="0"/>
                </a:moveTo>
                <a:lnTo>
                  <a:pt x="3655220" y="0"/>
                </a:lnTo>
                <a:lnTo>
                  <a:pt x="3655220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205164" y="3620536"/>
            <a:ext cx="7695797" cy="5637764"/>
          </a:xfrm>
          <a:custGeom>
            <a:avLst/>
            <a:gdLst/>
            <a:ahLst/>
            <a:cxnLst/>
            <a:rect l="l" t="t" r="r" b="b"/>
            <a:pathLst>
              <a:path w="7695797" h="5637764">
                <a:moveTo>
                  <a:pt x="0" y="0"/>
                </a:moveTo>
                <a:lnTo>
                  <a:pt x="7695797" y="0"/>
                </a:lnTo>
                <a:lnTo>
                  <a:pt x="7695797" y="5637764"/>
                </a:lnTo>
                <a:lnTo>
                  <a:pt x="0" y="56377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024701" y="392741"/>
            <a:ext cx="9109782" cy="635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95"/>
              </a:lnSpc>
            </a:pPr>
            <a:r>
              <a:rPr lang="en-US" sz="374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year  vs. trips count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6205164" y="1893082"/>
            <a:ext cx="11701569" cy="1727454"/>
            <a:chOff x="0" y="0"/>
            <a:chExt cx="15602092" cy="23032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602093" cy="2303272"/>
            </a:xfrm>
            <a:custGeom>
              <a:avLst/>
              <a:gdLst/>
              <a:ahLst/>
              <a:cxnLst/>
              <a:rect l="l" t="t" r="r" b="b"/>
              <a:pathLst>
                <a:path w="15602093" h="2303272">
                  <a:moveTo>
                    <a:pt x="0" y="0"/>
                  </a:moveTo>
                  <a:lnTo>
                    <a:pt x="15602093" y="0"/>
                  </a:lnTo>
                  <a:lnTo>
                    <a:pt x="15602093" y="2303272"/>
                  </a:lnTo>
                  <a:lnTo>
                    <a:pt x="0" y="23032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15602092" cy="2360422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488632" lvl="1" indent="-244316" algn="l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 2015, Drob increased the number of flights.</a:t>
              </a:r>
            </a:p>
            <a:p>
              <a:pPr algn="l">
                <a:lnSpc>
                  <a:spcPts val="3240"/>
                </a:lnSpc>
              </a:pPr>
              <a:endPara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6218" y="0"/>
            <a:ext cx="3655220" cy="10287002"/>
          </a:xfrm>
          <a:custGeom>
            <a:avLst/>
            <a:gdLst/>
            <a:ahLst/>
            <a:cxnLst/>
            <a:rect l="l" t="t" r="r" b="b"/>
            <a:pathLst>
              <a:path w="3655220" h="10287002">
                <a:moveTo>
                  <a:pt x="0" y="0"/>
                </a:moveTo>
                <a:lnTo>
                  <a:pt x="3655220" y="0"/>
                </a:lnTo>
                <a:lnTo>
                  <a:pt x="3655220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053828" y="1157168"/>
            <a:ext cx="11701569" cy="1727454"/>
            <a:chOff x="0" y="0"/>
            <a:chExt cx="15602092" cy="230327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602093" cy="2303272"/>
            </a:xfrm>
            <a:custGeom>
              <a:avLst/>
              <a:gdLst/>
              <a:ahLst/>
              <a:cxnLst/>
              <a:rect l="l" t="t" r="r" b="b"/>
              <a:pathLst>
                <a:path w="15602093" h="2303272">
                  <a:moveTo>
                    <a:pt x="0" y="0"/>
                  </a:moveTo>
                  <a:lnTo>
                    <a:pt x="15602093" y="0"/>
                  </a:lnTo>
                  <a:lnTo>
                    <a:pt x="15602093" y="2303272"/>
                  </a:lnTo>
                  <a:lnTo>
                    <a:pt x="0" y="23032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15602092" cy="2360422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488632" lvl="1" indent="-244316" algn="l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Here, the price per kilometer is lower in 2015. Therefore, the rise in prices is not the reason for the drop.</a:t>
              </a:r>
            </a:p>
            <a:p>
              <a:pPr marL="488632" lvl="1" indent="-244316" algn="l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Here, bad service is not the reason for the reduced number of trips.</a:t>
              </a:r>
            </a:p>
            <a:p>
              <a:pPr algn="l">
                <a:lnSpc>
                  <a:spcPts val="3240"/>
                </a:lnSpc>
              </a:pPr>
              <a:endPara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" name="Freeform 6"/>
          <p:cNvSpPr/>
          <p:nvPr/>
        </p:nvSpPr>
        <p:spPr>
          <a:xfrm>
            <a:off x="2466249" y="3724655"/>
            <a:ext cx="6352168" cy="5090749"/>
          </a:xfrm>
          <a:custGeom>
            <a:avLst/>
            <a:gdLst/>
            <a:ahLst/>
            <a:cxnLst/>
            <a:rect l="l" t="t" r="r" b="b"/>
            <a:pathLst>
              <a:path w="6352168" h="5090749">
                <a:moveTo>
                  <a:pt x="0" y="0"/>
                </a:moveTo>
                <a:lnTo>
                  <a:pt x="6352168" y="0"/>
                </a:lnTo>
                <a:lnTo>
                  <a:pt x="6352168" y="5090749"/>
                </a:lnTo>
                <a:lnTo>
                  <a:pt x="0" y="50907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6404" b="-2102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144000" y="3701795"/>
            <a:ext cx="8717556" cy="5829866"/>
          </a:xfrm>
          <a:custGeom>
            <a:avLst/>
            <a:gdLst/>
            <a:ahLst/>
            <a:cxnLst/>
            <a:rect l="l" t="t" r="r" b="b"/>
            <a:pathLst>
              <a:path w="8717556" h="5829866">
                <a:moveTo>
                  <a:pt x="0" y="0"/>
                </a:moveTo>
                <a:lnTo>
                  <a:pt x="8717556" y="0"/>
                </a:lnTo>
                <a:lnTo>
                  <a:pt x="8717556" y="5829865"/>
                </a:lnTo>
                <a:lnTo>
                  <a:pt x="0" y="58298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6575062" y="392741"/>
            <a:ext cx="9109782" cy="635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95"/>
              </a:lnSpc>
            </a:pPr>
            <a:r>
              <a:rPr lang="en-US" sz="374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did the drop happen in 2015?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6218" y="0"/>
            <a:ext cx="3655220" cy="10287002"/>
          </a:xfrm>
          <a:custGeom>
            <a:avLst/>
            <a:gdLst/>
            <a:ahLst/>
            <a:cxnLst/>
            <a:rect l="l" t="t" r="r" b="b"/>
            <a:pathLst>
              <a:path w="3655220" h="10287002">
                <a:moveTo>
                  <a:pt x="0" y="0"/>
                </a:moveTo>
                <a:lnTo>
                  <a:pt x="3655220" y="0"/>
                </a:lnTo>
                <a:lnTo>
                  <a:pt x="3655220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652070" y="4407429"/>
            <a:ext cx="7656912" cy="1055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55"/>
              </a:lnSpc>
              <a:spcBef>
                <a:spcPct val="0"/>
              </a:spcBef>
            </a:pPr>
            <a:r>
              <a:rPr lang="en-US" sz="61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6218" y="0"/>
            <a:ext cx="3655220" cy="10287002"/>
          </a:xfrm>
          <a:custGeom>
            <a:avLst/>
            <a:gdLst/>
            <a:ahLst/>
            <a:cxnLst/>
            <a:rect l="l" t="t" r="r" b="b"/>
            <a:pathLst>
              <a:path w="3655220" h="10287002">
                <a:moveTo>
                  <a:pt x="0" y="0"/>
                </a:moveTo>
                <a:lnTo>
                  <a:pt x="3655220" y="0"/>
                </a:lnTo>
                <a:lnTo>
                  <a:pt x="3655220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970707" y="810552"/>
            <a:ext cx="5331996" cy="77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Overview</a:t>
            </a: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2335426" y="5503608"/>
            <a:ext cx="15087600" cy="3340826"/>
            <a:chOff x="0" y="0"/>
            <a:chExt cx="20116800" cy="44544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0116800" cy="4454398"/>
            </a:xfrm>
            <a:custGeom>
              <a:avLst/>
              <a:gdLst/>
              <a:ahLst/>
              <a:cxnLst/>
              <a:rect l="l" t="t" r="r" b="b"/>
              <a:pathLst>
                <a:path w="20116800" h="4454398">
                  <a:moveTo>
                    <a:pt x="0" y="0"/>
                  </a:moveTo>
                  <a:lnTo>
                    <a:pt x="20116800" y="0"/>
                  </a:lnTo>
                  <a:lnTo>
                    <a:pt x="20116800" y="4454398"/>
                  </a:lnTo>
                  <a:lnTo>
                    <a:pt x="0" y="44543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2224216" y="1912384"/>
            <a:ext cx="6796215" cy="3462486"/>
            <a:chOff x="0" y="0"/>
            <a:chExt cx="9061620" cy="461664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061620" cy="4616648"/>
            </a:xfrm>
            <a:custGeom>
              <a:avLst/>
              <a:gdLst/>
              <a:ahLst/>
              <a:cxnLst/>
              <a:rect l="l" t="t" r="r" b="b"/>
              <a:pathLst>
                <a:path w="9061620" h="4616648">
                  <a:moveTo>
                    <a:pt x="0" y="0"/>
                  </a:moveTo>
                  <a:lnTo>
                    <a:pt x="9061620" y="0"/>
                  </a:lnTo>
                  <a:lnTo>
                    <a:pt x="9061620" y="4616648"/>
                  </a:lnTo>
                  <a:lnTo>
                    <a:pt x="0" y="46166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9061620" cy="4673798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Key Features:</a:t>
              </a:r>
            </a:p>
            <a:p>
              <a:pPr marL="488632" lvl="1" indent="-244316" algn="l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Fare Amount</a:t>
              </a:r>
            </a:p>
            <a:p>
              <a:pPr marL="488632" lvl="1" indent="-244316" algn="l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Distance</a:t>
              </a:r>
            </a:p>
            <a:p>
              <a:pPr marL="488632" lvl="1" indent="-244316" algn="l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Passenger Count</a:t>
              </a:r>
            </a:p>
            <a:p>
              <a:pPr marL="488632" lvl="1" indent="-244316" algn="l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Car Condition</a:t>
              </a:r>
            </a:p>
            <a:p>
              <a:pPr marL="488632" lvl="1" indent="-244316" algn="l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Weather</a:t>
              </a:r>
            </a:p>
            <a:p>
              <a:pPr marL="488632" lvl="1" indent="-244316" algn="l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Traffic Condition</a:t>
              </a:r>
            </a:p>
            <a:p>
              <a:pPr marL="488632" lvl="1" indent="-244316" algn="l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Pickup/Drop-off Date time and Locations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9111872" y="1900955"/>
            <a:ext cx="8961120" cy="1350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Noted Issues:</a:t>
            </a:r>
          </a:p>
          <a:p>
            <a:pPr marL="488632" lvl="1" indent="-244316" algn="l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missing values in location/distance columns</a:t>
            </a:r>
          </a:p>
          <a:p>
            <a:pPr marL="488632" lvl="1" indent="-244316" algn="l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Presence of negative fare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6218" y="0"/>
            <a:ext cx="3655220" cy="10287002"/>
          </a:xfrm>
          <a:custGeom>
            <a:avLst/>
            <a:gdLst/>
            <a:ahLst/>
            <a:cxnLst/>
            <a:rect l="l" t="t" r="r" b="b"/>
            <a:pathLst>
              <a:path w="3655220" h="10287002">
                <a:moveTo>
                  <a:pt x="0" y="0"/>
                </a:moveTo>
                <a:lnTo>
                  <a:pt x="3655220" y="0"/>
                </a:lnTo>
                <a:lnTo>
                  <a:pt x="3655220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157967" y="649913"/>
            <a:ext cx="7831333" cy="77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Fare Amount vs. Distance</a:t>
            </a: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4782088" y="3648852"/>
            <a:ext cx="10713285" cy="6514581"/>
            <a:chOff x="0" y="0"/>
            <a:chExt cx="14284380" cy="868610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284325" cy="8686165"/>
            </a:xfrm>
            <a:custGeom>
              <a:avLst/>
              <a:gdLst/>
              <a:ahLst/>
              <a:cxnLst/>
              <a:rect l="l" t="t" r="r" b="b"/>
              <a:pathLst>
                <a:path w="14284325" h="8686165">
                  <a:moveTo>
                    <a:pt x="0" y="0"/>
                  </a:moveTo>
                  <a:lnTo>
                    <a:pt x="14284325" y="0"/>
                  </a:lnTo>
                  <a:lnTo>
                    <a:pt x="14284325" y="8686165"/>
                  </a:lnTo>
                  <a:lnTo>
                    <a:pt x="0" y="86861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2179732" y="1797542"/>
            <a:ext cx="16226891" cy="1293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b="1" spc="-3">
                <a:solidFill>
                  <a:srgbClr val="000000"/>
                </a:solidFill>
                <a:latin typeface="PT Sans Bold"/>
                <a:ea typeface="PT Sans Bold"/>
                <a:cs typeface="PT Sans Bold"/>
                <a:sym typeface="PT Sans Bold"/>
              </a:rPr>
              <a:t>Strong positive correlation</a:t>
            </a:r>
            <a:r>
              <a:rPr lang="en-US" sz="2700" spc="-3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: Longer trips = higher fares.</a:t>
            </a:r>
          </a:p>
          <a:p>
            <a:pPr algn="l">
              <a:lnSpc>
                <a:spcPts val="3240"/>
              </a:lnSpc>
            </a:pPr>
            <a:r>
              <a:rPr lang="en-US" sz="2700" b="1" spc="-3">
                <a:solidFill>
                  <a:srgbClr val="000000"/>
                </a:solidFill>
                <a:latin typeface="PT Sans Bold"/>
                <a:ea typeface="PT Sans Bold"/>
                <a:cs typeface="PT Sans Bold"/>
                <a:sym typeface="PT Sans Bold"/>
              </a:rPr>
              <a:t>Short trips (under 2K units)</a:t>
            </a:r>
            <a:r>
              <a:rPr lang="en-US" sz="2700" spc="-3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 cluster at low fares, while </a:t>
            </a:r>
            <a:r>
              <a:rPr lang="en-US" sz="2700" b="1" spc="-3">
                <a:solidFill>
                  <a:srgbClr val="000000"/>
                </a:solidFill>
                <a:latin typeface="PT Sans Bold"/>
                <a:ea typeface="PT Sans Bold"/>
                <a:cs typeface="PT Sans Bold"/>
                <a:sym typeface="PT Sans Bold"/>
              </a:rPr>
              <a:t>long trips (10K+)</a:t>
            </a:r>
            <a:r>
              <a:rPr lang="en-US" sz="2700" spc="-3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 show high variability (possibly due to tolls, routes, or dynamic pricing).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6218" y="0"/>
            <a:ext cx="3655220" cy="10287002"/>
          </a:xfrm>
          <a:custGeom>
            <a:avLst/>
            <a:gdLst/>
            <a:ahLst/>
            <a:cxnLst/>
            <a:rect l="l" t="t" r="r" b="b"/>
            <a:pathLst>
              <a:path w="3655220" h="10287002">
                <a:moveTo>
                  <a:pt x="0" y="0"/>
                </a:moveTo>
                <a:lnTo>
                  <a:pt x="3655220" y="0"/>
                </a:lnTo>
                <a:lnTo>
                  <a:pt x="3655220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5147481" y="3257657"/>
            <a:ext cx="9859797" cy="7029343"/>
            <a:chOff x="0" y="0"/>
            <a:chExt cx="13146396" cy="937245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146405" cy="9372473"/>
            </a:xfrm>
            <a:custGeom>
              <a:avLst/>
              <a:gdLst/>
              <a:ahLst/>
              <a:cxnLst/>
              <a:rect l="l" t="t" r="r" b="b"/>
              <a:pathLst>
                <a:path w="13146405" h="9372473">
                  <a:moveTo>
                    <a:pt x="0" y="0"/>
                  </a:moveTo>
                  <a:lnTo>
                    <a:pt x="13146405" y="0"/>
                  </a:lnTo>
                  <a:lnTo>
                    <a:pt x="13146405" y="9372473"/>
                  </a:lnTo>
                  <a:lnTo>
                    <a:pt x="0" y="93724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2167374" y="1568661"/>
            <a:ext cx="16399889" cy="1293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b="1" spc="-3">
                <a:solidFill>
                  <a:srgbClr val="000000"/>
                </a:solidFill>
                <a:latin typeface="PT Sans Bold"/>
                <a:ea typeface="PT Sans Bold"/>
                <a:cs typeface="PT Sans Bold"/>
                <a:sym typeface="PT Sans Bold"/>
              </a:rPr>
              <a:t>"Excellent" condition cars command the highest fares</a:t>
            </a:r>
            <a:r>
              <a:rPr lang="en-US" sz="2700" spc="-3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, indicating passengers pay a premium for quality.</a:t>
            </a:r>
          </a:p>
          <a:p>
            <a:pPr algn="l">
              <a:lnSpc>
                <a:spcPts val="3240"/>
              </a:lnSpc>
            </a:pPr>
            <a:r>
              <a:rPr lang="en-US" sz="2700" b="1" spc="-3">
                <a:solidFill>
                  <a:srgbClr val="000000"/>
                </a:solidFill>
                <a:latin typeface="PT Sans Bold"/>
                <a:ea typeface="PT Sans Bold"/>
                <a:cs typeface="PT Sans Bold"/>
                <a:sym typeface="PT Sans Bold"/>
              </a:rPr>
              <a:t>"Bad" condition cars</a:t>
            </a:r>
            <a:r>
              <a:rPr lang="en-US" sz="2700" spc="-3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 have the lowest fares but may correlate with fewer rides (unreliable service).</a:t>
            </a:r>
          </a:p>
          <a:p>
            <a:pPr algn="l">
              <a:lnSpc>
                <a:spcPts val="3240"/>
              </a:lnSpc>
            </a:pPr>
            <a:r>
              <a:rPr lang="en-US" sz="2700" b="1" spc="-3">
                <a:solidFill>
                  <a:srgbClr val="000000"/>
                </a:solidFill>
                <a:latin typeface="PT Sans Bold"/>
                <a:ea typeface="PT Sans Bold"/>
                <a:cs typeface="PT Sans Bold"/>
                <a:sym typeface="PT Sans Bold"/>
              </a:rPr>
              <a:t>"Good"vs"Very Good"</a:t>
            </a:r>
            <a:r>
              <a:rPr lang="en-US" sz="2700" spc="-3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 shows only a marginal price difference, suggesting diminishing returns on minor upgrades.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549768" y="482169"/>
            <a:ext cx="9055226" cy="77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Fare Amount vs. Car Condition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6218" y="0"/>
            <a:ext cx="3655220" cy="10287002"/>
          </a:xfrm>
          <a:custGeom>
            <a:avLst/>
            <a:gdLst/>
            <a:ahLst/>
            <a:cxnLst/>
            <a:rect l="l" t="t" r="r" b="b"/>
            <a:pathLst>
              <a:path w="3655220" h="10287002">
                <a:moveTo>
                  <a:pt x="0" y="0"/>
                </a:moveTo>
                <a:lnTo>
                  <a:pt x="3655220" y="0"/>
                </a:lnTo>
                <a:lnTo>
                  <a:pt x="3655220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4342360" y="3188175"/>
            <a:ext cx="10201540" cy="7098825"/>
            <a:chOff x="0" y="0"/>
            <a:chExt cx="13602054" cy="94651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602081" cy="9465056"/>
            </a:xfrm>
            <a:custGeom>
              <a:avLst/>
              <a:gdLst/>
              <a:ahLst/>
              <a:cxnLst/>
              <a:rect l="l" t="t" r="r" b="b"/>
              <a:pathLst>
                <a:path w="13602081" h="9465056">
                  <a:moveTo>
                    <a:pt x="0" y="0"/>
                  </a:moveTo>
                  <a:lnTo>
                    <a:pt x="13602081" y="0"/>
                  </a:lnTo>
                  <a:lnTo>
                    <a:pt x="13602081" y="9465056"/>
                  </a:lnTo>
                  <a:lnTo>
                    <a:pt x="0" y="94650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2130303" y="1587476"/>
            <a:ext cx="16066256" cy="1293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b="1" spc="-3">
                <a:solidFill>
                  <a:srgbClr val="000000"/>
                </a:solidFill>
                <a:latin typeface="PT Sans Bold"/>
                <a:ea typeface="PT Sans Bold"/>
                <a:cs typeface="PT Sans Bold"/>
                <a:sym typeface="PT Sans Bold"/>
              </a:rPr>
              <a:t>Stormy weather</a:t>
            </a:r>
            <a:r>
              <a:rPr lang="en-US" sz="2700" spc="-3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 has the </a:t>
            </a:r>
            <a:r>
              <a:rPr lang="en-US" sz="2700" b="1" spc="-3">
                <a:solidFill>
                  <a:srgbClr val="000000"/>
                </a:solidFill>
                <a:latin typeface="PT Sans Bold"/>
                <a:ea typeface="PT Sans Bold"/>
                <a:cs typeface="PT Sans Bold"/>
                <a:sym typeface="PT Sans Bold"/>
              </a:rPr>
              <a:t>highest fares</a:t>
            </a:r>
            <a:r>
              <a:rPr lang="en-US" sz="2700" spc="-3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 (demand surges due to limited supply).</a:t>
            </a:r>
          </a:p>
          <a:p>
            <a:pPr algn="l">
              <a:lnSpc>
                <a:spcPts val="3240"/>
              </a:lnSpc>
            </a:pPr>
            <a:r>
              <a:rPr lang="en-US" sz="2700" b="1" spc="-3">
                <a:solidFill>
                  <a:srgbClr val="000000"/>
                </a:solidFill>
                <a:latin typeface="PT Sans Bold"/>
                <a:ea typeface="PT Sans Bold"/>
                <a:cs typeface="PT Sans Bold"/>
                <a:sym typeface="PT Sans Bold"/>
              </a:rPr>
              <a:t>Sunny days</a:t>
            </a:r>
            <a:r>
              <a:rPr lang="en-US" sz="2700" spc="-3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 show stable, mid-range pricing (normal demand).</a:t>
            </a:r>
          </a:p>
          <a:p>
            <a:pPr algn="l">
              <a:lnSpc>
                <a:spcPts val="3240"/>
              </a:lnSpc>
            </a:pPr>
            <a:r>
              <a:rPr lang="en-US" sz="2700" b="1" spc="-3">
                <a:solidFill>
                  <a:srgbClr val="000000"/>
                </a:solidFill>
                <a:latin typeface="PT Sans Bold"/>
                <a:ea typeface="PT Sans Bold"/>
                <a:cs typeface="PT Sans Bold"/>
                <a:sym typeface="PT Sans Bold"/>
              </a:rPr>
              <a:t>Windy/Rainy</a:t>
            </a:r>
            <a:r>
              <a:rPr lang="en-US" sz="2700" spc="-3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 conditions may have slight fare bumps, but less extreme than storms.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614794" y="331125"/>
            <a:ext cx="7656670" cy="77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Fare Amount vs. Weather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6218" y="0"/>
            <a:ext cx="3655220" cy="10287002"/>
          </a:xfrm>
          <a:custGeom>
            <a:avLst/>
            <a:gdLst/>
            <a:ahLst/>
            <a:cxnLst/>
            <a:rect l="l" t="t" r="r" b="b"/>
            <a:pathLst>
              <a:path w="3655220" h="10287002">
                <a:moveTo>
                  <a:pt x="0" y="0"/>
                </a:moveTo>
                <a:lnTo>
                  <a:pt x="3655220" y="0"/>
                </a:lnTo>
                <a:lnTo>
                  <a:pt x="3655220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4701645" y="3595815"/>
            <a:ext cx="10064679" cy="6599392"/>
            <a:chOff x="0" y="0"/>
            <a:chExt cx="13419572" cy="879919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419582" cy="8799195"/>
            </a:xfrm>
            <a:custGeom>
              <a:avLst/>
              <a:gdLst/>
              <a:ahLst/>
              <a:cxnLst/>
              <a:rect l="l" t="t" r="r" b="b"/>
              <a:pathLst>
                <a:path w="13419582" h="8799195">
                  <a:moveTo>
                    <a:pt x="0" y="0"/>
                  </a:moveTo>
                  <a:lnTo>
                    <a:pt x="13419582" y="0"/>
                  </a:lnTo>
                  <a:lnTo>
                    <a:pt x="13419582" y="8799195"/>
                  </a:lnTo>
                  <a:lnTo>
                    <a:pt x="0" y="87991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2195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4218975" y="353350"/>
            <a:ext cx="10163126" cy="77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Fare Amount vs. Traffic Condition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187147" y="1234965"/>
            <a:ext cx="17139789" cy="2215992"/>
            <a:chOff x="0" y="0"/>
            <a:chExt cx="22853052" cy="295465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853052" cy="2954656"/>
            </a:xfrm>
            <a:custGeom>
              <a:avLst/>
              <a:gdLst/>
              <a:ahLst/>
              <a:cxnLst/>
              <a:rect l="l" t="t" r="r" b="b"/>
              <a:pathLst>
                <a:path w="22853052" h="2954656">
                  <a:moveTo>
                    <a:pt x="0" y="0"/>
                  </a:moveTo>
                  <a:lnTo>
                    <a:pt x="22853052" y="0"/>
                  </a:lnTo>
                  <a:lnTo>
                    <a:pt x="22853052" y="2954656"/>
                  </a:lnTo>
                  <a:lnTo>
                    <a:pt x="0" y="29546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2853052" cy="301180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488632" lvl="1" indent="-244316" algn="l">
                <a:lnSpc>
                  <a:spcPts val="3240"/>
                </a:lnSpc>
                <a:buFont typeface="Arial"/>
                <a:buChar char="•"/>
              </a:pPr>
              <a:r>
                <a:rPr lang="en-US" sz="2700" b="1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Congested Traffic</a:t>
              </a: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leads to </a:t>
              </a:r>
              <a:r>
                <a:rPr lang="en-US" sz="2700" b="1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higher fare amounts</a:t>
              </a: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overall.</a:t>
              </a:r>
            </a:p>
            <a:p>
              <a:pPr marL="488632" lvl="1" indent="-244316" algn="l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</a:t>
              </a:r>
              <a:r>
                <a:rPr lang="en-US" sz="2700" b="1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median fare</a:t>
              </a: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is slightly elevated.</a:t>
              </a:r>
            </a:p>
            <a:p>
              <a:pPr marL="488632" lvl="1" indent="-244316" algn="l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There's a </a:t>
              </a:r>
              <a:r>
                <a:rPr lang="en-US" sz="2700" b="1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wider spread</a:t>
              </a: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of values, with </a:t>
              </a:r>
              <a:r>
                <a:rPr lang="en-US" sz="2700" b="1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more high-end outliers</a:t>
              </a: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suggesting occasional very expensive rides.</a:t>
              </a:r>
            </a:p>
            <a:p>
              <a:pPr marL="488632" lvl="1" indent="-244316" algn="l">
                <a:lnSpc>
                  <a:spcPts val="3240"/>
                </a:lnSpc>
                <a:buFont typeface="Arial"/>
                <a:buChar char="•"/>
              </a:pPr>
              <a:r>
                <a:rPr lang="en-US" sz="2700" b="1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Dense Traffic</a:t>
              </a: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fares are moderately priced, with fewer extreme values.</a:t>
              </a:r>
            </a:p>
            <a:p>
              <a:pPr marL="488632" lvl="1" indent="-244316" algn="l">
                <a:lnSpc>
                  <a:spcPts val="3240"/>
                </a:lnSpc>
                <a:buFont typeface="Arial"/>
                <a:buChar char="•"/>
              </a:pPr>
              <a:r>
                <a:rPr lang="en-US" sz="2700" b="1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Flow Traffic</a:t>
              </a: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shows the </a:t>
              </a:r>
              <a:r>
                <a:rPr lang="en-US" sz="2700" b="1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lowest fare amounts</a:t>
              </a: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with a tighter distribution and minimal outliers.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6218" y="0"/>
            <a:ext cx="3655220" cy="10287002"/>
          </a:xfrm>
          <a:custGeom>
            <a:avLst/>
            <a:gdLst/>
            <a:ahLst/>
            <a:cxnLst/>
            <a:rect l="l" t="t" r="r" b="b"/>
            <a:pathLst>
              <a:path w="3655220" h="10287002">
                <a:moveTo>
                  <a:pt x="0" y="0"/>
                </a:moveTo>
                <a:lnTo>
                  <a:pt x="3655220" y="0"/>
                </a:lnTo>
                <a:lnTo>
                  <a:pt x="3655220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5423990" y="3941436"/>
            <a:ext cx="8897492" cy="6246711"/>
            <a:chOff x="0" y="0"/>
            <a:chExt cx="11863322" cy="832894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863324" cy="8328914"/>
            </a:xfrm>
            <a:custGeom>
              <a:avLst/>
              <a:gdLst/>
              <a:ahLst/>
              <a:cxnLst/>
              <a:rect l="l" t="t" r="r" b="b"/>
              <a:pathLst>
                <a:path w="11863324" h="8328914">
                  <a:moveTo>
                    <a:pt x="0" y="0"/>
                  </a:moveTo>
                  <a:lnTo>
                    <a:pt x="11863324" y="0"/>
                  </a:lnTo>
                  <a:lnTo>
                    <a:pt x="11863324" y="8328914"/>
                  </a:lnTo>
                  <a:lnTo>
                    <a:pt x="0" y="83289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2303298" y="1634070"/>
            <a:ext cx="15893261" cy="2115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8632" lvl="1" indent="-244316" algn="l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404040"/>
                </a:solidFill>
                <a:latin typeface="Quotes Caps"/>
                <a:ea typeface="Quotes Caps"/>
                <a:cs typeface="Quotes Caps"/>
                <a:sym typeface="Quotes Caps"/>
              </a:rPr>
              <a:t>Fares are highest for single passengers (likely due to lack of cost-sharing).</a:t>
            </a:r>
          </a:p>
          <a:p>
            <a:pPr marL="488632" lvl="1" indent="-244316" algn="l">
              <a:lnSpc>
                <a:spcPts val="3240"/>
              </a:lnSpc>
            </a:pPr>
            <a:endParaRPr lang="en-US" sz="2700">
              <a:solidFill>
                <a:srgbClr val="404040"/>
              </a:solidFill>
              <a:latin typeface="Quotes Caps"/>
              <a:ea typeface="Quotes Caps"/>
              <a:cs typeface="Quotes Caps"/>
              <a:sym typeface="Quotes Caps"/>
            </a:endParaRPr>
          </a:p>
          <a:p>
            <a:pPr marL="488632" lvl="1" indent="-244316" algn="l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404040"/>
                </a:solidFill>
                <a:latin typeface="Quotes Caps"/>
                <a:ea typeface="Quotes Caps"/>
                <a:cs typeface="Quotes Caps"/>
                <a:sym typeface="Quotes Caps"/>
              </a:rPr>
              <a:t>Groups of 4–6 see lower average fares, suggesting discounts for shared rides.</a:t>
            </a:r>
          </a:p>
          <a:p>
            <a:pPr marL="488632" lvl="1" indent="-244316" algn="l">
              <a:lnSpc>
                <a:spcPts val="3240"/>
              </a:lnSpc>
            </a:pPr>
            <a:endParaRPr lang="en-US" sz="2700">
              <a:solidFill>
                <a:srgbClr val="404040"/>
              </a:solidFill>
              <a:latin typeface="Quotes Caps"/>
              <a:ea typeface="Quotes Caps"/>
              <a:cs typeface="Quotes Caps"/>
              <a:sym typeface="Quotes Caps"/>
            </a:endParaRPr>
          </a:p>
          <a:p>
            <a:pPr marL="488632" lvl="1" indent="-244316" algn="l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404040"/>
                </a:solidFill>
                <a:latin typeface="Quotes Caps"/>
                <a:ea typeface="Quotes Caps"/>
                <a:cs typeface="Quotes Caps"/>
                <a:sym typeface="Quotes Caps"/>
              </a:rPr>
              <a:t>Oddity: 6+ passengers may show a slight fare increase (possibly due to larger vehicle requirements).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507154" y="394720"/>
            <a:ext cx="10212178" cy="77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Fare Amount vs. Passenger Count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6218" y="0"/>
            <a:ext cx="3655220" cy="10287002"/>
          </a:xfrm>
          <a:custGeom>
            <a:avLst/>
            <a:gdLst/>
            <a:ahLst/>
            <a:cxnLst/>
            <a:rect l="l" t="t" r="r" b="b"/>
            <a:pathLst>
              <a:path w="3655220" h="10287002">
                <a:moveTo>
                  <a:pt x="0" y="0"/>
                </a:moveTo>
                <a:lnTo>
                  <a:pt x="3655220" y="0"/>
                </a:lnTo>
                <a:lnTo>
                  <a:pt x="3655220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3930363" y="3682316"/>
            <a:ext cx="11347464" cy="6493476"/>
            <a:chOff x="0" y="0"/>
            <a:chExt cx="15129952" cy="865796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129890" cy="8657971"/>
            </a:xfrm>
            <a:custGeom>
              <a:avLst/>
              <a:gdLst/>
              <a:ahLst/>
              <a:cxnLst/>
              <a:rect l="l" t="t" r="r" b="b"/>
              <a:pathLst>
                <a:path w="15129890" h="8657971">
                  <a:moveTo>
                    <a:pt x="0" y="0"/>
                  </a:moveTo>
                  <a:lnTo>
                    <a:pt x="15129890" y="0"/>
                  </a:lnTo>
                  <a:lnTo>
                    <a:pt x="15129890" y="8657971"/>
                  </a:lnTo>
                  <a:lnTo>
                    <a:pt x="0" y="86579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2236575" y="1942191"/>
            <a:ext cx="13747032" cy="1384995"/>
            <a:chOff x="0" y="0"/>
            <a:chExt cx="18329376" cy="184666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329376" cy="1846660"/>
            </a:xfrm>
            <a:custGeom>
              <a:avLst/>
              <a:gdLst/>
              <a:ahLst/>
              <a:cxnLst/>
              <a:rect l="l" t="t" r="r" b="b"/>
              <a:pathLst>
                <a:path w="18329376" h="1846660">
                  <a:moveTo>
                    <a:pt x="0" y="0"/>
                  </a:moveTo>
                  <a:lnTo>
                    <a:pt x="18329376" y="0"/>
                  </a:lnTo>
                  <a:lnTo>
                    <a:pt x="18329376" y="1846660"/>
                  </a:lnTo>
                  <a:lnTo>
                    <a:pt x="0" y="18466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18329376" cy="190381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488632" lvl="1" indent="-244316" algn="l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Fare amounts peak during early morning and evening hours, reflecting demand surges.</a:t>
              </a:r>
            </a:p>
            <a:p>
              <a:pPr marL="488632" lvl="1" indent="-244316" algn="l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Most fares stay below 100, with occasional outliers reaching up to 500.</a:t>
              </a:r>
            </a:p>
            <a:p>
              <a:pPr marL="488632" lvl="1" indent="-244316" algn="l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Time of day strongly influences fare variability and pricing dynamics.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135391" y="378064"/>
            <a:ext cx="8937407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Fare Amount vs. </a:t>
            </a:r>
            <a:r>
              <a:rPr lang="en-US" sz="42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Hour of Day</a:t>
            </a:r>
            <a:endParaRPr lang="en-US" sz="4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6218" y="0"/>
            <a:ext cx="3655220" cy="10287002"/>
          </a:xfrm>
          <a:custGeom>
            <a:avLst/>
            <a:gdLst/>
            <a:ahLst/>
            <a:cxnLst/>
            <a:rect l="l" t="t" r="r" b="b"/>
            <a:pathLst>
              <a:path w="3655220" h="10287002">
                <a:moveTo>
                  <a:pt x="0" y="0"/>
                </a:moveTo>
                <a:lnTo>
                  <a:pt x="3655220" y="0"/>
                </a:lnTo>
                <a:lnTo>
                  <a:pt x="3655220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4158564" y="3620530"/>
            <a:ext cx="11114386" cy="6579640"/>
            <a:chOff x="0" y="0"/>
            <a:chExt cx="14819182" cy="877285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4819122" cy="8772906"/>
            </a:xfrm>
            <a:custGeom>
              <a:avLst/>
              <a:gdLst/>
              <a:ahLst/>
              <a:cxnLst/>
              <a:rect l="l" t="t" r="r" b="b"/>
              <a:pathLst>
                <a:path w="14819122" h="8772906">
                  <a:moveTo>
                    <a:pt x="0" y="0"/>
                  </a:moveTo>
                  <a:lnTo>
                    <a:pt x="14819122" y="0"/>
                  </a:lnTo>
                  <a:lnTo>
                    <a:pt x="14819122" y="8772906"/>
                  </a:lnTo>
                  <a:lnTo>
                    <a:pt x="0" y="87729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5349891" y="254496"/>
            <a:ext cx="8937406" cy="77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Fare Amount vs. Day of Month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3864973" y="1586825"/>
            <a:ext cx="11701569" cy="1727454"/>
            <a:chOff x="0" y="0"/>
            <a:chExt cx="15602092" cy="23032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602093" cy="2303272"/>
            </a:xfrm>
            <a:custGeom>
              <a:avLst/>
              <a:gdLst/>
              <a:ahLst/>
              <a:cxnLst/>
              <a:rect l="l" t="t" r="r" b="b"/>
              <a:pathLst>
                <a:path w="15602093" h="2303272">
                  <a:moveTo>
                    <a:pt x="0" y="0"/>
                  </a:moveTo>
                  <a:lnTo>
                    <a:pt x="15602093" y="0"/>
                  </a:lnTo>
                  <a:lnTo>
                    <a:pt x="15602093" y="2303272"/>
                  </a:lnTo>
                  <a:lnTo>
                    <a:pt x="0" y="23032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15602092" cy="2360422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488632" lvl="1" indent="-244316" algn="l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Fare amounts remain mostly stable across the month, with no clear trend.</a:t>
              </a:r>
            </a:p>
            <a:p>
              <a:pPr marL="488632" lvl="1" indent="-244316" algn="l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High-fare outliers appear sporadically, possibly tied to events or long trips.</a:t>
              </a:r>
            </a:p>
            <a:p>
              <a:pPr marL="488632" lvl="1" indent="-244316" algn="l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Day of month alone is a weak predictor—contextual features are needed.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343</Words>
  <Application>Microsoft Office PowerPoint</Application>
  <PresentationFormat>Custom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Quotes Caps</vt:lpstr>
      <vt:lpstr>Arial Bold</vt:lpstr>
      <vt:lpstr>PT Sans Bold</vt:lpstr>
      <vt:lpstr>Calibri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of Ride Fare Dataset.pptx</dc:title>
  <dc:creator>JOE TECH</dc:creator>
  <cp:lastModifiedBy>JOE TECH</cp:lastModifiedBy>
  <cp:revision>2</cp:revision>
  <dcterms:created xsi:type="dcterms:W3CDTF">2006-08-16T00:00:00Z</dcterms:created>
  <dcterms:modified xsi:type="dcterms:W3CDTF">2025-07-26T10:31:20Z</dcterms:modified>
  <dc:identifier>DAGuPvXkOXY</dc:identifier>
</cp:coreProperties>
</file>