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arlow Bold" panose="020B0604020202020204" charset="0"/>
      <p:regular r:id="rId13"/>
    </p:embeddedFont>
    <p:embeddedFont>
      <p:font typeface="Montserrat Bold" panose="020B0604020202020204" charset="0"/>
      <p:regular r:id="rId14"/>
    </p:embeddedFont>
    <p:embeddedFont>
      <p:font typeface="Open Sauce" panose="020B0604020202020204" charset="0"/>
      <p:regular r:id="rId15"/>
    </p:embeddedFont>
    <p:embeddedFont>
      <p:font typeface="Open Sauce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28" y="6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13034" y="1472108"/>
            <a:ext cx="7558579" cy="7379922"/>
          </a:xfrm>
          <a:custGeom>
            <a:avLst/>
            <a:gdLst/>
            <a:ahLst/>
            <a:cxnLst/>
            <a:rect l="l" t="t" r="r" b="b"/>
            <a:pathLst>
              <a:path w="7558579" h="7379922">
                <a:moveTo>
                  <a:pt x="0" y="0"/>
                </a:moveTo>
                <a:lnTo>
                  <a:pt x="7558579" y="0"/>
                </a:lnTo>
                <a:lnTo>
                  <a:pt x="7558579" y="7379922"/>
                </a:lnTo>
                <a:lnTo>
                  <a:pt x="0" y="7379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1491158"/>
            <a:ext cx="42738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448964" y="5733888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413036"/>
            <a:ext cx="5332768" cy="173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4"/>
              </a:lnSpc>
            </a:pPr>
            <a:r>
              <a:rPr lang="en-US" sz="5005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HOTEL CANCELLATIONS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187648"/>
            <a:ext cx="6476584" cy="1703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47"/>
              </a:lnSpc>
              <a:spcBef>
                <a:spcPct val="0"/>
              </a:spcBef>
            </a:pPr>
            <a:r>
              <a:rPr lang="en-US" sz="2672" b="1" spc="-146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TASK 1 : S</a:t>
            </a:r>
            <a:r>
              <a:rPr lang="en-US" sz="2672" b="1" u="none" strike="noStrike" spc="-146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imple insights driven from Our Booking Data</a:t>
            </a:r>
          </a:p>
          <a:p>
            <a:pPr algn="just">
              <a:lnSpc>
                <a:spcPts val="3447"/>
              </a:lnSpc>
              <a:spcBef>
                <a:spcPct val="0"/>
              </a:spcBef>
            </a:pPr>
            <a:endParaRPr lang="en-US" sz="2672" b="1" u="none" strike="noStrike" spc="-146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0" lvl="1" indent="0" algn="just">
              <a:lnSpc>
                <a:spcPts val="3447"/>
              </a:lnSpc>
              <a:spcBef>
                <a:spcPct val="0"/>
              </a:spcBef>
            </a:pPr>
            <a:r>
              <a:rPr lang="en-US" sz="2672" b="1" u="none" strike="noStrike" spc="-146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By : Noureldeen Hossam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8290" y="1095375"/>
            <a:ext cx="4479776" cy="268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38"/>
              </a:lnSpc>
            </a:pPr>
            <a:r>
              <a:rPr lang="en-US" sz="2254" b="1" spc="-123">
                <a:solidFill>
                  <a:srgbClr val="01144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CELLULA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57633" y="2442027"/>
            <a:ext cx="742419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572405" y="2653663"/>
            <a:ext cx="9715595" cy="6861639"/>
          </a:xfrm>
          <a:custGeom>
            <a:avLst/>
            <a:gdLst/>
            <a:ahLst/>
            <a:cxnLst/>
            <a:rect l="l" t="t" r="r" b="b"/>
            <a:pathLst>
              <a:path w="9715595" h="6861639">
                <a:moveTo>
                  <a:pt x="0" y="0"/>
                </a:moveTo>
                <a:lnTo>
                  <a:pt x="9715595" y="0"/>
                </a:lnTo>
                <a:lnTo>
                  <a:pt x="9715595" y="6861639"/>
                </a:lnTo>
                <a:lnTo>
                  <a:pt x="0" y="6861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35035" y="1003227"/>
            <a:ext cx="8669388" cy="121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8"/>
              </a:lnSpc>
            </a:pPr>
            <a:r>
              <a:rPr lang="en-US" sz="52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Total Nights Booked: Weekends vs. Weekdays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5035" y="3822405"/>
            <a:ext cx="7298761" cy="5246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865" lvl="1" indent="-314433" algn="just">
              <a:lnSpc>
                <a:spcPts val="3757"/>
              </a:lnSpc>
              <a:buFont typeface="Arial"/>
              <a:buChar char="•"/>
            </a:pPr>
            <a:r>
              <a:rPr lang="en-US" sz="2912" b="1" spc="-160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This bar chart shows the total number of nights booked, comparing weekend nights to weekday nights.</a:t>
            </a:r>
          </a:p>
          <a:p>
            <a:pPr algn="just">
              <a:lnSpc>
                <a:spcPts val="3757"/>
              </a:lnSpc>
            </a:pPr>
            <a:endParaRPr lang="en-US" sz="2912" b="1" spc="-160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28865" lvl="1" indent="-314433" algn="just">
              <a:lnSpc>
                <a:spcPts val="3757"/>
              </a:lnSpc>
              <a:buFont typeface="Arial"/>
              <a:buChar char="•"/>
            </a:pPr>
            <a:r>
              <a:rPr lang="en-US" sz="2912" b="1" spc="-160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Our hotel sees significantly more bookings for weekday nights (79,994 nights) compared to weekend nights (29,416 nights). This highlights a strong weekday demand.</a:t>
            </a:r>
          </a:p>
          <a:p>
            <a:pPr algn="just">
              <a:lnSpc>
                <a:spcPts val="3891"/>
              </a:lnSpc>
            </a:pPr>
            <a:endParaRPr lang="en-US" sz="2912" b="1" spc="-160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57633" y="2442027"/>
            <a:ext cx="742419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281824" y="2608163"/>
            <a:ext cx="10534870" cy="6650137"/>
          </a:xfrm>
          <a:custGeom>
            <a:avLst/>
            <a:gdLst/>
            <a:ahLst/>
            <a:cxnLst/>
            <a:rect l="l" t="t" r="r" b="b"/>
            <a:pathLst>
              <a:path w="10534870" h="6650137">
                <a:moveTo>
                  <a:pt x="0" y="0"/>
                </a:moveTo>
                <a:lnTo>
                  <a:pt x="10534870" y="0"/>
                </a:lnTo>
                <a:lnTo>
                  <a:pt x="10534870" y="6650137"/>
                </a:lnTo>
                <a:lnTo>
                  <a:pt x="0" y="6650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35035" y="1003227"/>
            <a:ext cx="8669388" cy="121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8"/>
              </a:lnSpc>
            </a:pPr>
            <a:r>
              <a:rPr lang="en-US" sz="52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Cancellation Rate by Type of Nights Booked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5035" y="3822405"/>
            <a:ext cx="7298761" cy="528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865" lvl="1" indent="-314432" algn="just">
              <a:lnSpc>
                <a:spcPts val="3757"/>
              </a:lnSpc>
              <a:buFont typeface="Arial"/>
              <a:buChar char="•"/>
            </a:pPr>
            <a:r>
              <a:rPr lang="en-US" sz="2912" b="1" spc="-160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his chart shows the cancellation percentage for bookings categorized by "Weekend Only", "Week Nights Only", "Both (Weekend &amp; Week Nights)"</a:t>
            </a:r>
          </a:p>
          <a:p>
            <a:pPr algn="just">
              <a:lnSpc>
                <a:spcPts val="3757"/>
              </a:lnSpc>
            </a:pPr>
            <a:endParaRPr lang="en-US" sz="2912" b="1" spc="-160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51369" lvl="1" indent="-325685" algn="just">
              <a:lnSpc>
                <a:spcPts val="3891"/>
              </a:lnSpc>
              <a:buFont typeface="Arial"/>
              <a:buChar char="•"/>
            </a:pPr>
            <a:r>
              <a:rPr lang="en-US" sz="3016" b="1" spc="-165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Bookings that include "Both (Weekend &amp; Week Nights)" have the highest cancellation rate (35.62%). This indicates these mixed-period stays are less firm.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45975" y="2393921"/>
            <a:ext cx="7842025" cy="6864379"/>
          </a:xfrm>
          <a:custGeom>
            <a:avLst/>
            <a:gdLst/>
            <a:ahLst/>
            <a:cxnLst/>
            <a:rect l="l" t="t" r="r" b="b"/>
            <a:pathLst>
              <a:path w="7842025" h="6864379">
                <a:moveTo>
                  <a:pt x="0" y="0"/>
                </a:moveTo>
                <a:lnTo>
                  <a:pt x="7842025" y="0"/>
                </a:lnTo>
                <a:lnTo>
                  <a:pt x="7842025" y="6864379"/>
                </a:lnTo>
                <a:lnTo>
                  <a:pt x="0" y="686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79" r="-487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99846" y="1319826"/>
            <a:ext cx="6737209" cy="143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29"/>
              </a:lnSpc>
            </a:pPr>
            <a:r>
              <a:rPr lang="en-US" sz="61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Hotel Booking Status Distribution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363422"/>
            <a:ext cx="9074727" cy="4366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just">
              <a:lnSpc>
                <a:spcPts val="3869"/>
              </a:lnSpc>
              <a:buFont typeface="Arial"/>
              <a:buChar char="•"/>
            </a:pPr>
            <a:r>
              <a:rPr lang="en-US" sz="2999" spc="-164">
                <a:solidFill>
                  <a:srgbClr val="011442"/>
                </a:solidFill>
                <a:latin typeface="Open Sauce"/>
                <a:ea typeface="Open Sauce"/>
                <a:cs typeface="Open Sauce"/>
                <a:sym typeface="Open Sauce"/>
              </a:rPr>
              <a:t>Plot Explanation: This pie chart shows that our bookings are split into two main groups: "Not_Canceled" (confirmed bookings) and "Canceled".</a:t>
            </a:r>
          </a:p>
          <a:p>
            <a:pPr algn="just">
              <a:lnSpc>
                <a:spcPts val="3869"/>
              </a:lnSpc>
            </a:pPr>
            <a:endParaRPr lang="en-US" sz="2999" spc="-164">
              <a:solidFill>
                <a:srgbClr val="011442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869"/>
              </a:lnSpc>
            </a:pPr>
            <a:endParaRPr lang="en-US" sz="2999" spc="-164">
              <a:solidFill>
                <a:srgbClr val="011442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47697" lvl="1" indent="-323848" algn="just">
              <a:lnSpc>
                <a:spcPts val="3869"/>
              </a:lnSpc>
              <a:buFont typeface="Arial"/>
              <a:buChar char="•"/>
            </a:pPr>
            <a:r>
              <a:rPr lang="en-US" sz="2999" spc="-164">
                <a:solidFill>
                  <a:srgbClr val="011442"/>
                </a:solidFill>
                <a:latin typeface="Open Sauce"/>
                <a:ea typeface="Open Sauce"/>
                <a:cs typeface="Open Sauce"/>
                <a:sym typeface="Open Sauce"/>
              </a:rPr>
              <a:t>Key Insight: A significant portion, 32.8%, of all hotel bookings are canceled, which clearly highlights the challenge we face.</a:t>
            </a:r>
          </a:p>
        </p:txBody>
      </p:sp>
      <p:sp>
        <p:nvSpPr>
          <p:cNvPr id="5" name="AutoShape 5"/>
          <p:cNvSpPr/>
          <p:nvPr/>
        </p:nvSpPr>
        <p:spPr>
          <a:xfrm>
            <a:off x="549288" y="287733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6857" y="2456236"/>
            <a:ext cx="9731143" cy="6612150"/>
          </a:xfrm>
          <a:custGeom>
            <a:avLst/>
            <a:gdLst/>
            <a:ahLst/>
            <a:cxnLst/>
            <a:rect l="l" t="t" r="r" b="b"/>
            <a:pathLst>
              <a:path w="9731143" h="6612150">
                <a:moveTo>
                  <a:pt x="0" y="0"/>
                </a:moveTo>
                <a:lnTo>
                  <a:pt x="9731143" y="0"/>
                </a:lnTo>
                <a:lnTo>
                  <a:pt x="9731143" y="6612150"/>
                </a:lnTo>
                <a:lnTo>
                  <a:pt x="0" y="6612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3" r="-6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31487" y="968721"/>
            <a:ext cx="8669388" cy="238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1"/>
              </a:lnSpc>
            </a:pPr>
            <a:r>
              <a:rPr lang="en-US" sz="69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Booking Status of New vs. Repeat Customers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897940"/>
            <a:ext cx="8115300" cy="417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354"/>
              </a:lnSpc>
              <a:buFont typeface="Arial"/>
              <a:buChar char="•"/>
            </a:pPr>
            <a:r>
              <a:rPr lang="en-US" sz="2600" b="1" spc="-14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This bar chart compares the number of confirmed ("Not_Canceled") and canceled bookings for new customers versus repeat customers.</a:t>
            </a:r>
          </a:p>
          <a:p>
            <a:pPr algn="just">
              <a:lnSpc>
                <a:spcPts val="3354"/>
              </a:lnSpc>
            </a:pPr>
            <a:endParaRPr lang="en-US" sz="2600" b="1" spc="-143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561341" lvl="1" indent="-280670" algn="just">
              <a:lnSpc>
                <a:spcPts val="3354"/>
              </a:lnSpc>
              <a:buFont typeface="Arial"/>
              <a:buChar char="•"/>
            </a:pPr>
            <a:r>
              <a:rPr lang="en-US" sz="2600" b="1" spc="-14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We have significantly more new customers than repeat customers. While new customers make up most bookings, repeat customers cancel less often, highlighting their loyalty.</a:t>
            </a:r>
          </a:p>
        </p:txBody>
      </p:sp>
      <p:sp>
        <p:nvSpPr>
          <p:cNvPr id="5" name="AutoShape 5"/>
          <p:cNvSpPr/>
          <p:nvPr/>
        </p:nvSpPr>
        <p:spPr>
          <a:xfrm>
            <a:off x="331487" y="3587022"/>
            <a:ext cx="828166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39689" y="2786589"/>
            <a:ext cx="8930931" cy="5793942"/>
          </a:xfrm>
          <a:custGeom>
            <a:avLst/>
            <a:gdLst/>
            <a:ahLst/>
            <a:cxnLst/>
            <a:rect l="l" t="t" r="r" b="b"/>
            <a:pathLst>
              <a:path w="8930931" h="5793942">
                <a:moveTo>
                  <a:pt x="0" y="0"/>
                </a:moveTo>
                <a:lnTo>
                  <a:pt x="8930931" y="0"/>
                </a:lnTo>
                <a:lnTo>
                  <a:pt x="8930931" y="5793942"/>
                </a:lnTo>
                <a:lnTo>
                  <a:pt x="0" y="579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92208" y="900075"/>
            <a:ext cx="9201316" cy="1886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80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Repeat Customer Behavior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1113" y="3985523"/>
            <a:ext cx="8115300" cy="417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354"/>
              </a:lnSpc>
              <a:buFont typeface="Arial"/>
              <a:buChar char="•"/>
            </a:pPr>
            <a:r>
              <a:rPr lang="en-US" sz="2600" b="1" spc="-14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This chart shows, among our repeat customers, the percentage who previously canceled a booking (cancelled) versus those who didn't (didn't cancel).</a:t>
            </a:r>
          </a:p>
          <a:p>
            <a:pPr algn="just">
              <a:lnSpc>
                <a:spcPts val="3354"/>
              </a:lnSpc>
            </a:pPr>
            <a:endParaRPr lang="en-US" sz="2600" b="1" spc="-143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561341" lvl="1" indent="-280670" algn="just">
              <a:lnSpc>
                <a:spcPts val="3354"/>
              </a:lnSpc>
              <a:buFont typeface="Arial"/>
              <a:buChar char="•"/>
            </a:pPr>
            <a:r>
              <a:rPr lang="en-US" sz="2600" b="1" spc="-14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A higher percentage (24.52%) of repeat customers previously did not cancel, compared to 21.29% who previously canceled. This suggests repeat customers with a history of not canceling are slightly more common.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3103978"/>
            <a:ext cx="779898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21466" y="2889291"/>
            <a:ext cx="10147271" cy="5892693"/>
          </a:xfrm>
          <a:custGeom>
            <a:avLst/>
            <a:gdLst/>
            <a:ahLst/>
            <a:cxnLst/>
            <a:rect l="l" t="t" r="r" b="b"/>
            <a:pathLst>
              <a:path w="10147271" h="5892693">
                <a:moveTo>
                  <a:pt x="0" y="0"/>
                </a:moveTo>
                <a:lnTo>
                  <a:pt x="10147271" y="0"/>
                </a:lnTo>
                <a:lnTo>
                  <a:pt x="10147271" y="5892693"/>
                </a:lnTo>
                <a:lnTo>
                  <a:pt x="0" y="5892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4655" y="931792"/>
            <a:ext cx="8669388" cy="1486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7"/>
              </a:lnSpc>
            </a:pPr>
            <a:r>
              <a:rPr lang="en-US" sz="6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Cancellation Rate by Booking Lead Time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441152"/>
            <a:ext cx="8499955" cy="393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483"/>
              </a:lnSpc>
              <a:buFont typeface="Arial"/>
              <a:buChar char="•"/>
            </a:pPr>
            <a:r>
              <a:rPr lang="en-US" sz="2700" b="1" spc="-148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This chart shows how the percentage of cancellations increases significantly as the time between booking and arrival (lead time) gets longer.</a:t>
            </a:r>
          </a:p>
          <a:p>
            <a:pPr algn="just">
              <a:lnSpc>
                <a:spcPts val="3483"/>
              </a:lnSpc>
            </a:pPr>
            <a:endParaRPr lang="en-US" sz="2700" b="1" spc="-148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582930" lvl="1" indent="-291465" algn="just">
              <a:lnSpc>
                <a:spcPts val="3483"/>
              </a:lnSpc>
              <a:buFont typeface="Arial"/>
              <a:buChar char="•"/>
            </a:pPr>
            <a:r>
              <a:rPr lang="en-US" sz="2700" b="1" spc="-148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Bookings made far in advance (180+ days) have a very high cancellation rate (73.88%), indicating less firm intentions compared to short-notice bookings.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250965" y="2879766"/>
            <a:ext cx="693676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3127808"/>
            <a:ext cx="11301259" cy="5919034"/>
          </a:xfrm>
          <a:custGeom>
            <a:avLst/>
            <a:gdLst/>
            <a:ahLst/>
            <a:cxnLst/>
            <a:rect l="l" t="t" r="r" b="b"/>
            <a:pathLst>
              <a:path w="11301259" h="5919034">
                <a:moveTo>
                  <a:pt x="0" y="0"/>
                </a:moveTo>
                <a:lnTo>
                  <a:pt x="11301259" y="0"/>
                </a:lnTo>
                <a:lnTo>
                  <a:pt x="11301259" y="5919034"/>
                </a:lnTo>
                <a:lnTo>
                  <a:pt x="0" y="5919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74612" y="1050852"/>
            <a:ext cx="8669388" cy="1591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2"/>
              </a:lnSpc>
            </a:pPr>
            <a:r>
              <a:rPr lang="en-US" sz="68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Booking Status by Room Type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5878" y="3910163"/>
            <a:ext cx="8300687" cy="513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901" lvl="1" indent="-312451" algn="just">
              <a:lnSpc>
                <a:spcPts val="3733"/>
              </a:lnSpc>
              <a:buFont typeface="Arial"/>
              <a:buChar char="•"/>
            </a:pPr>
            <a:r>
              <a:rPr lang="en-US" sz="2894" b="1" spc="-159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This chart shows the number of confirmed ("Not_Canceled") and canceled bookings for each different  room type available.</a:t>
            </a:r>
          </a:p>
          <a:p>
            <a:pPr algn="just">
              <a:lnSpc>
                <a:spcPts val="3733"/>
              </a:lnSpc>
            </a:pPr>
            <a:endParaRPr lang="en-US" sz="2894" b="1" spc="-159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24901" lvl="1" indent="-312451" algn="just">
              <a:lnSpc>
                <a:spcPts val="3733"/>
              </a:lnSpc>
              <a:buFont typeface="Arial"/>
              <a:buChar char="•"/>
            </a:pPr>
            <a:r>
              <a:rPr lang="en-US" sz="2894" b="1" spc="-159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 "Room_Type 1" has the highest number of bookings overall, but also a significant number of cancellations. You can observe the cancellation patterns across various room types.</a:t>
            </a:r>
          </a:p>
          <a:p>
            <a:pPr algn="just">
              <a:lnSpc>
                <a:spcPts val="3733"/>
              </a:lnSpc>
            </a:pPr>
            <a:endParaRPr lang="en-US" sz="2894" b="1" spc="-159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563186" y="299663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4612" y="1050852"/>
            <a:ext cx="8669388" cy="3115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2"/>
              </a:lnSpc>
            </a:pPr>
            <a:r>
              <a:rPr lang="en-US" sz="68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Booking Status by Type of Meal</a:t>
            </a:r>
          </a:p>
          <a:p>
            <a:pPr algn="ctr">
              <a:lnSpc>
                <a:spcPts val="6052"/>
              </a:lnSpc>
            </a:pPr>
            <a:endParaRPr lang="en-US" sz="6800" b="1">
              <a:solidFill>
                <a:srgbClr val="011442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algn="ctr">
              <a:lnSpc>
                <a:spcPts val="6052"/>
              </a:lnSpc>
            </a:pPr>
            <a:endParaRPr lang="en-US" sz="6800" b="1">
              <a:solidFill>
                <a:srgbClr val="011442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563186" y="299663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518343" y="2664734"/>
            <a:ext cx="8590179" cy="5852059"/>
          </a:xfrm>
          <a:custGeom>
            <a:avLst/>
            <a:gdLst/>
            <a:ahLst/>
            <a:cxnLst/>
            <a:rect l="l" t="t" r="r" b="b"/>
            <a:pathLst>
              <a:path w="8590179" h="5852059">
                <a:moveTo>
                  <a:pt x="0" y="0"/>
                </a:moveTo>
                <a:lnTo>
                  <a:pt x="8590179" y="0"/>
                </a:lnTo>
                <a:lnTo>
                  <a:pt x="8590179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5035" y="4128450"/>
            <a:ext cx="8908965" cy="413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311" lvl="1" indent="-301656" algn="just">
              <a:lnSpc>
                <a:spcPts val="3604"/>
              </a:lnSpc>
              <a:buFont typeface="Arial"/>
              <a:buChar char="•"/>
            </a:pPr>
            <a:r>
              <a:rPr lang="en-US" sz="2794" b="1" spc="-15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This chart shows the number of confirmed ("Not_Canceled") and canceled bookings for each different type of meal plan offered.</a:t>
            </a:r>
          </a:p>
          <a:p>
            <a:pPr algn="just">
              <a:lnSpc>
                <a:spcPts val="3604"/>
              </a:lnSpc>
            </a:pPr>
            <a:endParaRPr lang="en-US" sz="2794" b="1" spc="-153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3311" lvl="1" indent="-301656" algn="just">
              <a:lnSpc>
                <a:spcPts val="3604"/>
              </a:lnSpc>
              <a:buFont typeface="Arial"/>
              <a:buChar char="•"/>
            </a:pPr>
            <a:r>
              <a:rPr lang="en-US" sz="2794" b="1" spc="-15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"Meal Plan 1" has the highest volume of bookings, but also shows a significantly higher number of cancellations compared to its confirmed bookings. </a:t>
            </a:r>
          </a:p>
          <a:p>
            <a:pPr algn="just">
              <a:lnSpc>
                <a:spcPts val="3733"/>
              </a:lnSpc>
            </a:pPr>
            <a:endParaRPr lang="en-US" sz="2794" b="1" spc="-153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4612" y="1050852"/>
            <a:ext cx="8669388" cy="23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2"/>
              </a:lnSpc>
            </a:pPr>
            <a:r>
              <a:rPr lang="en-US" sz="68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Cancellation Rate by Market Segment</a:t>
            </a:r>
          </a:p>
          <a:p>
            <a:pPr algn="ctr">
              <a:lnSpc>
                <a:spcPts val="6052"/>
              </a:lnSpc>
            </a:pPr>
            <a:endParaRPr lang="en-US" sz="6800" b="1">
              <a:solidFill>
                <a:srgbClr val="011442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563186" y="299663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590782" y="2127688"/>
            <a:ext cx="9206850" cy="6709492"/>
          </a:xfrm>
          <a:custGeom>
            <a:avLst/>
            <a:gdLst/>
            <a:ahLst/>
            <a:cxnLst/>
            <a:rect l="l" t="t" r="r" b="b"/>
            <a:pathLst>
              <a:path w="9206850" h="6709492">
                <a:moveTo>
                  <a:pt x="0" y="0"/>
                </a:moveTo>
                <a:lnTo>
                  <a:pt x="9206851" y="0"/>
                </a:lnTo>
                <a:lnTo>
                  <a:pt x="9206851" y="6709493"/>
                </a:lnTo>
                <a:lnTo>
                  <a:pt x="0" y="670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5035" y="4128450"/>
            <a:ext cx="8908965" cy="5044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311" lvl="1" indent="-301656" algn="just">
              <a:lnSpc>
                <a:spcPts val="3604"/>
              </a:lnSpc>
              <a:buFont typeface="Arial"/>
              <a:buChar char="•"/>
            </a:pPr>
            <a:r>
              <a:rPr lang="en-US" sz="2794" b="1" spc="-15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 This chart shows the cancellation percentage for bookings coming from different marketing channels (Online, Offline, Aviation, Corporate, Complementary).</a:t>
            </a:r>
          </a:p>
          <a:p>
            <a:pPr algn="just">
              <a:lnSpc>
                <a:spcPts val="3604"/>
              </a:lnSpc>
            </a:pPr>
            <a:endParaRPr lang="en-US" sz="2794" b="1" spc="-153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3311" lvl="1" indent="-301656" algn="just">
              <a:lnSpc>
                <a:spcPts val="3604"/>
              </a:lnSpc>
              <a:buFont typeface="Arial"/>
              <a:buChar char="•"/>
            </a:pPr>
            <a:r>
              <a:rPr lang="en-US" sz="2794" b="1" spc="-15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The "Online" segment has the highest cancellation rate (36.51%), while "Corporate" and "Complementary" segments show much lower rates (10.91% and 0.00% respectively), indicating different reliability across channels.</a:t>
            </a:r>
          </a:p>
          <a:p>
            <a:pPr algn="just">
              <a:lnSpc>
                <a:spcPts val="3733"/>
              </a:lnSpc>
            </a:pPr>
            <a:endParaRPr lang="en-US" sz="2794" b="1" spc="-153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73790" y="299663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339632" y="3322391"/>
            <a:ext cx="10516118" cy="5665558"/>
          </a:xfrm>
          <a:custGeom>
            <a:avLst/>
            <a:gdLst/>
            <a:ahLst/>
            <a:cxnLst/>
            <a:rect l="l" t="t" r="r" b="b"/>
            <a:pathLst>
              <a:path w="10516118" h="5665558">
                <a:moveTo>
                  <a:pt x="0" y="0"/>
                </a:moveTo>
                <a:lnTo>
                  <a:pt x="10516118" y="0"/>
                </a:lnTo>
                <a:lnTo>
                  <a:pt x="10516118" y="5665558"/>
                </a:lnTo>
                <a:lnTo>
                  <a:pt x="0" y="5665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35035" y="1031802"/>
            <a:ext cx="8669388" cy="143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9"/>
              </a:lnSpc>
            </a:pPr>
            <a:r>
              <a:rPr lang="en-US" sz="6100" b="1">
                <a:solidFill>
                  <a:srgbClr val="011442"/>
                </a:solidFill>
                <a:latin typeface="Barlow Bold"/>
                <a:ea typeface="Barlow Bold"/>
                <a:cs typeface="Barlow Bold"/>
                <a:sym typeface="Barlow Bold"/>
              </a:rPr>
              <a:t>Booking Status by Number of Children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5035" y="4128450"/>
            <a:ext cx="7979363" cy="550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311" lvl="1" indent="-301656" algn="just">
              <a:lnSpc>
                <a:spcPts val="3604"/>
              </a:lnSpc>
              <a:buFont typeface="Arial"/>
              <a:buChar char="•"/>
            </a:pPr>
            <a:r>
              <a:rPr lang="en-US" sz="2794" b="1" spc="-15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Plot Explanation: This chart shows the number of confirmed ("Not_Canceled") and canceled bookings based on the number of children included in the reservation.</a:t>
            </a:r>
          </a:p>
          <a:p>
            <a:pPr algn="just">
              <a:lnSpc>
                <a:spcPts val="3604"/>
              </a:lnSpc>
            </a:pPr>
            <a:endParaRPr lang="en-US" sz="2794" b="1" spc="-153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603311" lvl="1" indent="-301656" algn="just">
              <a:lnSpc>
                <a:spcPts val="3604"/>
              </a:lnSpc>
              <a:buFont typeface="Arial"/>
              <a:buChar char="•"/>
            </a:pPr>
            <a:r>
              <a:rPr lang="en-US" sz="2794" b="1" spc="-153">
                <a:solidFill>
                  <a:srgbClr val="01144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Insight: The vast majority of bookings, both confirmed and canceled, are for stays with no children. Bookings with children appear to have a lower cancellation rate relative to their total volume compared to bookings without children.</a:t>
            </a:r>
          </a:p>
          <a:p>
            <a:pPr algn="just">
              <a:lnSpc>
                <a:spcPts val="3733"/>
              </a:lnSpc>
            </a:pPr>
            <a:endParaRPr lang="en-US" sz="2794" b="1" spc="-153">
              <a:solidFill>
                <a:srgbClr val="01144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689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Sauce</vt:lpstr>
      <vt:lpstr>Arial</vt:lpstr>
      <vt:lpstr>Montserrat Bold</vt:lpstr>
      <vt:lpstr>Barlow Bold</vt:lpstr>
      <vt:lpstr>Calibri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 technologies</dc:title>
  <cp:lastModifiedBy>noor hossam</cp:lastModifiedBy>
  <cp:revision>2</cp:revision>
  <dcterms:created xsi:type="dcterms:W3CDTF">2006-08-16T00:00:00Z</dcterms:created>
  <dcterms:modified xsi:type="dcterms:W3CDTF">2025-07-03T16:40:29Z</dcterms:modified>
  <dc:identifier>DAGsHysGELE</dc:identifier>
</cp:coreProperties>
</file>