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Montserrat"/>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11" Type="http://schemas.openxmlformats.org/officeDocument/2006/relationships/slide" Target="slides/slide6.xml"/><Relationship Id="rId22" Type="http://schemas.openxmlformats.org/officeDocument/2006/relationships/font" Target="fonts/Lato-italic.fntdata"/><Relationship Id="rId10" Type="http://schemas.openxmlformats.org/officeDocument/2006/relationships/slide" Target="slides/slide5.xml"/><Relationship Id="rId21"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bold.fntdata"/><Relationship Id="rId16" Type="http://schemas.openxmlformats.org/officeDocument/2006/relationships/font" Target="fonts/Montserrat-regular.fntdata"/><Relationship Id="rId5" Type="http://schemas.openxmlformats.org/officeDocument/2006/relationships/notesMaster" Target="notesMasters/notesMaster1.xml"/><Relationship Id="rId19" Type="http://schemas.openxmlformats.org/officeDocument/2006/relationships/font" Target="fonts/Montserrat-boldItalic.fntdata"/><Relationship Id="rId6" Type="http://schemas.openxmlformats.org/officeDocument/2006/relationships/slide" Target="slides/slide1.xml"/><Relationship Id="rId18"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729cc7ad3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729cc7ad3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29cc7ad3d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29cc7ad3d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29cc7ad3d_4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29cc7ad3d_4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29cc7ad3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729cc7ad3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729cc7ad3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729cc7ad3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729cc7ad3d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729cc7ad3d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729cc7ad3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729cc7ad3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729cc7ad3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729cc7ad3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729cc7ad3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729cc7ad3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32800" y="1411000"/>
            <a:ext cx="57423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Preprocessing Report</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Adham Saeed, Moaz Muhammad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Hyper Parameter Tuning</a:t>
            </a:r>
            <a:endParaRPr/>
          </a:p>
        </p:txBody>
      </p:sp>
      <p:sp>
        <p:nvSpPr>
          <p:cNvPr id="196" name="Google Shape;196;p22"/>
          <p:cNvSpPr txBox="1"/>
          <p:nvPr>
            <p:ph idx="1" type="body"/>
          </p:nvPr>
        </p:nvSpPr>
        <p:spPr>
          <a:xfrm>
            <a:off x="0" y="1532275"/>
            <a:ext cx="8336400" cy="32889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900"/>
              <a:t>Decision Tree:</a:t>
            </a:r>
            <a:endParaRPr sz="1900"/>
          </a:p>
          <a:p>
            <a:pPr indent="-336550" lvl="1" marL="914400" rtl="0" algn="l">
              <a:spcBef>
                <a:spcPts val="0"/>
              </a:spcBef>
              <a:spcAft>
                <a:spcPts val="0"/>
              </a:spcAft>
              <a:buSzPts val="1700"/>
              <a:buChar char="○"/>
            </a:pPr>
            <a:r>
              <a:rPr lang="en-GB" sz="1700"/>
              <a:t>Tuned Hyper Parameters: min_samples_split, max_depth</a:t>
            </a:r>
            <a:endParaRPr sz="1700"/>
          </a:p>
          <a:p>
            <a:pPr indent="-336550" lvl="1" marL="914400" rtl="0" algn="l">
              <a:spcBef>
                <a:spcPts val="0"/>
              </a:spcBef>
              <a:spcAft>
                <a:spcPts val="0"/>
              </a:spcAft>
              <a:buSzPts val="1700"/>
              <a:buChar char="○"/>
            </a:pPr>
            <a:r>
              <a:rPr lang="en-GB" sz="1700"/>
              <a:t>Best Hyper Parameters: min_samples_split:: (30), max_depth: (30)</a:t>
            </a:r>
            <a:endParaRPr sz="1700"/>
          </a:p>
          <a:p>
            <a:pPr indent="-298450" lvl="1" marL="914400" rtl="0" algn="l">
              <a:spcBef>
                <a:spcPts val="0"/>
              </a:spcBef>
              <a:spcAft>
                <a:spcPts val="0"/>
              </a:spcAft>
              <a:buSzPts val="1100"/>
              <a:buChar char="○"/>
            </a:pPr>
            <a:r>
              <a:rPr lang="en-GB" sz="1700"/>
              <a:t>R2 score: 0.73</a:t>
            </a:r>
            <a:br>
              <a:rPr lang="en-GB"/>
            </a:b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t/>
            </a:r>
            <a:endParaRPr sz="1050">
              <a:solidFill>
                <a:srgbClr val="FF00AA"/>
              </a:solidFill>
              <a:highlight>
                <a:srgbClr val="262A33"/>
              </a:highlight>
              <a:latin typeface="Courier New"/>
              <a:ea typeface="Courier New"/>
              <a:cs typeface="Courier New"/>
              <a:sym typeface="Courier New"/>
            </a:endParaRPr>
          </a:p>
          <a:p>
            <a:pPr indent="0" lvl="0" marL="0" rtl="0" algn="ctr">
              <a:spcBef>
                <a:spcPts val="0"/>
              </a:spcBef>
              <a:spcAft>
                <a:spcPts val="0"/>
              </a:spcAft>
              <a:buNone/>
            </a:pPr>
            <a:r>
              <a:rPr lang="en-GB" sz="2800"/>
              <a:t>Introduction</a:t>
            </a:r>
            <a:endParaRPr sz="2800"/>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a:bodyPr>
          <a:lstStyle/>
          <a:p>
            <a:pPr indent="0" lvl="0" marL="0" rtl="0" algn="l">
              <a:lnSpc>
                <a:spcPct val="135714"/>
              </a:lnSpc>
              <a:spcBef>
                <a:spcPts val="0"/>
              </a:spcBef>
              <a:spcAft>
                <a:spcPts val="0"/>
              </a:spcAft>
              <a:buNone/>
            </a:pPr>
            <a:r>
              <a:rPr lang="en-GB" sz="1050">
                <a:solidFill>
                  <a:srgbClr val="D5CED9"/>
                </a:solidFill>
                <a:highlight>
                  <a:srgbClr val="262A33"/>
                </a:highlight>
                <a:latin typeface="Courier New"/>
                <a:ea typeface="Courier New"/>
                <a:cs typeface="Courier New"/>
                <a:sym typeface="Courier New"/>
              </a:rPr>
              <a:t>Good afternoon everyone. Today we will be presenting a comprehensive analysis of two distinct data preprocessing approaches implemented by our team for the taxi fare prediction project. This collaborative effort demonstrates how different methodologies can be applied to the same dataset, each with unique strengths and considerations.</a:t>
            </a:r>
            <a:endParaRPr sz="1050">
              <a:solidFill>
                <a:srgbClr val="D5CED9"/>
              </a:solidFill>
              <a:highlight>
                <a:srgbClr val="262A33"/>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5CED9"/>
              </a:solidFill>
              <a:highlight>
                <a:srgbClr val="262A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F39C12"/>
                </a:solidFill>
                <a:highlight>
                  <a:srgbClr val="262A33"/>
                </a:highlight>
                <a:latin typeface="Courier New"/>
                <a:ea typeface="Courier New"/>
                <a:cs typeface="Courier New"/>
                <a:sym typeface="Courier New"/>
              </a:rPr>
              <a:t>**The Problem**</a:t>
            </a:r>
            <a:r>
              <a:rPr lang="en-GB" sz="1050">
                <a:solidFill>
                  <a:srgbClr val="D5CED9"/>
                </a:solidFill>
                <a:highlight>
                  <a:srgbClr val="262A33"/>
                </a:highlight>
                <a:latin typeface="Courier New"/>
                <a:ea typeface="Courier New"/>
                <a:cs typeface="Courier New"/>
                <a:sym typeface="Courier New"/>
              </a:rPr>
              <a:t>: Predicting taxi fares based on various features including location coordinates, temporal data, weather conditions, traffic patterns, and vehicle characteristics.</a:t>
            </a:r>
            <a:endParaRPr sz="1050">
              <a:solidFill>
                <a:srgbClr val="D5CED9"/>
              </a:solidFill>
              <a:highlight>
                <a:srgbClr val="262A33"/>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5CED9"/>
              </a:solidFill>
              <a:highlight>
                <a:srgbClr val="262A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F39C12"/>
                </a:solidFill>
                <a:highlight>
                  <a:srgbClr val="262A33"/>
                </a:highlight>
                <a:latin typeface="Courier New"/>
                <a:ea typeface="Courier New"/>
                <a:cs typeface="Courier New"/>
                <a:sym typeface="Courier New"/>
              </a:rPr>
              <a:t>**The Dataset**</a:t>
            </a:r>
            <a:r>
              <a:rPr lang="en-GB" sz="1050">
                <a:solidFill>
                  <a:srgbClr val="D5CED9"/>
                </a:solidFill>
                <a:highlight>
                  <a:srgbClr val="262A33"/>
                </a:highlight>
                <a:latin typeface="Courier New"/>
                <a:ea typeface="Courier New"/>
                <a:cs typeface="Courier New"/>
                <a:sym typeface="Courier New"/>
              </a:rPr>
              <a:t>: 500,000 taxi trip records with 26 features including pickup/dropoff coordinates, datetime information, passenger count, distance metrics, and external conditions.</a:t>
            </a:r>
            <a:endParaRPr sz="1050">
              <a:solidFill>
                <a:srgbClr val="D5CED9"/>
              </a:solidFill>
              <a:highlight>
                <a:srgbClr val="262A33"/>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rgbClr val="D5CED9"/>
              </a:solidFill>
              <a:highlight>
                <a:srgbClr val="262A33"/>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GB" sz="1050">
                <a:solidFill>
                  <a:srgbClr val="F39C12"/>
                </a:solidFill>
                <a:highlight>
                  <a:srgbClr val="262A33"/>
                </a:highlight>
                <a:latin typeface="Courier New"/>
                <a:ea typeface="Courier New"/>
                <a:cs typeface="Courier New"/>
                <a:sym typeface="Courier New"/>
              </a:rPr>
              <a:t>**Team Collaboration**</a:t>
            </a:r>
            <a:r>
              <a:rPr lang="en-GB" sz="1050">
                <a:solidFill>
                  <a:srgbClr val="D5CED9"/>
                </a:solidFill>
                <a:highlight>
                  <a:srgbClr val="262A33"/>
                </a:highlight>
                <a:latin typeface="Courier New"/>
                <a:ea typeface="Courier New"/>
                <a:cs typeface="Courier New"/>
                <a:sym typeface="Courier New"/>
              </a:rPr>
              <a:t>: Two team members independently developed preprocessing pipelines, allowing us to compare methodologies and identify best practices.</a:t>
            </a:r>
            <a:endParaRPr sz="1050">
              <a:solidFill>
                <a:srgbClr val="D5CED9"/>
              </a:solidFill>
              <a:highlight>
                <a:srgbClr val="262A33"/>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633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Dealing with outliers and errors</a:t>
            </a:r>
            <a:endParaRPr/>
          </a:p>
        </p:txBody>
      </p:sp>
      <p:pic>
        <p:nvPicPr>
          <p:cNvPr id="147" name="Google Shape;147;p15" title="fare_amount after preprocessing.png"/>
          <p:cNvPicPr preferRelativeResize="0"/>
          <p:nvPr/>
        </p:nvPicPr>
        <p:blipFill>
          <a:blip r:embed="rId3">
            <a:alphaModFix/>
          </a:blip>
          <a:stretch>
            <a:fillRect/>
          </a:stretch>
        </p:blipFill>
        <p:spPr>
          <a:xfrm>
            <a:off x="4738500" y="1201525"/>
            <a:ext cx="3530850" cy="3530850"/>
          </a:xfrm>
          <a:prstGeom prst="rect">
            <a:avLst/>
          </a:prstGeom>
          <a:noFill/>
          <a:ln>
            <a:noFill/>
          </a:ln>
        </p:spPr>
      </p:pic>
      <p:pic>
        <p:nvPicPr>
          <p:cNvPr id="148" name="Google Shape;148;p15" title="fare kde plot.png"/>
          <p:cNvPicPr preferRelativeResize="0"/>
          <p:nvPr/>
        </p:nvPicPr>
        <p:blipFill>
          <a:blip r:embed="rId4">
            <a:alphaModFix/>
          </a:blip>
          <a:stretch>
            <a:fillRect/>
          </a:stretch>
        </p:blipFill>
        <p:spPr>
          <a:xfrm>
            <a:off x="563975" y="1201525"/>
            <a:ext cx="3530850" cy="353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Dealing with outliers and errors </a:t>
            </a:r>
            <a:endParaRPr/>
          </a:p>
        </p:txBody>
      </p:sp>
      <p:sp>
        <p:nvSpPr>
          <p:cNvPr id="154" name="Google Shape;154;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5" name="Google Shape;155;p16" title="distance after preprocessing.png"/>
          <p:cNvPicPr preferRelativeResize="0"/>
          <p:nvPr/>
        </p:nvPicPr>
        <p:blipFill>
          <a:blip r:embed="rId3">
            <a:alphaModFix/>
          </a:blip>
          <a:stretch>
            <a:fillRect/>
          </a:stretch>
        </p:blipFill>
        <p:spPr>
          <a:xfrm>
            <a:off x="4433250" y="991050"/>
            <a:ext cx="3903150" cy="3903150"/>
          </a:xfrm>
          <a:prstGeom prst="rect">
            <a:avLst/>
          </a:prstGeom>
          <a:noFill/>
          <a:ln>
            <a:noFill/>
          </a:ln>
        </p:spPr>
      </p:pic>
      <p:pic>
        <p:nvPicPr>
          <p:cNvPr id="156" name="Google Shape;156;p16" title="distance kde plot.png"/>
          <p:cNvPicPr preferRelativeResize="0"/>
          <p:nvPr/>
        </p:nvPicPr>
        <p:blipFill>
          <a:blip r:embed="rId4">
            <a:alphaModFix/>
          </a:blip>
          <a:stretch>
            <a:fillRect/>
          </a:stretch>
        </p:blipFill>
        <p:spPr>
          <a:xfrm>
            <a:off x="377500" y="991050"/>
            <a:ext cx="3824100" cy="3824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Encoding</a:t>
            </a:r>
            <a:endParaRPr/>
          </a:p>
        </p:txBody>
      </p:sp>
      <p:pic>
        <p:nvPicPr>
          <p:cNvPr id="162" name="Google Shape;162;p17" title="Screenshot 2025-08-02 170402.png"/>
          <p:cNvPicPr preferRelativeResize="0"/>
          <p:nvPr/>
        </p:nvPicPr>
        <p:blipFill>
          <a:blip r:embed="rId3">
            <a:alphaModFix/>
          </a:blip>
          <a:stretch>
            <a:fillRect/>
          </a:stretch>
        </p:blipFill>
        <p:spPr>
          <a:xfrm>
            <a:off x="5450313" y="1021163"/>
            <a:ext cx="2886075" cy="3457575"/>
          </a:xfrm>
          <a:prstGeom prst="rect">
            <a:avLst/>
          </a:prstGeom>
          <a:noFill/>
          <a:ln>
            <a:noFill/>
          </a:ln>
        </p:spPr>
      </p:pic>
      <p:pic>
        <p:nvPicPr>
          <p:cNvPr id="163" name="Google Shape;163;p17" title="Screenshot 2025-08-02 170425.png"/>
          <p:cNvPicPr preferRelativeResize="0"/>
          <p:nvPr/>
        </p:nvPicPr>
        <p:blipFill>
          <a:blip r:embed="rId4">
            <a:alphaModFix/>
          </a:blip>
          <a:stretch>
            <a:fillRect/>
          </a:stretch>
        </p:blipFill>
        <p:spPr>
          <a:xfrm>
            <a:off x="152400" y="1117125"/>
            <a:ext cx="5139425" cy="295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804550" y="-93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PCA for feature selection</a:t>
            </a:r>
            <a:endParaRPr/>
          </a:p>
        </p:txBody>
      </p:sp>
      <p:pic>
        <p:nvPicPr>
          <p:cNvPr id="169" name="Google Shape;169;p18" title="Heatmap.png"/>
          <p:cNvPicPr preferRelativeResize="0"/>
          <p:nvPr/>
        </p:nvPicPr>
        <p:blipFill>
          <a:blip r:embed="rId3">
            <a:alphaModFix/>
          </a:blip>
          <a:stretch>
            <a:fillRect/>
          </a:stretch>
        </p:blipFill>
        <p:spPr>
          <a:xfrm>
            <a:off x="1344875" y="371600"/>
            <a:ext cx="7038899" cy="49087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PCA for feature selection</a:t>
            </a:r>
            <a:endParaRPr/>
          </a:p>
        </p:txBody>
      </p:sp>
      <p:pic>
        <p:nvPicPr>
          <p:cNvPr id="175" name="Google Shape;175;p19"/>
          <p:cNvPicPr preferRelativeResize="0"/>
          <p:nvPr/>
        </p:nvPicPr>
        <p:blipFill>
          <a:blip r:embed="rId3">
            <a:alphaModFix/>
          </a:blip>
          <a:stretch>
            <a:fillRect/>
          </a:stretch>
        </p:blipFill>
        <p:spPr>
          <a:xfrm>
            <a:off x="4480275" y="1094775"/>
            <a:ext cx="4056025" cy="3521850"/>
          </a:xfrm>
          <a:prstGeom prst="rect">
            <a:avLst/>
          </a:prstGeom>
          <a:noFill/>
          <a:ln>
            <a:noFill/>
          </a:ln>
        </p:spPr>
      </p:pic>
      <p:pic>
        <p:nvPicPr>
          <p:cNvPr id="176" name="Google Shape;176;p19" title="Screenshot 2025-08-02 172851.png"/>
          <p:cNvPicPr preferRelativeResize="0"/>
          <p:nvPr/>
        </p:nvPicPr>
        <p:blipFill>
          <a:blip r:embed="rId4">
            <a:alphaModFix/>
          </a:blip>
          <a:stretch>
            <a:fillRect/>
          </a:stretch>
        </p:blipFill>
        <p:spPr>
          <a:xfrm>
            <a:off x="152400" y="1094775"/>
            <a:ext cx="4133799" cy="35218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Handling missing values</a:t>
            </a:r>
            <a:endParaRPr/>
          </a:p>
        </p:txBody>
      </p:sp>
      <p:pic>
        <p:nvPicPr>
          <p:cNvPr id="182" name="Google Shape;182;p20"/>
          <p:cNvPicPr preferRelativeResize="0"/>
          <p:nvPr/>
        </p:nvPicPr>
        <p:blipFill>
          <a:blip r:embed="rId3">
            <a:alphaModFix/>
          </a:blip>
          <a:stretch>
            <a:fillRect/>
          </a:stretch>
        </p:blipFill>
        <p:spPr>
          <a:xfrm>
            <a:off x="5937975" y="1083950"/>
            <a:ext cx="1836803" cy="3530850"/>
          </a:xfrm>
          <a:prstGeom prst="rect">
            <a:avLst/>
          </a:prstGeom>
          <a:noFill/>
          <a:ln>
            <a:noFill/>
          </a:ln>
        </p:spPr>
      </p:pic>
      <p:pic>
        <p:nvPicPr>
          <p:cNvPr id="183" name="Google Shape;183;p20" title="Screenshot 2025-08-02 173126.png"/>
          <p:cNvPicPr preferRelativeResize="0"/>
          <p:nvPr/>
        </p:nvPicPr>
        <p:blipFill>
          <a:blip r:embed="rId4">
            <a:alphaModFix/>
          </a:blip>
          <a:stretch>
            <a:fillRect/>
          </a:stretch>
        </p:blipFill>
        <p:spPr>
          <a:xfrm>
            <a:off x="3397950" y="1083950"/>
            <a:ext cx="1992004" cy="3530850"/>
          </a:xfrm>
          <a:prstGeom prst="rect">
            <a:avLst/>
          </a:prstGeom>
          <a:noFill/>
          <a:ln>
            <a:noFill/>
          </a:ln>
        </p:spPr>
      </p:pic>
      <p:sp>
        <p:nvSpPr>
          <p:cNvPr id="184" name="Google Shape;184;p20"/>
          <p:cNvSpPr txBox="1"/>
          <p:nvPr/>
        </p:nvSpPr>
        <p:spPr>
          <a:xfrm>
            <a:off x="435100" y="1411100"/>
            <a:ext cx="2516400" cy="3151500"/>
          </a:xfrm>
          <a:prstGeom prst="rect">
            <a:avLst/>
          </a:prstGeom>
          <a:noFill/>
          <a:ln>
            <a:noFill/>
          </a:ln>
        </p:spPr>
        <p:txBody>
          <a:bodyPr anchorCtr="0" anchor="t" bIns="91425" lIns="91425" spcFirstLastPara="1" rIns="91425" wrap="square" tIns="91425">
            <a:noAutofit/>
          </a:bodyPr>
          <a:lstStyle/>
          <a:p>
            <a:pPr indent="-374650" lvl="0" marL="457200" rtl="0" algn="l">
              <a:spcBef>
                <a:spcPts val="0"/>
              </a:spcBef>
              <a:spcAft>
                <a:spcPts val="0"/>
              </a:spcAft>
              <a:buClr>
                <a:schemeClr val="lt1"/>
              </a:buClr>
              <a:buSzPts val="2300"/>
              <a:buFont typeface="Lato"/>
              <a:buChar char="●"/>
            </a:pPr>
            <a:r>
              <a:rPr lang="en-GB" sz="2300">
                <a:solidFill>
                  <a:schemeClr val="lt1"/>
                </a:solidFill>
                <a:latin typeface="Lato"/>
                <a:ea typeface="Lato"/>
                <a:cs typeface="Lato"/>
                <a:sym typeface="Lato"/>
              </a:rPr>
              <a:t>The missing values were filled using the median, due to the presence of outliers.</a:t>
            </a:r>
            <a:endParaRPr sz="2300">
              <a:solidFill>
                <a:schemeClr val="l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Model Results</a:t>
            </a:r>
            <a:endParaRPr/>
          </a:p>
        </p:txBody>
      </p:sp>
      <p:sp>
        <p:nvSpPr>
          <p:cNvPr id="190" name="Google Shape;190;p21"/>
          <p:cNvSpPr txBox="1"/>
          <p:nvPr>
            <p:ph idx="1" type="body"/>
          </p:nvPr>
        </p:nvSpPr>
        <p:spPr>
          <a:xfrm>
            <a:off x="120600" y="995950"/>
            <a:ext cx="8215800" cy="3801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KNN: </a:t>
            </a:r>
            <a:endParaRPr sz="1500"/>
          </a:p>
          <a:p>
            <a:pPr indent="-311150" lvl="1" marL="914400" rtl="0" algn="l">
              <a:spcBef>
                <a:spcPts val="0"/>
              </a:spcBef>
              <a:spcAft>
                <a:spcPts val="0"/>
              </a:spcAft>
              <a:buSzPts val="1300"/>
              <a:buChar char="○"/>
            </a:pPr>
            <a:r>
              <a:rPr lang="en-GB" sz="1300"/>
              <a:t>MSE = 38.8</a:t>
            </a:r>
            <a:endParaRPr sz="1300"/>
          </a:p>
          <a:p>
            <a:pPr indent="-311150" lvl="1" marL="914400" rtl="0" algn="l">
              <a:spcBef>
                <a:spcPts val="0"/>
              </a:spcBef>
              <a:spcAft>
                <a:spcPts val="0"/>
              </a:spcAft>
              <a:buSzPts val="1300"/>
              <a:buChar char="○"/>
            </a:pPr>
            <a:r>
              <a:rPr lang="en-GB" sz="1300"/>
              <a:t>R2 score = 0.6</a:t>
            </a:r>
            <a:endParaRPr sz="1300"/>
          </a:p>
          <a:p>
            <a:pPr indent="-323850" lvl="0" marL="457200" rtl="0" algn="l">
              <a:spcBef>
                <a:spcPts val="0"/>
              </a:spcBef>
              <a:spcAft>
                <a:spcPts val="0"/>
              </a:spcAft>
              <a:buSzPts val="1500"/>
              <a:buChar char="●"/>
            </a:pPr>
            <a:r>
              <a:rPr lang="en-GB" sz="1500"/>
              <a:t>Decision Tree:</a:t>
            </a:r>
            <a:endParaRPr sz="1500"/>
          </a:p>
          <a:p>
            <a:pPr indent="-311150" lvl="1" marL="914400" rtl="0" algn="l">
              <a:spcBef>
                <a:spcPts val="0"/>
              </a:spcBef>
              <a:spcAft>
                <a:spcPts val="0"/>
              </a:spcAft>
              <a:buSzPts val="1300"/>
              <a:buChar char="○"/>
            </a:pPr>
            <a:r>
              <a:rPr lang="en-GB" sz="1300"/>
              <a:t> MSE = 42.74</a:t>
            </a:r>
            <a:endParaRPr sz="1300"/>
          </a:p>
          <a:p>
            <a:pPr indent="-311150" lvl="1" marL="914400" rtl="0" algn="l">
              <a:spcBef>
                <a:spcPts val="0"/>
              </a:spcBef>
              <a:spcAft>
                <a:spcPts val="0"/>
              </a:spcAft>
              <a:buSzPts val="1300"/>
              <a:buChar char="○"/>
            </a:pPr>
            <a:r>
              <a:rPr lang="en-GB" sz="1300"/>
              <a:t> R2 score = 0.56</a:t>
            </a:r>
            <a:endParaRPr sz="1300"/>
          </a:p>
          <a:p>
            <a:pPr indent="-323850" lvl="0" marL="457200" rtl="0" algn="l">
              <a:spcBef>
                <a:spcPts val="0"/>
              </a:spcBef>
              <a:spcAft>
                <a:spcPts val="0"/>
              </a:spcAft>
              <a:buSzPts val="1500"/>
              <a:buChar char="●"/>
            </a:pPr>
            <a:r>
              <a:rPr lang="en-GB" sz="1500"/>
              <a:t>Gradient Boosting: </a:t>
            </a:r>
            <a:endParaRPr sz="1500"/>
          </a:p>
          <a:p>
            <a:pPr indent="-311150" lvl="1" marL="914400" rtl="0" algn="l">
              <a:spcBef>
                <a:spcPts val="0"/>
              </a:spcBef>
              <a:spcAft>
                <a:spcPts val="0"/>
              </a:spcAft>
              <a:buSzPts val="1300"/>
              <a:buChar char="○"/>
            </a:pPr>
            <a:r>
              <a:rPr lang="en-GB" sz="1300"/>
              <a:t>MSE = 36.3</a:t>
            </a:r>
            <a:endParaRPr sz="1300"/>
          </a:p>
          <a:p>
            <a:pPr indent="-311150" lvl="1" marL="914400" rtl="0" algn="l">
              <a:spcBef>
                <a:spcPts val="0"/>
              </a:spcBef>
              <a:spcAft>
                <a:spcPts val="0"/>
              </a:spcAft>
              <a:buSzPts val="1300"/>
              <a:buChar char="○"/>
            </a:pPr>
            <a:r>
              <a:rPr lang="en-GB" sz="1300"/>
              <a:t> R2 score = 0.63</a:t>
            </a:r>
            <a:endParaRPr sz="1300"/>
          </a:p>
          <a:p>
            <a:pPr indent="-323850" lvl="0" marL="457200" rtl="0" algn="l">
              <a:spcBef>
                <a:spcPts val="0"/>
              </a:spcBef>
              <a:spcAft>
                <a:spcPts val="0"/>
              </a:spcAft>
              <a:buSzPts val="1500"/>
              <a:buChar char="●"/>
            </a:pPr>
            <a:r>
              <a:rPr lang="en-GB" sz="1500"/>
              <a:t>AdaBoost: </a:t>
            </a:r>
            <a:endParaRPr sz="1500"/>
          </a:p>
          <a:p>
            <a:pPr indent="-311150" lvl="1" marL="914400" rtl="0" algn="l">
              <a:spcBef>
                <a:spcPts val="0"/>
              </a:spcBef>
              <a:spcAft>
                <a:spcPts val="0"/>
              </a:spcAft>
              <a:buSzPts val="1300"/>
              <a:buChar char="○"/>
            </a:pPr>
            <a:r>
              <a:rPr lang="en-GB" sz="1300"/>
              <a:t>MSE = 46.18,    </a:t>
            </a:r>
            <a:endParaRPr sz="1300"/>
          </a:p>
          <a:p>
            <a:pPr indent="-311150" lvl="1" marL="914400" rtl="0" algn="l">
              <a:spcBef>
                <a:spcPts val="0"/>
              </a:spcBef>
              <a:spcAft>
                <a:spcPts val="0"/>
              </a:spcAft>
              <a:buSzPts val="1300"/>
              <a:buChar char="○"/>
            </a:pPr>
            <a:r>
              <a:rPr lang="en-GB" sz="1300"/>
              <a:t>R2 score = 0.53.</a:t>
            </a:r>
            <a:endParaRPr sz="1300"/>
          </a:p>
          <a:p>
            <a:pPr indent="-323850" lvl="0" marL="457200" rtl="0" algn="l">
              <a:spcBef>
                <a:spcPts val="0"/>
              </a:spcBef>
              <a:spcAft>
                <a:spcPts val="0"/>
              </a:spcAft>
              <a:buSzPts val="1500"/>
              <a:buChar char="●"/>
            </a:pPr>
            <a:r>
              <a:rPr lang="en-GB" sz="1500"/>
              <a:t>Polynomial Regression of 2nd degree:</a:t>
            </a:r>
            <a:endParaRPr sz="1500"/>
          </a:p>
          <a:p>
            <a:pPr indent="-311150" lvl="1" marL="914400" rtl="0" algn="l">
              <a:spcBef>
                <a:spcPts val="0"/>
              </a:spcBef>
              <a:spcAft>
                <a:spcPts val="0"/>
              </a:spcAft>
              <a:buSzPts val="1300"/>
              <a:buChar char="○"/>
            </a:pPr>
            <a:r>
              <a:rPr lang="en-GB" sz="1300"/>
              <a:t>MSE = 38.8,        </a:t>
            </a:r>
            <a:endParaRPr sz="1300"/>
          </a:p>
          <a:p>
            <a:pPr indent="-311150" lvl="1" marL="914400" rtl="0" algn="l">
              <a:spcBef>
                <a:spcPts val="0"/>
              </a:spcBef>
              <a:spcAft>
                <a:spcPts val="0"/>
              </a:spcAft>
              <a:buSzPts val="1300"/>
              <a:buChar char="○"/>
            </a:pPr>
            <a:r>
              <a:rPr lang="en-GB" sz="1300"/>
              <a:t>R2 score = 0.6</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