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Zen Dots" charset="1" panose="00000000000000000000"/>
      <p:regular r:id="rId21"/>
    </p:embeddedFont>
    <p:embeddedFont>
      <p:font typeface="Poppins" charset="1" panose="00000500000000000000"/>
      <p:regular r:id="rId22"/>
    </p:embeddedFont>
    <p:embeddedFont>
      <p:font typeface="Canva Sans" charset="1" panose="020B0503030501040103"/>
      <p:regular r:id="rId23"/>
    </p:embeddedFont>
    <p:embeddedFont>
      <p:font typeface="Atkinson Hyperlegible" charset="1" panose="00000000000000000000"/>
      <p:regular r:id="rId24"/>
    </p:embeddedFont>
    <p:embeddedFont>
      <p:font typeface="Harmattan" charset="1" panose="010005030000000200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96" t="0" r="-14096" b="-5183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19FF">
                <a:alpha val="2078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341031" y="3618367"/>
            <a:ext cx="11605938" cy="158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3"/>
              </a:lnSpc>
            </a:pPr>
            <a:r>
              <a:rPr lang="en-US" sz="12487">
                <a:solidFill>
                  <a:srgbClr val="FFFFFF"/>
                </a:solidFill>
                <a:latin typeface="Zen Dots"/>
                <a:ea typeface="Zen Dots"/>
                <a:cs typeface="Zen Dots"/>
                <a:sym typeface="Zen Dots"/>
              </a:rPr>
              <a:t>TASK 2</a:t>
            </a:r>
          </a:p>
        </p:txBody>
      </p:sp>
      <p:sp>
        <p:nvSpPr>
          <p:cNvPr name="AutoShape 7" id="7"/>
          <p:cNvSpPr/>
          <p:nvPr/>
        </p:nvSpPr>
        <p:spPr>
          <a:xfrm>
            <a:off x="1028683" y="8732575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528202" y="9061735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25575" y="2121263"/>
            <a:ext cx="16033725" cy="6044475"/>
          </a:xfrm>
          <a:custGeom>
            <a:avLst/>
            <a:gdLst/>
            <a:ahLst/>
            <a:cxnLst/>
            <a:rect r="r" b="b" t="t" l="l"/>
            <a:pathLst>
              <a:path h="6044475" w="16033725">
                <a:moveTo>
                  <a:pt x="0" y="0"/>
                </a:moveTo>
                <a:lnTo>
                  <a:pt x="16033725" y="0"/>
                </a:lnTo>
                <a:lnTo>
                  <a:pt x="16033725" y="6044474"/>
                </a:lnTo>
                <a:lnTo>
                  <a:pt x="0" y="6044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8" t="-706" r="-37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61715" y="480738"/>
            <a:ext cx="13564571" cy="2565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C9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🧠 COMPARISON BETWEEN MODELS</a:t>
            </a:r>
          </a:p>
          <a:p>
            <a:pPr algn="just">
              <a:lnSpc>
                <a:spcPts val="4989"/>
              </a:lnSpc>
            </a:pPr>
          </a:p>
          <a:p>
            <a:pPr algn="just">
              <a:lnSpc>
                <a:spcPts val="4989"/>
              </a:lnSpc>
            </a:pPr>
          </a:p>
          <a:p>
            <a:pPr algn="just">
              <a:lnSpc>
                <a:spcPts val="498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864447" y="1162050"/>
            <a:ext cx="13564571" cy="193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9"/>
              </a:lnSpc>
            </a:pPr>
            <a:r>
              <a:rPr lang="en-US" sz="5365">
                <a:solidFill>
                  <a:srgbClr val="00C9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FINAL RECOMMENDATION BASED ON MODEL COMPARISON:</a:t>
            </a:r>
          </a:p>
          <a:p>
            <a:pPr algn="ctr">
              <a:lnSpc>
                <a:spcPts val="498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361715" y="3547731"/>
            <a:ext cx="13564571" cy="383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0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✅ BEST PERFORMING MODEL: RANDOM FOREST</a:t>
            </a:r>
          </a:p>
          <a:p>
            <a:pPr algn="ctr" marL="877748" indent="-438874" lvl="1">
              <a:lnSpc>
                <a:spcPts val="3780"/>
              </a:lnSpc>
              <a:buFont typeface="Arial"/>
              <a:buChar char="•"/>
            </a:pPr>
            <a:r>
              <a:rPr lang="en-US" sz="40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ACCURACY ~91%</a:t>
            </a:r>
          </a:p>
          <a:p>
            <a:pPr algn="ctr" marL="877748" indent="-438874" lvl="1">
              <a:lnSpc>
                <a:spcPts val="3780"/>
              </a:lnSpc>
              <a:buFont typeface="Arial"/>
              <a:buChar char="•"/>
            </a:pPr>
            <a:r>
              <a:rPr lang="en-US" sz="40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BALANCED PERFORMANCE (PRECISION &amp; RECALL)</a:t>
            </a:r>
          </a:p>
          <a:p>
            <a:pPr algn="ctr" marL="877748" indent="-438874" lvl="1">
              <a:lnSpc>
                <a:spcPts val="3780"/>
              </a:lnSpc>
              <a:buFont typeface="Arial"/>
              <a:buChar char="•"/>
            </a:pPr>
            <a:r>
              <a:rPr lang="en-US" sz="40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CAPTURES COMPLEX RELATIONSHIPS</a:t>
            </a:r>
          </a:p>
          <a:p>
            <a:pPr algn="ctr">
              <a:lnSpc>
                <a:spcPts val="3780"/>
              </a:lnSpc>
            </a:pPr>
            <a:r>
              <a:rPr lang="en-US" sz="40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🧠 BEST INTERPRETABLE MODEL: LOGISTIC REGRESSION</a:t>
            </a:r>
          </a:p>
          <a:p>
            <a:pPr algn="ctr" marL="877748" indent="-438874" lvl="1">
              <a:lnSpc>
                <a:spcPts val="3780"/>
              </a:lnSpc>
              <a:buFont typeface="Arial"/>
              <a:buChar char="•"/>
            </a:pPr>
            <a:r>
              <a:rPr lang="en-US" sz="40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CLEAR COEFFICIENTS</a:t>
            </a:r>
          </a:p>
          <a:p>
            <a:pPr algn="ctr" marL="877748" indent="-438874" lvl="1">
              <a:lnSpc>
                <a:spcPts val="3780"/>
              </a:lnSpc>
              <a:buFont typeface="Arial"/>
              <a:buChar char="•"/>
            </a:pPr>
            <a:r>
              <a:rPr lang="en-US" sz="40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USEFUL FOR FEATURE IMPORTANCE &amp; BUSINESS INSIGHT</a:t>
            </a:r>
          </a:p>
          <a:p>
            <a:pPr algn="ctr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162050"/>
            <a:ext cx="18288000" cy="1307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9"/>
              </a:lnSpc>
              <a:spcBef>
                <a:spcPct val="0"/>
              </a:spcBef>
            </a:pPr>
            <a:r>
              <a:rPr lang="en-US" sz="5365" strike="noStrike" u="none">
                <a:solidFill>
                  <a:srgbClr val="00C9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FEATURE ENGINEERING &amp; MULTICOLLINEARITY HANDLING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6088" y="3146398"/>
            <a:ext cx="15116770" cy="270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922" indent="-332461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CATEGORICAL FEATURES WERE ENCODED USING ONE-HOT ENCODING</a:t>
            </a:r>
          </a:p>
          <a:p>
            <a:pPr algn="l" marL="664922" indent="-332461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NUMERICAL FEATURES WERE SCALED USING STANDARDSCALER</a:t>
            </a:r>
          </a:p>
          <a:p>
            <a:pPr algn="l" marL="664922" indent="-332461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MULTICOLLINEARITY WAS CHECKED USING VIF (VARIANCE INFLATION FACTOR)</a:t>
            </a:r>
          </a:p>
          <a:p>
            <a:pPr algn="l" marL="664922" indent="-332461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FEATURES WITH VIF &gt; 10 WERE CONSIDERED FOR REMOVAL</a:t>
            </a:r>
          </a:p>
          <a:p>
            <a:pPr algn="l" marL="664922" indent="-332461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RESULT: MORE STABLE AND ACCURATE MODEL</a:t>
            </a:r>
          </a:p>
        </p:txBody>
      </p:sp>
      <p:graphicFrame>
        <p:nvGraphicFramePr>
          <p:cNvPr name="Object 4" id="4"/>
          <p:cNvGraphicFramePr/>
          <p:nvPr/>
        </p:nvGraphicFramePr>
        <p:xfrm>
          <a:off x="1028700" y="6718294"/>
          <a:ext cx="5029200" cy="2514600"/>
        </p:xfrm>
        <a:graphic>
          <a:graphicData uri="http://schemas.openxmlformats.org/presentationml/2006/ole">
            <p:oleObj imgW="6032500" imgH="3517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45127" y="1934769"/>
            <a:ext cx="8197746" cy="7323531"/>
          </a:xfrm>
          <a:custGeom>
            <a:avLst/>
            <a:gdLst/>
            <a:ahLst/>
            <a:cxnLst/>
            <a:rect r="r" b="b" t="t" l="l"/>
            <a:pathLst>
              <a:path h="7323531" w="8197746">
                <a:moveTo>
                  <a:pt x="0" y="0"/>
                </a:moveTo>
                <a:lnTo>
                  <a:pt x="8197746" y="0"/>
                </a:lnTo>
                <a:lnTo>
                  <a:pt x="8197746" y="7323531"/>
                </a:lnTo>
                <a:lnTo>
                  <a:pt x="0" y="7323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1" r="0" b="-44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99403"/>
            <a:ext cx="18248954" cy="1307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9"/>
              </a:lnSpc>
              <a:spcBef>
                <a:spcPct val="0"/>
              </a:spcBef>
            </a:pPr>
            <a:r>
              <a:rPr lang="en-US" sz="5365" strike="noStrike" u="none">
                <a:solidFill>
                  <a:srgbClr val="00C9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FEATURE ENGINEERING &amp; MULTICOLLINEARITY HANDLING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69249" y="1162050"/>
            <a:ext cx="4349502" cy="679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9"/>
              </a:lnSpc>
              <a:spcBef>
                <a:spcPct val="0"/>
              </a:spcBef>
            </a:pPr>
            <a:r>
              <a:rPr lang="en-US" sz="5365" strike="noStrike" u="none">
                <a:solidFill>
                  <a:srgbClr val="00C9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0386" y="2890101"/>
            <a:ext cx="17383274" cy="445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211" indent="-277105" lvl="1">
              <a:lnSpc>
                <a:spcPts val="3593"/>
              </a:lnSpc>
              <a:buFont typeface="Arial"/>
              <a:buChar char="•"/>
            </a:pP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PREPROCESSING:</a:t>
            </a:r>
          </a:p>
          <a:p>
            <a:pPr algn="l">
              <a:lnSpc>
                <a:spcPts val="3593"/>
              </a:lnSpc>
              <a:spcBef>
                <a:spcPct val="0"/>
              </a:spcBef>
            </a:pP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CLEANED THE DATASET, REMOVED DUPLICATES, AND HANDLED OUTLIERS</a:t>
            </a:r>
          </a:p>
          <a:p>
            <a:pPr algn="l" marL="554211" indent="-277105" lvl="1">
              <a:lnSpc>
                <a:spcPts val="3593"/>
              </a:lnSpc>
              <a:buFont typeface="Arial"/>
              <a:buChar char="•"/>
            </a:pP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FEATURE ENGINEERING:</a:t>
            </a:r>
          </a:p>
          <a:p>
            <a:pPr algn="l">
              <a:lnSpc>
                <a:spcPts val="3593"/>
              </a:lnSpc>
              <a:spcBef>
                <a:spcPct val="0"/>
              </a:spcBef>
            </a:pP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ENCODED CATEGORICAL FEATURES, SCALED NUMERICAL ONES, AND REMOVED MULTICOLLINEARITY USING VIF</a:t>
            </a:r>
          </a:p>
          <a:p>
            <a:pPr algn="l" marL="554211" indent="-277105" lvl="1">
              <a:lnSpc>
                <a:spcPts val="3593"/>
              </a:lnSpc>
              <a:buFont typeface="Arial"/>
              <a:buChar char="•"/>
            </a:pP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MODELING:</a:t>
            </a:r>
          </a:p>
          <a:p>
            <a:pPr algn="l">
              <a:lnSpc>
                <a:spcPts val="3593"/>
              </a:lnSpc>
              <a:spcBef>
                <a:spcPct val="0"/>
              </a:spcBef>
            </a:pP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TRAINED LOGISTIC, LINEAR, AND POLYNOMIAL REGRESSION MODELS WITH SOLID EVALUATION (ACCURACY, R², MSE)</a:t>
            </a:r>
          </a:p>
          <a:p>
            <a:pPr algn="l" marL="554211" indent="-277105" lvl="1">
              <a:lnSpc>
                <a:spcPts val="3593"/>
              </a:lnSpc>
              <a:buFont typeface="Arial"/>
              <a:buChar char="•"/>
            </a:pP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INSIGHT:</a:t>
            </a:r>
          </a:p>
          <a:p>
            <a:pPr algn="l">
              <a:lnSpc>
                <a:spcPts val="3593"/>
              </a:lnSpc>
              <a:spcBef>
                <a:spcPct val="0"/>
              </a:spcBef>
            </a:pP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BOOKING CANCELLATIONS ARE INFLUENCED BY LEAD TIME, REPEAT GUESTS, ROOM TYPE, AND PRICING.</a:t>
            </a:r>
          </a:p>
          <a:p>
            <a:pPr algn="l">
              <a:lnSpc>
                <a:spcPts val="3593"/>
              </a:lnSpc>
              <a:spcBef>
                <a:spcPct val="0"/>
              </a:spcBef>
            </a:pPr>
            <a:r>
              <a:rPr lang="en-US" sz="2566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THESE FINDINGS CAN HELP HOTELS REDUCE CANCELLATIONS AND IMPROVE DECISION-MAKING.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76207" y="4694402"/>
            <a:ext cx="3735586" cy="679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9"/>
              </a:lnSpc>
              <a:spcBef>
                <a:spcPct val="0"/>
              </a:spcBef>
            </a:pPr>
            <a:r>
              <a:rPr lang="en-US" sz="5365" strike="noStrike" u="none">
                <a:solidFill>
                  <a:srgbClr val="00C9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640">
                <a:alpha val="100000"/>
              </a:srgbClr>
            </a:gs>
            <a:gs pos="100000">
              <a:srgbClr val="02007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31280">
            <a:off x="-2149749" y="2740944"/>
            <a:ext cx="4001809" cy="4001809"/>
          </a:xfrm>
          <a:custGeom>
            <a:avLst/>
            <a:gdLst/>
            <a:ahLst/>
            <a:cxnLst/>
            <a:rect r="r" b="b" t="t" l="l"/>
            <a:pathLst>
              <a:path h="4001809" w="4001809">
                <a:moveTo>
                  <a:pt x="0" y="0"/>
                </a:moveTo>
                <a:lnTo>
                  <a:pt x="4001809" y="0"/>
                </a:lnTo>
                <a:lnTo>
                  <a:pt x="4001809" y="4001809"/>
                </a:lnTo>
                <a:lnTo>
                  <a:pt x="0" y="4001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94729" y="4554594"/>
            <a:ext cx="10898542" cy="6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DATA PREPROCESSING 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1886788">
            <a:off x="16349986" y="3775189"/>
            <a:ext cx="4464076" cy="4464076"/>
          </a:xfrm>
          <a:custGeom>
            <a:avLst/>
            <a:gdLst/>
            <a:ahLst/>
            <a:cxnLst/>
            <a:rect r="r" b="b" t="t" l="l"/>
            <a:pathLst>
              <a:path h="4464076" w="4464076">
                <a:moveTo>
                  <a:pt x="0" y="0"/>
                </a:moveTo>
                <a:lnTo>
                  <a:pt x="4464076" y="0"/>
                </a:lnTo>
                <a:lnTo>
                  <a:pt x="4464076" y="4464076"/>
                </a:lnTo>
                <a:lnTo>
                  <a:pt x="0" y="446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683" y="5494754"/>
            <a:ext cx="10898542" cy="6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MISSING VALUES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62050"/>
            <a:ext cx="10898542" cy="6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REMOVING DUPLICATES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44140"/>
            <a:ext cx="10450392" cy="260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Check: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df.duplicated().sum() → 0 duplicates found</a:t>
            </a:r>
          </a:p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Effect: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Even though no duplicates existed, checking ensures we eliminate any repeated records that could skew learning or introduce redundancy.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683" y="6375677"/>
            <a:ext cx="9800277" cy="260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Check: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df.info() → No null values</a:t>
            </a:r>
          </a:p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Effect: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No need for imputation or row removal. Clean data leads to better model stability and fewer assumptions during training.</a:t>
            </a:r>
          </a:p>
          <a:p>
            <a:pPr algn="l">
              <a:lnSpc>
                <a:spcPts val="345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640">
                <a:alpha val="100000"/>
              </a:srgbClr>
            </a:gs>
            <a:gs pos="100000">
              <a:srgbClr val="02007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20070">
                    <a:alpha val="67000"/>
                  </a:srgbClr>
                </a:gs>
                <a:gs pos="100000">
                  <a:srgbClr val="000640">
                    <a:alpha val="67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35013" y="5275096"/>
            <a:ext cx="15986393" cy="6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 OUTLIER HANDLING – CLIPPING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41669"/>
            <a:ext cx="17512749" cy="64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0"/>
              </a:lnSpc>
            </a:pPr>
            <a:r>
              <a:rPr lang="en-US" sz="50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OUTLIER DETECTION – IQR METHOD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44140"/>
            <a:ext cx="15675452" cy="260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Tec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hnique: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Interq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uartile Range (IQR) = Q3 - Q1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Outliers = data points outside [Q1 - 1.5IQR, Q3 + 1.5IQR]</a:t>
            </a:r>
          </a:p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Effect: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Detects extreme values that may distort patterns or cause models to overfit.</a:t>
            </a:r>
          </a:p>
          <a:p>
            <a:pPr algn="l">
              <a:lnSpc>
                <a:spcPts val="345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683" y="6375677"/>
            <a:ext cx="15199053" cy="303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hod Used: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Capp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ing extreme values at a defined upper and lower threshold.</a:t>
            </a:r>
          </a:p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Effect: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Reduces the influence of outliers while keeping the data within reasonable bounds — especially useful for models sensitive to scale like Linear Regression.</a:t>
            </a:r>
          </a:p>
          <a:p>
            <a:pPr algn="l">
              <a:lnSpc>
                <a:spcPts val="3453"/>
              </a:lnSpc>
            </a:pPr>
          </a:p>
          <a:p>
            <a:pPr algn="l">
              <a:lnSpc>
                <a:spcPts val="345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640">
                <a:alpha val="100000"/>
              </a:srgbClr>
            </a:gs>
            <a:gs pos="100000">
              <a:srgbClr val="02007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303087"/>
            <a:ext cx="19010838" cy="61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1"/>
              </a:lnSpc>
            </a:pPr>
            <a:r>
              <a:rPr lang="en-US" sz="47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FEATURE SCALING – STANDARDSCALER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41669"/>
            <a:ext cx="17512749" cy="64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0"/>
              </a:lnSpc>
            </a:pPr>
            <a:r>
              <a:rPr lang="en-US" sz="50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RENAMING UNCLEAR COLUMNS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44140"/>
            <a:ext cx="15675452" cy="303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Act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ion: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Renamed 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ambiguous column names to clearer, meaningful names.</a:t>
            </a:r>
          </a:p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Effect: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Improves dataset readability and makes the pipeline easier to maintain and interpret, especially in collaboration.</a:t>
            </a:r>
          </a:p>
          <a:p>
            <a:pPr algn="l">
              <a:lnSpc>
                <a:spcPts val="3453"/>
              </a:lnSpc>
            </a:pPr>
          </a:p>
          <a:p>
            <a:pPr algn="l">
              <a:lnSpc>
                <a:spcPts val="345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683" y="6375677"/>
            <a:ext cx="15199053" cy="3478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Tec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hnique: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Standard scal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ing (Z-score normalization)</a:t>
            </a:r>
          </a:p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Effect: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enters data to mean 0 and std 1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Essential for distance-based models (e.g., SVM, KNN) and gradient-based optimization</a:t>
            </a:r>
          </a:p>
          <a:p>
            <a:pPr algn="l">
              <a:lnSpc>
                <a:spcPts val="3453"/>
              </a:lnSpc>
            </a:pPr>
          </a:p>
          <a:p>
            <a:pPr algn="l">
              <a:lnSpc>
                <a:spcPts val="3453"/>
              </a:lnSpc>
            </a:pPr>
          </a:p>
          <a:p>
            <a:pPr algn="l">
              <a:lnSpc>
                <a:spcPts val="345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152525"/>
            <a:ext cx="17512749" cy="64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0"/>
              </a:lnSpc>
            </a:pPr>
            <a:r>
              <a:rPr lang="en-US" sz="50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POLYNOMIAL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10187"/>
            <a:ext cx="15675452" cy="303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Techn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ique: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Created new fe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atures by combining original ones </a:t>
            </a:r>
          </a:p>
          <a:p>
            <a:pPr algn="l" marL="474978" indent="-237489" lvl="1">
              <a:lnSpc>
                <a:spcPts val="3453"/>
              </a:lnSpc>
              <a:buFont typeface="Arial"/>
              <a:buChar char="•"/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Effect: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dds non-linearity to linear models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Helps uncover hidden relationships in the data</a:t>
            </a:r>
          </a:p>
          <a:p>
            <a:pPr algn="l">
              <a:lnSpc>
                <a:spcPts val="3453"/>
              </a:lnSpc>
            </a:pPr>
            <a:r>
              <a:rPr lang="en-US" sz="2199" spc="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Increases feature space, which may improve performance but can also raise overfitting risk</a:t>
            </a:r>
          </a:p>
          <a:p>
            <a:pPr algn="l">
              <a:lnSpc>
                <a:spcPts val="345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267325"/>
            <a:ext cx="17512749" cy="64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0"/>
              </a:lnSpc>
            </a:pPr>
            <a:r>
              <a:rPr lang="en-US" sz="50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5251" y="6149753"/>
            <a:ext cx="14000964" cy="27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2068" indent="-336034" lvl="1">
              <a:lnSpc>
                <a:spcPts val="4358"/>
              </a:lnSpc>
              <a:buFont typeface="Arial"/>
              <a:buChar char="•"/>
            </a:pPr>
            <a:r>
              <a:rPr lang="en-US" sz="31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DUPLICATES OR MISSING VALUES</a:t>
            </a:r>
          </a:p>
          <a:p>
            <a:pPr algn="l" marL="672068" indent="-336034" lvl="1">
              <a:lnSpc>
                <a:spcPts val="4358"/>
              </a:lnSpc>
              <a:buFont typeface="Arial"/>
              <a:buChar char="•"/>
            </a:pPr>
            <a:r>
              <a:rPr lang="en-US" sz="31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OUTLIERS HANDLED WITH CLIPPING AFTER IQR CHECK</a:t>
            </a:r>
          </a:p>
          <a:p>
            <a:pPr algn="l" marL="672068" indent="-336034" lvl="1">
              <a:lnSpc>
                <a:spcPts val="4358"/>
              </a:lnSpc>
              <a:buFont typeface="Arial"/>
              <a:buChar char="•"/>
            </a:pPr>
            <a:r>
              <a:rPr lang="en-US" sz="31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FEATURES RENAMED FOR CLARITY</a:t>
            </a:r>
          </a:p>
          <a:p>
            <a:pPr algn="l" marL="672068" indent="-336034" lvl="1">
              <a:lnSpc>
                <a:spcPts val="4358"/>
              </a:lnSpc>
              <a:buFont typeface="Arial"/>
              <a:buChar char="•"/>
            </a:pPr>
            <a:r>
              <a:rPr lang="en-US" sz="31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STANDARDIZED FEATURES FOR MODEL PERFORMANCE</a:t>
            </a:r>
          </a:p>
          <a:p>
            <a:pPr algn="l" marL="672068" indent="-336034" lvl="1">
              <a:lnSpc>
                <a:spcPts val="4358"/>
              </a:lnSpc>
              <a:buFont typeface="Arial"/>
              <a:buChar char="•"/>
            </a:pPr>
            <a:r>
              <a:rPr lang="en-US" sz="31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EXTENDED FEATURE SPACE WITH POLYNOMIAL COMBINATIONS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361715" y="4464217"/>
            <a:ext cx="13564571" cy="679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C9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FOCUS: TRAINING, TESTING &amp; MODELING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361715" y="1382354"/>
            <a:ext cx="12754923" cy="7487063"/>
          </a:xfrm>
          <a:custGeom>
            <a:avLst/>
            <a:gdLst/>
            <a:ahLst/>
            <a:cxnLst/>
            <a:rect r="r" b="b" t="t" l="l"/>
            <a:pathLst>
              <a:path h="7487063" w="12754923">
                <a:moveTo>
                  <a:pt x="0" y="0"/>
                </a:moveTo>
                <a:lnTo>
                  <a:pt x="12754922" y="0"/>
                </a:lnTo>
                <a:lnTo>
                  <a:pt x="12754922" y="7487063"/>
                </a:lnTo>
                <a:lnTo>
                  <a:pt x="0" y="7487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03" r="-3336" b="-1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61715" y="480738"/>
            <a:ext cx="13564571" cy="193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C9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📊  OVERVIEW OF MODELS USED BY TEAM</a:t>
            </a:r>
          </a:p>
          <a:p>
            <a:pPr algn="just">
              <a:lnSpc>
                <a:spcPts val="4989"/>
              </a:lnSpc>
            </a:pPr>
          </a:p>
          <a:p>
            <a:pPr algn="just">
              <a:lnSpc>
                <a:spcPts val="498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38281" y="1162050"/>
            <a:ext cx="16811437" cy="1307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9"/>
              </a:lnSpc>
            </a:pPr>
            <a:r>
              <a:rPr lang="en-US" sz="5365">
                <a:solidFill>
                  <a:srgbClr val="00C9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🔍  KEY STEPS (SHARED BY ALL MEMBERS)</a:t>
            </a:r>
          </a:p>
          <a:p>
            <a:pPr algn="ctr">
              <a:lnSpc>
                <a:spcPts val="498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902621" y="3700735"/>
            <a:ext cx="10482759" cy="451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1391" indent="-395695" lvl="1">
              <a:lnSpc>
                <a:spcPts val="5131"/>
              </a:lnSpc>
              <a:spcBef>
                <a:spcPct val="0"/>
              </a:spcBef>
              <a:buFont typeface="Arial"/>
              <a:buChar char="•"/>
            </a:pPr>
            <a:r>
              <a:rPr lang="en-US" sz="36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DATA SPLITTING: USING T</a:t>
            </a:r>
            <a:r>
              <a:rPr lang="en-US" sz="36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RAIN_TEST_SPLIT</a:t>
            </a:r>
          </a:p>
          <a:p>
            <a:pPr algn="ctr" marL="791391" indent="-395695" lvl="1">
              <a:lnSpc>
                <a:spcPts val="5131"/>
              </a:lnSpc>
              <a:spcBef>
                <a:spcPct val="0"/>
              </a:spcBef>
              <a:buFont typeface="Arial"/>
              <a:buChar char="•"/>
            </a:pPr>
            <a:r>
              <a:rPr lang="en-US" sz="36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DATA SCALING: USING STANDARDSCALER WHEN NEEDED</a:t>
            </a:r>
          </a:p>
          <a:p>
            <a:pPr algn="ctr" marL="791391" indent="-395695" lvl="1">
              <a:lnSpc>
                <a:spcPts val="5131"/>
              </a:lnSpc>
              <a:spcBef>
                <a:spcPct val="0"/>
              </a:spcBef>
              <a:buFont typeface="Arial"/>
              <a:buChar char="•"/>
            </a:pPr>
            <a:r>
              <a:rPr lang="en-US" sz="36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MODEL EVALUATION:</a:t>
            </a:r>
          </a:p>
          <a:p>
            <a:pPr algn="ctr" marL="791391" indent="-395695" lvl="1">
              <a:lnSpc>
                <a:spcPts val="5131"/>
              </a:lnSpc>
              <a:spcBef>
                <a:spcPct val="0"/>
              </a:spcBef>
              <a:buFont typeface="Arial"/>
              <a:buChar char="•"/>
            </a:pPr>
            <a:r>
              <a:rPr lang="en-US" sz="36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ACCURACY_SCORE</a:t>
            </a:r>
          </a:p>
          <a:p>
            <a:pPr algn="ctr" marL="791391" indent="-395695" lvl="1">
              <a:lnSpc>
                <a:spcPts val="5131"/>
              </a:lnSpc>
              <a:spcBef>
                <a:spcPct val="0"/>
              </a:spcBef>
              <a:buFont typeface="Arial"/>
              <a:buChar char="•"/>
            </a:pPr>
            <a:r>
              <a:rPr lang="en-US" sz="36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CLASSIFICATION_REPORT</a:t>
            </a:r>
          </a:p>
          <a:p>
            <a:pPr algn="ctr" marL="791391" indent="-395695" lvl="1">
              <a:lnSpc>
                <a:spcPts val="5131"/>
              </a:lnSpc>
              <a:spcBef>
                <a:spcPct val="0"/>
              </a:spcBef>
              <a:buFont typeface="Arial"/>
              <a:buChar char="•"/>
            </a:pPr>
            <a:r>
              <a:rPr lang="en-US" sz="3665">
                <a:solidFill>
                  <a:srgbClr val="FFFFFF"/>
                </a:solidFill>
                <a:latin typeface="Harmattan"/>
                <a:ea typeface="Harmattan"/>
                <a:cs typeface="Harmattan"/>
                <a:sym typeface="Harmattan"/>
              </a:rPr>
              <a:t>CONFUSION_MATRIX</a:t>
            </a:r>
          </a:p>
          <a:p>
            <a:pPr algn="ctr">
              <a:lnSpc>
                <a:spcPts val="51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DAGs5boxEiY</dc:identifier>
  <dcterms:modified xsi:type="dcterms:W3CDTF">2011-08-01T06:04:30Z</dcterms:modified>
  <cp:revision>1</cp:revision>
  <dc:title>Task 2</dc:title>
</cp:coreProperties>
</file>