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C23BEB-E8ED-B197-ADF5-272C08603E7B}" v="192" dt="2025-08-03T13:44:57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az muhammad" userId="9efcd8e9e95d4015" providerId="Windows Live" clId="Web-{1CC23BEB-E8ED-B197-ADF5-272C08603E7B}"/>
    <pc:docChg chg="modSld">
      <pc:chgData name="moaz muhammad" userId="9efcd8e9e95d4015" providerId="Windows Live" clId="Web-{1CC23BEB-E8ED-B197-ADF5-272C08603E7B}" dt="2025-08-03T13:44:00.272" v="126" actId="20577"/>
      <pc:docMkLst>
        <pc:docMk/>
      </pc:docMkLst>
      <pc:sldChg chg="modSp">
        <pc:chgData name="moaz muhammad" userId="9efcd8e9e95d4015" providerId="Windows Live" clId="Web-{1CC23BEB-E8ED-B197-ADF5-272C08603E7B}" dt="2025-08-03T13:41:20.483" v="20" actId="20577"/>
        <pc:sldMkLst>
          <pc:docMk/>
          <pc:sldMk cId="0" sldId="257"/>
        </pc:sldMkLst>
        <pc:spChg chg="mod">
          <ac:chgData name="moaz muhammad" userId="9efcd8e9e95d4015" providerId="Windows Live" clId="Web-{1CC23BEB-E8ED-B197-ADF5-272C08603E7B}" dt="2025-08-03T13:41:20.483" v="20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moaz muhammad" userId="9efcd8e9e95d4015" providerId="Windows Live" clId="Web-{1CC23BEB-E8ED-B197-ADF5-272C08603E7B}" dt="2025-08-03T13:41:42.015" v="35" actId="20577"/>
        <pc:sldMkLst>
          <pc:docMk/>
          <pc:sldMk cId="0" sldId="258"/>
        </pc:sldMkLst>
        <pc:spChg chg="mod">
          <ac:chgData name="moaz muhammad" userId="9efcd8e9e95d4015" providerId="Windows Live" clId="Web-{1CC23BEB-E8ED-B197-ADF5-272C08603E7B}" dt="2025-08-03T13:41:42.015" v="35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moaz muhammad" userId="9efcd8e9e95d4015" providerId="Windows Live" clId="Web-{1CC23BEB-E8ED-B197-ADF5-272C08603E7B}" dt="2025-08-03T13:43:34.802" v="112" actId="14100"/>
        <pc:sldMkLst>
          <pc:docMk/>
          <pc:sldMk cId="0" sldId="259"/>
        </pc:sldMkLst>
        <pc:spChg chg="mod">
          <ac:chgData name="moaz muhammad" userId="9efcd8e9e95d4015" providerId="Windows Live" clId="Web-{1CC23BEB-E8ED-B197-ADF5-272C08603E7B}" dt="2025-08-03T13:43:34.802" v="112" actId="14100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moaz muhammad" userId="9efcd8e9e95d4015" providerId="Windows Live" clId="Web-{1CC23BEB-E8ED-B197-ADF5-272C08603E7B}" dt="2025-08-03T13:44:00.272" v="126" actId="20577"/>
        <pc:sldMkLst>
          <pc:docMk/>
          <pc:sldMk cId="0" sldId="260"/>
        </pc:sldMkLst>
        <pc:spChg chg="mod">
          <ac:chgData name="moaz muhammad" userId="9efcd8e9e95d4015" providerId="Windows Live" clId="Web-{1CC23BEB-E8ED-B197-ADF5-272C08603E7B}" dt="2025-08-03T13:44:00.272" v="126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moaz muhammad" userId="9efcd8e9e95d4015" providerId="Windows Live" clId="Web-{1CC23BEB-E8ED-B197-ADF5-272C08603E7B}" dt="2025-08-03T13:42:10.095" v="50" actId="20577"/>
        <pc:sldMkLst>
          <pc:docMk/>
          <pc:sldMk cId="0" sldId="261"/>
        </pc:sldMkLst>
        <pc:spChg chg="mod">
          <ac:chgData name="moaz muhammad" userId="9efcd8e9e95d4015" providerId="Windows Live" clId="Web-{1CC23BEB-E8ED-B197-ADF5-272C08603E7B}" dt="2025-08-03T13:42:10.095" v="50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moaz muhammad" userId="9efcd8e9e95d4015" providerId="Windows Live" clId="Web-{1CC23BEB-E8ED-B197-ADF5-272C08603E7B}" dt="2025-08-03T13:42:31.143" v="66" actId="20577"/>
        <pc:sldMkLst>
          <pc:docMk/>
          <pc:sldMk cId="0" sldId="262"/>
        </pc:sldMkLst>
        <pc:spChg chg="mod">
          <ac:chgData name="moaz muhammad" userId="9efcd8e9e95d4015" providerId="Windows Live" clId="Web-{1CC23BEB-E8ED-B197-ADF5-272C08603E7B}" dt="2025-08-03T13:42:31.143" v="66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moaz muhammad" userId="9efcd8e9e95d4015" providerId="Windows Live" clId="Web-{1CC23BEB-E8ED-B197-ADF5-272C08603E7B}" dt="2025-08-03T13:42:50.925" v="82" actId="20577"/>
        <pc:sldMkLst>
          <pc:docMk/>
          <pc:sldMk cId="0" sldId="263"/>
        </pc:sldMkLst>
        <pc:spChg chg="mod">
          <ac:chgData name="moaz muhammad" userId="9efcd8e9e95d4015" providerId="Windows Live" clId="Web-{1CC23BEB-E8ED-B197-ADF5-272C08603E7B}" dt="2025-08-03T13:42:50.925" v="82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moaz muhammad" userId="9efcd8e9e95d4015" providerId="Windows Live" clId="Web-{1CC23BEB-E8ED-B197-ADF5-272C08603E7B}" dt="2025-08-03T13:43:06.754" v="97" actId="20577"/>
        <pc:sldMkLst>
          <pc:docMk/>
          <pc:sldMk cId="0" sldId="264"/>
        </pc:sldMkLst>
        <pc:spChg chg="mod">
          <ac:chgData name="moaz muhammad" userId="9efcd8e9e95d4015" providerId="Windows Live" clId="Web-{1CC23BEB-E8ED-B197-ADF5-272C08603E7B}" dt="2025-08-03T13:43:06.754" v="97" actId="20577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moaz muhammad" userId="9efcd8e9e95d4015" providerId="Windows Live" clId="Web-{1CC23BEB-E8ED-B197-ADF5-272C08603E7B}" dt="2025-08-03T13:43:21.739" v="110" actId="20577"/>
        <pc:sldMkLst>
          <pc:docMk/>
          <pc:sldMk cId="0" sldId="265"/>
        </pc:sldMkLst>
        <pc:spChg chg="mod">
          <ac:chgData name="moaz muhammad" userId="9efcd8e9e95d4015" providerId="Windows Live" clId="Web-{1CC23BEB-E8ED-B197-ADF5-272C08603E7B}" dt="2025-08-03T13:43:21.739" v="110" actId="20577"/>
          <ac:spMkLst>
            <pc:docMk/>
            <pc:sldMk cId="0" sldId="265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1F497D"/>
                </a:solidFill>
              </a:defRPr>
            </a:pPr>
            <a:r>
              <a:t>Taxi Fare Data Preprocessing Pipeline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4472C4"/>
                </a:solidFill>
              </a:defRPr>
            </a:pPr>
            <a:r>
              <a:t>Comprehensive Data Preparation for Machine Learning</a:t>
            </a:r>
          </a:p>
          <a:p>
            <a:endParaRPr/>
          </a:p>
          <a:p>
            <a:r>
              <a:t>Prepared for Management 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F497D"/>
                </a:solidFill>
              </a:defRPr>
            </a:pPr>
            <a:r>
              <a:t>Business Impact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 err="1"/>
              <a:t>Business</a:t>
            </a:r>
            <a:r>
              <a:rPr dirty="0"/>
              <a:t> </a:t>
            </a:r>
            <a:r>
              <a:rPr dirty="0" err="1"/>
              <a:t>Value</a:t>
            </a:r>
            <a:r>
              <a:rPr dirty="0"/>
              <a:t> </a:t>
            </a:r>
            <a:r>
              <a:rPr dirty="0" err="1"/>
              <a:t>Delivered</a:t>
            </a:r>
            <a:r>
              <a:rPr dirty="0"/>
              <a:t>:</a:t>
            </a:r>
            <a:endParaRPr lang="ar-SA" dirty="0"/>
          </a:p>
          <a:p>
            <a:pPr>
              <a:defRPr sz="1600">
                <a:solidFill>
                  <a:srgbClr val="404040"/>
                </a:solidFill>
              </a:defRPr>
            </a:pPr>
            <a:endParaRPr/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Data Quality Improvements:</a:t>
            </a:r>
            <a:endParaRPr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96.77% data retention rate with comprehensive cleaning</a:t>
            </a:r>
            <a:endParaRPr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Eliminated pricing anomalies and logical inconsistencies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Created standardized feature set for consistent modeling</a:t>
            </a:r>
            <a:endParaRPr dirty="0">
              <a:ea typeface="Calibri"/>
              <a:cs typeface="Calibri"/>
            </a:endParaRPr>
          </a:p>
          <a:p>
            <a:pPr>
              <a:defRPr sz="1600">
                <a:solidFill>
                  <a:srgbClr val="404040"/>
                </a:solidFill>
              </a:defRPr>
            </a:pPr>
            <a:endParaRPr/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Model Readiness: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High-quality features achieving 94.38% R² baseline performance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Temporal split prevents overfitting and ensures realistic evaluation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Feature engineering captures business-relevant patterns</a:t>
            </a:r>
            <a:endParaRPr dirty="0">
              <a:ea typeface="Calibri"/>
              <a:cs typeface="Calibri"/>
            </a:endParaRPr>
          </a:p>
          <a:p>
            <a:pPr>
              <a:defRPr sz="1600">
                <a:solidFill>
                  <a:srgbClr val="404040"/>
                </a:solidFill>
              </a:defRPr>
            </a:pPr>
            <a:endParaRPr/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Next Steps: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Deploy advanced ML models (</a:t>
            </a:r>
            <a:r>
              <a:rPr dirty="0" err="1"/>
              <a:t>XGBoost</a:t>
            </a:r>
            <a:r>
              <a:rPr dirty="0"/>
              <a:t>, Neural Networks)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Implement real-time prediction pipeline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Expand feature set with additional external data sources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Establish monitoring for data drift and model performance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F497D"/>
                </a:solidFill>
              </a:defRPr>
            </a:pPr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0967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  <a:defRPr sz="1800">
                <a:solidFill>
                  <a:srgbClr val="404040"/>
                </a:solidFill>
              </a:defRPr>
            </a:pPr>
            <a:r>
              <a:rPr dirty="0"/>
              <a:t>• Successfully processed 500,000 taxi trip records into a clean, analysis-ready dataset</a:t>
            </a:r>
            <a:endParaRPr lang="ar-SA" dirty="0"/>
          </a:p>
          <a:p>
            <a:pPr marL="0" indent="0">
              <a:buNone/>
              <a:defRPr sz="1800">
                <a:solidFill>
                  <a:srgbClr val="404040"/>
                </a:solidFill>
              </a:defRPr>
            </a:pPr>
            <a:r>
              <a:rPr dirty="0"/>
              <a:t>    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800">
                <a:solidFill>
                  <a:srgbClr val="404040"/>
                </a:solidFill>
              </a:defRPr>
            </a:pPr>
            <a:r>
              <a:rPr dirty="0"/>
              <a:t>• Implemented comprehensive data quality controls removing 16,175 invalid records (3.23%)</a:t>
            </a:r>
            <a:endParaRPr dirty="0">
              <a:ea typeface="Calibri"/>
              <a:cs typeface="Calibri"/>
            </a:endParaRPr>
          </a:p>
          <a:p>
            <a:pPr>
              <a:defRPr sz="1800">
                <a:solidFill>
                  <a:srgbClr val="404040"/>
                </a:solidFill>
              </a:defRPr>
            </a:pPr>
            <a:endParaRPr/>
          </a:p>
          <a:p>
            <a:pPr marL="0" indent="0">
              <a:buNone/>
              <a:defRPr sz="1800">
                <a:solidFill>
                  <a:srgbClr val="404040"/>
                </a:solidFill>
              </a:defRPr>
            </a:pPr>
            <a:r>
              <a:rPr dirty="0"/>
              <a:t>• Created 19 engineered features including temporal, geographic, and external condition variables</a:t>
            </a:r>
            <a:endParaRPr dirty="0">
              <a:ea typeface="Calibri"/>
              <a:cs typeface="Calibri"/>
            </a:endParaRPr>
          </a:p>
          <a:p>
            <a:pPr>
              <a:defRPr sz="1800">
                <a:solidFill>
                  <a:srgbClr val="404040"/>
                </a:solidFill>
              </a:defRPr>
            </a:pPr>
            <a:endParaRPr/>
          </a:p>
          <a:p>
            <a:pPr marL="0" indent="0">
              <a:buNone/>
              <a:defRPr sz="1800">
                <a:solidFill>
                  <a:srgbClr val="404040"/>
                </a:solidFill>
              </a:defRPr>
            </a:pPr>
            <a:r>
              <a:rPr dirty="0"/>
              <a:t>• Achieved 94.38% R² score with baseline Random Forest model, demonstrating high data quality</a:t>
            </a:r>
            <a:endParaRPr dirty="0">
              <a:ea typeface="Calibri"/>
              <a:cs typeface="Calibri"/>
            </a:endParaRPr>
          </a:p>
          <a:p>
            <a:pPr>
              <a:defRPr sz="1800">
                <a:solidFill>
                  <a:srgbClr val="404040"/>
                </a:solidFill>
              </a:defRPr>
            </a:pPr>
            <a:endParaRPr/>
          </a:p>
          <a:p>
            <a:pPr marL="0" indent="0">
              <a:buNone/>
              <a:defRPr sz="1800">
                <a:solidFill>
                  <a:srgbClr val="404040"/>
                </a:solidFill>
              </a:defRPr>
            </a:pPr>
            <a:r>
              <a:rPr dirty="0"/>
              <a:t>• Final dataset: 483,825 trips with 80/20 temporal train-test split to prevent data leakage</a:t>
            </a:r>
            <a:endParaRPr dirty="0">
              <a:ea typeface="Calibri"/>
              <a:cs typeface="Calibri"/>
            </a:endParaRPr>
          </a:p>
          <a:p>
            <a:pPr>
              <a:defRPr sz="1800">
                <a:solidFill>
                  <a:srgbClr val="404040"/>
                </a:solidFill>
              </a:defRPr>
            </a:pPr>
            <a:endParaRPr/>
          </a:p>
          <a:p>
            <a:pPr marL="0" indent="0">
              <a:buNone/>
              <a:defRPr sz="1800">
                <a:solidFill>
                  <a:srgbClr val="404040"/>
                </a:solidFill>
              </a:defRPr>
            </a:pPr>
            <a:r>
              <a:rPr dirty="0"/>
              <a:t>• Production-ready pipeline with built-in validation and quality checks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F497D"/>
                </a:solidFill>
              </a:defRPr>
            </a:pPr>
            <a:r>
              <a:t>Original 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26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Dataset Characteristics:</a:t>
            </a:r>
            <a:endParaRPr lang="ar-SA"/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Size: 500,000 taxi trip records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Memory Usage: 337.07 MB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Date Range: January 2009 to June 2015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Geographic Coverage: Normalized coordinate system</a:t>
            </a:r>
            <a:endParaRPr dirty="0">
              <a:ea typeface="Calibri"/>
              <a:cs typeface="Calibri"/>
            </a:endParaRPr>
          </a:p>
          <a:p>
            <a:pPr>
              <a:defRPr sz="1600">
                <a:solidFill>
                  <a:srgbClr val="404040"/>
                </a:solidFill>
              </a:defRPr>
            </a:pPr>
            <a:endParaRPr/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Key Features (26 columns):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Trip Details: Pickup/</a:t>
            </a:r>
            <a:r>
              <a:rPr err="1"/>
              <a:t>dropoff</a:t>
            </a:r>
            <a:r>
              <a:rPr dirty="0"/>
              <a:t> coordinates, passenger count, fare amount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Temporal: Pickup datetime with extracted time components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Geographic: Distance calculations to airports and city center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External Conditions: Weather and traffic conditions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User Information: User ID, driver name, car condition</a:t>
            </a:r>
            <a:endParaRPr dirty="0">
              <a:ea typeface="Calibri"/>
              <a:cs typeface="Calibri"/>
            </a:endParaRPr>
          </a:p>
          <a:p>
            <a:pPr>
              <a:defRPr sz="1600">
                <a:solidFill>
                  <a:srgbClr val="404040"/>
                </a:solidFill>
              </a:defRPr>
            </a:pPr>
            <a:endParaRPr/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Data Quality Issues Identified: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5 missing values in location-dependent features</a:t>
            </a:r>
            <a:endParaRPr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21 negative fare amounts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1,792 invalid passenger counts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13,383 zero-distance trips with positive fares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F497D"/>
                </a:solidFill>
              </a:defRPr>
            </a:pPr>
            <a:r>
              <a:t>Preprocessing Pipeline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8559"/>
          </a:xfrm>
        </p:spPr>
        <p:txBody>
          <a:bodyPr>
            <a:normAutofit fontScale="92500" lnSpcReduction="10000"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11-Step Comprehensive Pipeline: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endParaRPr/>
          </a:p>
          <a:p>
            <a:pPr>
              <a:defRPr sz="1800">
                <a:solidFill>
                  <a:srgbClr val="404040"/>
                </a:solidFill>
              </a:defRPr>
            </a:pPr>
            <a:r>
              <a:t>1. Data Loading &amp; Initial Assessment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2. Data Quality Assessment &amp; Cleaning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3. Logical Error Filtering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4. Temporal Feature Engineering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5. Distance &amp; Geographic Feature Engineering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6. Weather &amp; Traffic Feature Engineering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7. Target Variable Treatment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8. Feature Scaling &amp; Normalization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9. Train/Test Split (Temporal)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10. Final Dataset Preparation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11. Validation &amp; Quality Checks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endParaRPr/>
          </a:p>
          <a:p>
            <a:pPr>
              <a:defRPr sz="1800">
                <a:solidFill>
                  <a:srgbClr val="404040"/>
                </a:solidFill>
              </a:defRPr>
            </a:pPr>
            <a:r>
              <a:t>Each step includes built-in validation and quality control measures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F497D"/>
                </a:solidFill>
              </a:defRPr>
            </a:pPr>
            <a:r>
              <a:t>Data Cleaning &amp; Quality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t>Logical Error Filtering Results:</a:t>
            </a:r>
            <a:endParaRPr lang="ar-SA"/>
          </a:p>
          <a:p>
            <a:pPr>
              <a:defRPr sz="1600">
                <a:solidFill>
                  <a:srgbClr val="404040"/>
                </a:solidFill>
              </a:defRPr>
            </a:pPr>
            <a:endParaRPr/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t>• Negative Fares: Removed 21 trips with </a:t>
            </a:r>
            <a:r>
              <a:rPr err="1"/>
              <a:t>fare_amount</a:t>
            </a:r>
            <a:r>
              <a:t> &lt; $0</a:t>
            </a:r>
            <a:endParaRPr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t>• Invalid Passenger Counts: Removed 1,792 trips (≤0 or &gt;8 passengers)</a:t>
            </a:r>
            <a:endParaRPr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Suspicious Pricing: 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 </a:t>
            </a:r>
            <a:r>
              <a:rPr lang="ar-SA" dirty="0">
                <a:cs typeface="Arial"/>
              </a:rPr>
              <a:t> </a:t>
            </a:r>
            <a:r>
              <a:t>- High fare + Low distance: 669 trips removed (&gt;$50 fare, &lt;1 mile, &gt;$100/mile)</a:t>
            </a:r>
            <a:endParaRPr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t>  - Low fare + Long distance: 310 trips removed (&lt;$5 fare, &gt;10 miles, &lt;$0.50/mile)</a:t>
            </a:r>
            <a:endParaRPr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t>• Zero Distance Issues: Removed 13,383 trips with zero distance but &gt;$2.50 fare</a:t>
            </a:r>
            <a:endParaRPr>
              <a:ea typeface="Calibri"/>
              <a:cs typeface="Calibri"/>
            </a:endParaRPr>
          </a:p>
          <a:p>
            <a:pPr>
              <a:defRPr sz="1600">
                <a:solidFill>
                  <a:srgbClr val="404040"/>
                </a:solidFill>
              </a:defRPr>
            </a:pPr>
            <a:endParaRPr/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t>Quality Metrics:</a:t>
            </a:r>
            <a:endParaRPr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t>• Total Records Removed: 16,175 (3.23% of original data)</a:t>
            </a:r>
            <a:endParaRPr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t>• Final Clean Dataset: 483,825 trips</a:t>
            </a:r>
            <a:endParaRPr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t>• Data Integrity: 100% complete after cleaning</a:t>
            </a:r>
            <a:endParaRPr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F497D"/>
                </a:solidFill>
              </a:defRPr>
            </a:pPr>
            <a:r>
              <a:t>Feature Engineering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 err="1"/>
              <a:t>Created</a:t>
            </a:r>
            <a:r>
              <a:rPr dirty="0"/>
              <a:t> 19 </a:t>
            </a:r>
            <a:r>
              <a:rPr dirty="0" err="1"/>
              <a:t>Engineered</a:t>
            </a:r>
            <a:r>
              <a:rPr dirty="0"/>
              <a:t> </a:t>
            </a:r>
            <a:r>
              <a:rPr dirty="0" err="1"/>
              <a:t>Features</a:t>
            </a:r>
            <a:r>
              <a:rPr dirty="0"/>
              <a:t>:</a:t>
            </a:r>
            <a:endParaRPr lang="ar-SA" dirty="0"/>
          </a:p>
          <a:p>
            <a:pPr>
              <a:defRPr sz="1600">
                <a:solidFill>
                  <a:srgbClr val="404040"/>
                </a:solidFill>
              </a:defRPr>
            </a:pPr>
            <a:endParaRPr/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Temporal Features (7):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hour, </a:t>
            </a:r>
            <a:r>
              <a:rPr dirty="0" err="1"/>
              <a:t>day_of_week</a:t>
            </a:r>
            <a:r>
              <a:rPr dirty="0"/>
              <a:t>, month</a:t>
            </a:r>
            <a:endParaRPr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</a:t>
            </a:r>
            <a:r>
              <a:rPr dirty="0" err="1"/>
              <a:t>is_weekend</a:t>
            </a:r>
            <a:r>
              <a:rPr dirty="0"/>
              <a:t>, </a:t>
            </a:r>
            <a:r>
              <a:rPr dirty="0" err="1"/>
              <a:t>is_rush_hour</a:t>
            </a:r>
            <a:r>
              <a:rPr dirty="0"/>
              <a:t>, </a:t>
            </a:r>
            <a:r>
              <a:rPr dirty="0" err="1"/>
              <a:t>is_morning_rush</a:t>
            </a:r>
            <a:r>
              <a:rPr dirty="0"/>
              <a:t>, </a:t>
            </a:r>
            <a:r>
              <a:rPr dirty="0" err="1"/>
              <a:t>is_evening_rush</a:t>
            </a:r>
            <a:endParaRPr dirty="0">
              <a:ea typeface="Calibri"/>
              <a:cs typeface="Calibri"/>
            </a:endParaRPr>
          </a:p>
          <a:p>
            <a:pPr>
              <a:defRPr sz="1600">
                <a:solidFill>
                  <a:srgbClr val="404040"/>
                </a:solidFill>
              </a:defRPr>
            </a:pPr>
            <a:endParaRPr/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Geographic Features (4):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</a:t>
            </a:r>
            <a:r>
              <a:rPr dirty="0" err="1"/>
              <a:t>trip_distance_scaled</a:t>
            </a:r>
            <a:r>
              <a:rPr dirty="0"/>
              <a:t>, </a:t>
            </a:r>
            <a:r>
              <a:rPr dirty="0" err="1"/>
              <a:t>fare_per_mile_scaled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</a:t>
            </a:r>
            <a:r>
              <a:rPr dirty="0" err="1"/>
              <a:t>min_airport_dist_scaled</a:t>
            </a:r>
            <a:r>
              <a:rPr dirty="0"/>
              <a:t>, </a:t>
            </a:r>
            <a:r>
              <a:rPr dirty="0" err="1"/>
              <a:t>is_airport_trip</a:t>
            </a:r>
            <a:r>
              <a:rPr dirty="0"/>
              <a:t>, </a:t>
            </a:r>
            <a:r>
              <a:rPr dirty="0" err="1"/>
              <a:t>is_manhattan</a:t>
            </a:r>
            <a:endParaRPr dirty="0">
              <a:ea typeface="Calibri"/>
              <a:cs typeface="Calibri"/>
            </a:endParaRPr>
          </a:p>
          <a:p>
            <a:pPr>
              <a:defRPr sz="1600">
                <a:solidFill>
                  <a:srgbClr val="404040"/>
                </a:solidFill>
              </a:defRPr>
            </a:pPr>
            <a:endParaRPr/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External Conditions (2):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</a:t>
            </a:r>
            <a:r>
              <a:rPr dirty="0" err="1"/>
              <a:t>weather_severity</a:t>
            </a:r>
            <a:r>
              <a:rPr dirty="0"/>
              <a:t> (1-5 scale)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</a:t>
            </a:r>
            <a:r>
              <a:rPr dirty="0" err="1"/>
              <a:t>traffic_severity</a:t>
            </a:r>
            <a:r>
              <a:rPr dirty="0"/>
              <a:t> (1-3 scale)</a:t>
            </a:r>
            <a:endParaRPr dirty="0">
              <a:ea typeface="Calibri"/>
              <a:cs typeface="Calibri"/>
            </a:endParaRPr>
          </a:p>
          <a:p>
            <a:pPr>
              <a:defRPr sz="1600">
                <a:solidFill>
                  <a:srgbClr val="404040"/>
                </a:solidFill>
              </a:defRPr>
            </a:pPr>
            <a:endParaRPr/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Coordinate Normalization: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All GPS coordinates scaled to [0,1] range using percentile-based bounds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Prevents empty datasets from hardcoded geographic bounds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Maintains spatial relationships while improving model performance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F497D"/>
                </a:solidFill>
              </a:defRPr>
            </a:pPr>
            <a:r>
              <a:t>Data Quality Validation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 err="1"/>
              <a:t>Baseline</a:t>
            </a:r>
            <a:r>
              <a:rPr dirty="0"/>
              <a:t> </a:t>
            </a:r>
            <a:r>
              <a:rPr dirty="0" err="1"/>
              <a:t>Model</a:t>
            </a:r>
            <a:r>
              <a:rPr dirty="0"/>
              <a:t> </a:t>
            </a:r>
            <a:r>
              <a:rPr dirty="0" err="1"/>
              <a:t>Performance</a:t>
            </a:r>
            <a:r>
              <a:rPr dirty="0"/>
              <a:t> (</a:t>
            </a:r>
            <a:r>
              <a:rPr dirty="0" err="1"/>
              <a:t>Random</a:t>
            </a:r>
            <a:r>
              <a:rPr dirty="0"/>
              <a:t> </a:t>
            </a:r>
            <a:r>
              <a:rPr dirty="0" err="1"/>
              <a:t>Forest</a:t>
            </a:r>
            <a:r>
              <a:rPr dirty="0"/>
              <a:t>):</a:t>
            </a:r>
            <a:endParaRPr lang="ar-SA" dirty="0"/>
          </a:p>
          <a:p>
            <a:pPr>
              <a:defRPr sz="1600">
                <a:solidFill>
                  <a:srgbClr val="404040"/>
                </a:solidFill>
              </a:defRPr>
            </a:pPr>
            <a:endParaRPr/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Performance Metrics: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R² Score: 0.9438 (94.38% variance explained)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Mean Absolute Error: $0.33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Root Mean Square Error: $2.64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Model demonstrates excellent data quality</a:t>
            </a:r>
            <a:endParaRPr dirty="0">
              <a:ea typeface="Calibri"/>
              <a:cs typeface="Calibri"/>
            </a:endParaRPr>
          </a:p>
          <a:p>
            <a:pPr>
              <a:defRPr sz="1600">
                <a:solidFill>
                  <a:srgbClr val="404040"/>
                </a:solidFill>
              </a:defRPr>
            </a:pPr>
            <a:endParaRPr/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Feature Importance Analysis: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1. </a:t>
            </a:r>
            <a:r>
              <a:rPr dirty="0" err="1"/>
              <a:t>trip_distance_scaled</a:t>
            </a:r>
            <a:r>
              <a:rPr dirty="0"/>
              <a:t>: 79.68%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2. </a:t>
            </a:r>
            <a:r>
              <a:rPr dirty="0" err="1"/>
              <a:t>fare_per_mile_scaled</a:t>
            </a:r>
            <a:r>
              <a:rPr dirty="0"/>
              <a:t>: 19.02%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3. </a:t>
            </a:r>
            <a:r>
              <a:rPr dirty="0" err="1"/>
              <a:t>min_airport_dist_scaled</a:t>
            </a:r>
            <a:r>
              <a:rPr dirty="0"/>
              <a:t>: 0.25%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4. </a:t>
            </a:r>
            <a:r>
              <a:rPr dirty="0" err="1"/>
              <a:t>dropoff_longitude_scaled</a:t>
            </a:r>
            <a:r>
              <a:rPr dirty="0"/>
              <a:t>: 0.24%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5. </a:t>
            </a:r>
            <a:r>
              <a:rPr dirty="0" err="1"/>
              <a:t>pickup_longitude_scaled</a:t>
            </a:r>
            <a:r>
              <a:rPr dirty="0"/>
              <a:t>: 0.13%</a:t>
            </a:r>
            <a:endParaRPr dirty="0">
              <a:ea typeface="Calibri"/>
              <a:cs typeface="Calibri"/>
            </a:endParaRPr>
          </a:p>
          <a:p>
            <a:pPr>
              <a:defRPr sz="1600">
                <a:solidFill>
                  <a:srgbClr val="404040"/>
                </a:solidFill>
              </a:defRPr>
            </a:pPr>
            <a:endParaRPr/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Linear Regression Comparison: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R² Score: -0.0401 (poor performance confirms need for non-linear models)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F497D"/>
                </a:solidFill>
              </a:defRPr>
            </a:pPr>
            <a:r>
              <a:t>Final Dataset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 err="1"/>
              <a:t>Production-Ready</a:t>
            </a:r>
            <a:r>
              <a:rPr dirty="0"/>
              <a:t> </a:t>
            </a:r>
            <a:r>
              <a:rPr dirty="0" err="1"/>
              <a:t>Dataset</a:t>
            </a:r>
            <a:r>
              <a:rPr dirty="0"/>
              <a:t>:</a:t>
            </a:r>
            <a:endParaRPr lang="ar-SA" dirty="0"/>
          </a:p>
          <a:p>
            <a:pPr>
              <a:defRPr sz="1600">
                <a:solidFill>
                  <a:srgbClr val="404040"/>
                </a:solidFill>
              </a:defRPr>
            </a:pPr>
            <a:endParaRPr/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Dataset Dimensions: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Training Set: 387,060 trips (80%)</a:t>
            </a:r>
            <a:endParaRPr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Test Set: 96,765 trips (20%)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Features: 19 engineered variables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Target: </a:t>
            </a:r>
            <a:r>
              <a:rPr dirty="0" err="1"/>
              <a:t>fare_amount</a:t>
            </a:r>
            <a:r>
              <a:rPr dirty="0"/>
              <a:t> (continuous)</a:t>
            </a:r>
            <a:endParaRPr dirty="0">
              <a:ea typeface="Calibri"/>
              <a:cs typeface="Calibri"/>
            </a:endParaRPr>
          </a:p>
          <a:p>
            <a:pPr>
              <a:defRPr sz="1600">
                <a:solidFill>
                  <a:srgbClr val="404040"/>
                </a:solidFill>
              </a:defRPr>
            </a:pPr>
            <a:endParaRPr/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Temporal Split Strategy: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Chronological split prevents data leakage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Training: Jan 2009 - Nov 2013</a:t>
            </a:r>
            <a:endParaRPr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Testing: Nov 2013 - Jun 2015</a:t>
            </a:r>
            <a:endParaRPr>
              <a:ea typeface="Calibri"/>
              <a:cs typeface="Calibri"/>
            </a:endParaRPr>
          </a:p>
          <a:p>
            <a:pPr>
              <a:defRPr sz="1600">
                <a:solidFill>
                  <a:srgbClr val="404040"/>
                </a:solidFill>
              </a:defRPr>
            </a:pPr>
            <a:endParaRPr/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Data Quality Assurance: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Zero missing values in final dataset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All features properly scaled and normalized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Statistical distributions validated between train/test sets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Feature correlation analysis completed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F497D"/>
                </a:solidFill>
              </a:defRPr>
            </a:pPr>
            <a:r>
              <a:t>Technical 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 err="1"/>
              <a:t>Pipeline</a:t>
            </a:r>
            <a:r>
              <a:rPr dirty="0"/>
              <a:t> </a:t>
            </a:r>
            <a:r>
              <a:rPr dirty="0" err="1"/>
              <a:t>Architecture</a:t>
            </a:r>
            <a:r>
              <a:rPr dirty="0"/>
              <a:t>:</a:t>
            </a:r>
            <a:endParaRPr lang="ar-SA" dirty="0"/>
          </a:p>
          <a:p>
            <a:pPr>
              <a:defRPr sz="1600">
                <a:solidFill>
                  <a:srgbClr val="404040"/>
                </a:solidFill>
              </a:defRPr>
            </a:pPr>
            <a:endParaRPr/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Technology Stack:</a:t>
            </a:r>
            <a:endParaRPr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Python 3.x with pandas, </a:t>
            </a:r>
            <a:r>
              <a:rPr dirty="0" err="1"/>
              <a:t>numpy</a:t>
            </a:r>
            <a:r>
              <a:rPr dirty="0"/>
              <a:t>, scikit-learn</a:t>
            </a:r>
            <a:endParaRPr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</a:t>
            </a:r>
            <a:r>
              <a:rPr dirty="0" err="1"/>
              <a:t>Jupyter</a:t>
            </a:r>
            <a:r>
              <a:rPr dirty="0"/>
              <a:t> Notebook for interactive development</a:t>
            </a:r>
            <a:endParaRPr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Comprehensive logging and progress tracking</a:t>
            </a:r>
            <a:endParaRPr>
              <a:ea typeface="Calibri"/>
              <a:cs typeface="Calibri"/>
            </a:endParaRPr>
          </a:p>
          <a:p>
            <a:pPr>
              <a:defRPr sz="1600">
                <a:solidFill>
                  <a:srgbClr val="404040"/>
                </a:solidFill>
              </a:defRPr>
            </a:pPr>
            <a:endParaRPr/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Key Technical Features: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Memory-efficient processing (337MB → optimized)</a:t>
            </a:r>
            <a:endParaRPr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Percentile-based coordinate normalization (5th-95th percentiles)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Robust outlier detection using IQR methods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Automated feature validation and quality checks</a:t>
            </a:r>
            <a:endParaRPr dirty="0">
              <a:ea typeface="Calibri"/>
              <a:cs typeface="Calibri"/>
            </a:endParaRPr>
          </a:p>
          <a:p>
            <a:pPr>
              <a:defRPr sz="1600">
                <a:solidFill>
                  <a:srgbClr val="404040"/>
                </a:solidFill>
              </a:defRPr>
            </a:pPr>
            <a:endParaRPr/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Scalability Considerations: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Modular pipeline design for easy maintenance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Configurable parameters for different datasets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Built-in error handling and data validation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dirty="0"/>
              <a:t>• Production-ready code with comprehensive documentation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عرض على الشاشة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1" baseType="lpstr">
      <vt:lpstr>Office Theme</vt:lpstr>
      <vt:lpstr>Taxi Fare Data Preprocessing Pipeline</vt:lpstr>
      <vt:lpstr>Executive Summary</vt:lpstr>
      <vt:lpstr>Original Dataset Overview</vt:lpstr>
      <vt:lpstr>Preprocessing Pipeline Overview</vt:lpstr>
      <vt:lpstr>Data Cleaning &amp; Quality Control</vt:lpstr>
      <vt:lpstr>Feature Engineering Highlights</vt:lpstr>
      <vt:lpstr>Data Quality Validation Results</vt:lpstr>
      <vt:lpstr>Final Dataset Specifications</vt:lpstr>
      <vt:lpstr>Technical Implementation Details</vt:lpstr>
      <vt:lpstr>Business Impact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38</cp:revision>
  <dcterms:created xsi:type="dcterms:W3CDTF">2013-01-27T09:14:16Z</dcterms:created>
  <dcterms:modified xsi:type="dcterms:W3CDTF">2025-08-03T13:45:04Z</dcterms:modified>
  <cp:category/>
</cp:coreProperties>
</file>