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25" r:id="rId5"/>
    <p:sldId id="328" r:id="rId6"/>
    <p:sldId id="338" r:id="rId7"/>
    <p:sldId id="339" r:id="rId8"/>
    <p:sldId id="351" r:id="rId9"/>
    <p:sldId id="327" r:id="rId10"/>
    <p:sldId id="348" r:id="rId11"/>
    <p:sldId id="341" r:id="rId12"/>
    <p:sldId id="349" r:id="rId13"/>
    <p:sldId id="345" r:id="rId14"/>
    <p:sldId id="344" r:id="rId15"/>
    <p:sldId id="343" r:id="rId16"/>
    <p:sldId id="347" r:id="rId17"/>
    <p:sldId id="346" r:id="rId18"/>
    <p:sldId id="352" r:id="rId19"/>
    <p:sldId id="353" r:id="rId20"/>
    <p:sldId id="354" r:id="rId21"/>
    <p:sldId id="355" r:id="rId22"/>
    <p:sldId id="33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7292A2E-F333-43FB-9621-5CBBE7FDCDCB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38" autoAdjust="0"/>
  </p:normalViewPr>
  <p:slideViewPr>
    <p:cSldViewPr snapToGrid="0">
      <p:cViewPr varScale="1">
        <p:scale>
          <a:sx n="58" d="100"/>
          <a:sy n="58" d="100"/>
        </p:scale>
        <p:origin x="92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7/24/2025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7/24/2025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1A476F7-D5C8-1CEC-9F4A-86A24C0B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0"/>
            <a:ext cx="5423337" cy="535652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CBB0B7-F53E-97B4-C0F5-2D1842F1D2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735" y="726953"/>
            <a:ext cx="3069021" cy="23816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BE1252-9BC4-8186-499A-2A7107C2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487375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5568696"/>
            <a:ext cx="5276088" cy="859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77970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F9824-10E6-81A0-0A31-9658CC009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002FB0-0A62-2FA3-FB8D-3275F10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5BF220-87F8-C1D3-102B-15C9BF2EE4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4672" y="2093976"/>
            <a:ext cx="10469880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7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E4764D-8226-78DF-9303-299C95FA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98984" y="0"/>
            <a:ext cx="133643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7C27D79-5B49-F06F-29C2-BF6429527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77" y="5154421"/>
            <a:ext cx="3279227" cy="12297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545B34A-525D-FD4C-2384-D583B495C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55" t="5126"/>
          <a:stretch/>
        </p:blipFill>
        <p:spPr>
          <a:xfrm flipH="1">
            <a:off x="6768663" y="1729776"/>
            <a:ext cx="5423337" cy="535652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B59FA15-E93F-D07D-D82B-86E08C540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2704" y="795528"/>
            <a:ext cx="6099048" cy="51206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ctr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4F1B2B40-3852-2BC5-AA67-3AC0C94B53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18542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177962F-BF83-8BF0-521C-AC2FE1851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003ACC-3116-807F-81D2-E8057D4C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3485B2-AA3A-87CC-3B1B-A193C6EB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F9689-52F4-4A6F-BEAC-E0B840C1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5833872" cy="3776472"/>
          </a:xfrm>
          <a:solidFill>
            <a:schemeClr val="bg1">
              <a:lumMod val="95000"/>
            </a:schemeClr>
          </a:solidFill>
        </p:spPr>
        <p:txBody>
          <a:bodyPr rIns="91440" anchor="t" anchorCtr="0">
            <a:normAutofit/>
          </a:bodyPr>
          <a:lstStyle>
            <a:lvl1pPr marL="457200" indent="-457200"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828800" indent="-457200">
              <a:buFont typeface="+mj-lt"/>
              <a:buAutoNum type="alphaLcParenR"/>
              <a:defRPr sz="1400"/>
            </a:lvl4pPr>
            <a:lvl5pPr marL="2286000" indent="-45720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532826-83B5-DC67-7DDB-45FD78E830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06056" y="2093976"/>
            <a:ext cx="3172968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04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47051E-220B-9586-3E85-05AF9DC9B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FA6629-B230-F528-AAE3-D182D963F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A0390C-256A-CE3C-1348-C39DBAE01D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7644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36667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636008"/>
            <a:ext cx="5276088" cy="155448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23360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5356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ED2A3BD-B73E-1BD7-6B8B-22C9FB124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3FCFB4-857F-ED0B-D469-F2A392F06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42482" y="0"/>
            <a:ext cx="20495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04BC-34A9-95A0-8560-88E754717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1255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2F08ED-0715-2E8A-476E-A005A7D75B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013145" y="4934929"/>
            <a:ext cx="1841938" cy="968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2"/>
            <a:ext cx="3291840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512" y="667512"/>
            <a:ext cx="4105656" cy="5568696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3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48277F-DB00-5149-6533-E8AEF0BAD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3518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67A69A-84EE-0E71-D053-F462EBCC8E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520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48" y="658368"/>
            <a:ext cx="5486400" cy="3621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936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9048" y="4553712"/>
            <a:ext cx="54864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4513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17B23C3-2F98-4465-21EA-A49296DA1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149840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4370832" cy="3776472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9048" y="2112264"/>
            <a:ext cx="4370832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8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C8AFE-E640-9C6A-F20C-CDE1D4EF5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27476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CF2607-B5C7-9992-C51D-DD5E7FC5F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827" y="3157140"/>
            <a:ext cx="2438400" cy="20701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2F83CD-8345-462A-4412-5A54CB1FD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916"/>
          <a:stretch/>
        </p:blipFill>
        <p:spPr>
          <a:xfrm>
            <a:off x="0" y="3950466"/>
            <a:ext cx="3005804" cy="222436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85800"/>
            <a:ext cx="5486400" cy="3383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343400"/>
            <a:ext cx="5486400" cy="10058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84264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3067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3419856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64608" y="2093976"/>
            <a:ext cx="6382512" cy="3749040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B897DD0-4462-B31B-50A9-D399FD0F58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29"/>
          <a:stretch/>
        </p:blipFill>
        <p:spPr>
          <a:xfrm>
            <a:off x="3815" y="4389845"/>
            <a:ext cx="5024198" cy="24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5EA319-BD06-493B-D1CD-EC2AF7394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47991" y="0"/>
            <a:ext cx="1703832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560446E-E817-5E2A-D76A-43A4168EF1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246669" y="4842646"/>
            <a:ext cx="1611949" cy="18532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7DC846D-C40C-085A-6A57-EBD733E9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6291072" cy="267004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F674E-A7FF-FC97-AC6B-9E98247F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346704"/>
            <a:ext cx="6016752" cy="2670048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F3752326-0FB4-41C5-2D91-5CBFDC2DAD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18120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4BC85D4-4139-2AAA-166E-6FBA095A8B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1729776"/>
            <a:ext cx="5423337" cy="53565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1BC73-A262-809F-6027-25B33F16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41270" y="0"/>
            <a:ext cx="125072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EA2C9-0142-1847-0FE5-307C101C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83241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7DF4F-A4F8-98C7-5975-55CBED0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67512"/>
            <a:ext cx="3621024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59D4968-2C08-763C-19C6-59134968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1161288"/>
            <a:ext cx="5276088" cy="4535424"/>
          </a:xfrm>
          <a:solidFill>
            <a:schemeClr val="bg1">
              <a:lumMod val="95000"/>
            </a:schemeClr>
          </a:solidFill>
        </p:spPr>
        <p:txBody>
          <a:bodyPr anchor="t" anchorCtr="0">
            <a:normAutofit/>
          </a:bodyPr>
          <a:lstStyle>
            <a:lvl1pPr marL="457200" indent="-457200">
              <a:lnSpc>
                <a:spcPct val="80000"/>
              </a:lnSpc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714500" indent="-342900">
              <a:buFont typeface="+mj-lt"/>
              <a:buAutoNum type="alphaLcParenR"/>
              <a:defRPr sz="1400"/>
            </a:lvl4pPr>
            <a:lvl5pPr marL="2228850" indent="-40005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F0B854-EF27-FB51-FED5-D9C462D7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AF96D3-D3E2-FEAC-EE69-279502A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A9ADD0-45A7-DB71-D010-70B5B174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2880360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ECD368-DD7D-CC8B-3678-D0BFE82918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61104" y="2093976"/>
            <a:ext cx="6967728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5F976-A881-DB46-9D98-9D55727C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7589-D4CD-50AB-9AA4-198FD493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3" r:id="rId5"/>
    <p:sldLayoutId id="2147483684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9680-7C22-BFF1-165D-52AB411C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81922"/>
            <a:ext cx="5916168" cy="4873752"/>
          </a:xfrm>
        </p:spPr>
        <p:txBody>
          <a:bodyPr/>
          <a:lstStyle/>
          <a:p>
            <a:r>
              <a:rPr lang="en-US" dirty="0"/>
              <a:t>EDA of Trips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F459B-002E-E89C-3A0E-589730DD7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096" y="5568696"/>
            <a:ext cx="5276088" cy="859536"/>
          </a:xfrm>
        </p:spPr>
        <p:txBody>
          <a:bodyPr/>
          <a:lstStyle/>
          <a:p>
            <a:r>
              <a:rPr lang="en-US" b="1" dirty="0"/>
              <a:t>Soha Ashraf Eltokhy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276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8AA0A-345F-AA56-4220-150A98C98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AB2A4BA-0163-4222-B3AC-8564A26A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2F06A-80B6-6018-14EF-D67A9630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82" y="0"/>
            <a:ext cx="10311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9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0A6F6-3950-63A0-75B5-5B10F5E13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0FE292-642D-D51A-3A42-CA6AEE0F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</p:spPr>
        <p:txBody>
          <a:bodyPr/>
          <a:lstStyle/>
          <a:p>
            <a:r>
              <a:rPr lang="en-US" b="1" dirty="0"/>
              <a:t>How does the fare amount vary with weather conditions?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CAB468F-AD47-E3E2-C17D-A43CEBB0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EBD70-9FC4-8D23-4782-A4425B6E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71" y="2127059"/>
            <a:ext cx="5591002" cy="39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14497-2105-EDF5-1886-9EE3FC5D4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10E1FA-F129-B814-1D5B-F5CB19B1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</p:spPr>
        <p:txBody>
          <a:bodyPr/>
          <a:lstStyle/>
          <a:p>
            <a:r>
              <a:rPr lang="en-US" b="1" dirty="0"/>
              <a:t>What is the distribution of fare amounts?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171F11FB-24D9-AEE7-98E0-B97D3C48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829847-7124-C02B-487E-1C905F390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15" y="1974703"/>
            <a:ext cx="7799942" cy="438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3D130-0B7B-8B52-204A-ABD3D969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27155-E7B2-FAF8-ABC9-B3618C05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</p:spPr>
        <p:txBody>
          <a:bodyPr/>
          <a:lstStyle/>
          <a:p>
            <a:r>
              <a:rPr lang="en-US" b="1" dirty="0"/>
              <a:t>What is the relationship between distance and fare amount?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1C6AC2F-051A-5288-ADAF-E330152C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0A5FF-CABE-AC0B-DFB7-E5CBFA42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10" y="2181684"/>
            <a:ext cx="6031677" cy="43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3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E755A-2047-3D02-176C-59C85AF01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24CEA6A-E458-E0DA-81CB-50C75469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</p:spPr>
        <p:txBody>
          <a:bodyPr/>
          <a:lstStyle/>
          <a:p>
            <a:r>
              <a:rPr lang="en-US" b="1" dirty="0"/>
              <a:t>How do fares vary over months or years?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118926B-273D-9E01-7C26-F9A9F011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36450-9DDE-B3A8-EE73-BC5C4535A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35" y="2022213"/>
            <a:ext cx="9517655" cy="45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6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218DA-9F07-0762-92B4-2D62696FE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DA57E9E-7C4F-C888-5FE2-A8D67FE3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</p:spPr>
        <p:txBody>
          <a:bodyPr/>
          <a:lstStyle/>
          <a:p>
            <a:r>
              <a:rPr lang="en-US" b="1" dirty="0"/>
              <a:t>Do better car conditions lead to higher fares?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3E7C728-B04C-04F6-0034-83E2197C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6DC232-382C-1D9E-B28D-588FA56B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829" y="1923245"/>
            <a:ext cx="6593251" cy="47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5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1BA99-386A-C2DA-7C1A-D7E39158C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6989D91-0803-D443-0B01-3F5915E8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</p:spPr>
        <p:txBody>
          <a:bodyPr/>
          <a:lstStyle/>
          <a:p>
            <a:r>
              <a:rPr lang="en-US" b="1" dirty="0"/>
              <a:t>What is the most common number of passengers?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C014601-0419-DBC7-E6A0-DC56E184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F5047-B2DF-F608-1527-E48AD93D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48" y="2030374"/>
            <a:ext cx="10890503" cy="39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8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ED6F5-C10F-655B-E9E0-053905236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AA79E6-B7DF-1739-9E0E-AE693516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</p:spPr>
        <p:txBody>
          <a:bodyPr/>
          <a:lstStyle/>
          <a:p>
            <a:r>
              <a:rPr lang="en-US" b="1" dirty="0"/>
              <a:t>Which weekday has the most trips?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245DBC7-4116-0829-1E69-0BA62B01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8E0FA-3478-1A4F-73EC-79FCFCA35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370" y="2089343"/>
            <a:ext cx="6154928" cy="426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39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451C8-63BA-E567-3458-29482D9A8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B05F1B4-6D5E-6DFA-C7F7-93952BDF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</p:spPr>
        <p:txBody>
          <a:bodyPr/>
          <a:lstStyle/>
          <a:p>
            <a:r>
              <a:rPr lang="en-US" b="1" dirty="0"/>
              <a:t>How does the distribution of weather conditions vary by month?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DB7E301-1FDE-8ADA-922A-34D60338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05362-0604-4C41-D270-5B1F3D325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16" y="2290635"/>
            <a:ext cx="10494484" cy="40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30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CCF9-507A-9B33-F360-5F3A97BF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1"/>
            <a:ext cx="6525070" cy="43451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565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9B05-C604-092A-7393-1520DFBF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45" y="343727"/>
            <a:ext cx="10149840" cy="1275753"/>
          </a:xfrm>
        </p:spPr>
        <p:txBody>
          <a:bodyPr/>
          <a:lstStyle/>
          <a:p>
            <a:r>
              <a:rPr lang="en-US" dirty="0"/>
              <a:t>Dataset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9CA5-F65D-C44D-D811-E9647AD65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45" y="1839817"/>
            <a:ext cx="5783855" cy="4881658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 err="1">
                <a:solidFill>
                  <a:schemeClr val="tx1"/>
                </a:solidFill>
              </a:rPr>
              <a:t>User_ID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A unique number for each user.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User Name: </a:t>
            </a:r>
            <a:r>
              <a:rPr lang="en-US" sz="1600" dirty="0">
                <a:solidFill>
                  <a:schemeClr val="tx1"/>
                </a:solidFill>
              </a:rPr>
              <a:t>The user's name.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Driver Name: </a:t>
            </a:r>
            <a:r>
              <a:rPr lang="en-US" sz="1600" dirty="0">
                <a:solidFill>
                  <a:schemeClr val="tx1"/>
                </a:solidFill>
              </a:rPr>
              <a:t>The driver's name.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Car Condition: </a:t>
            </a:r>
            <a:r>
              <a:rPr lang="en-US" sz="1600" dirty="0">
                <a:solidFill>
                  <a:schemeClr val="tx1"/>
                </a:solidFill>
              </a:rPr>
              <a:t>Whether the car is in good or bad condition.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Weather: </a:t>
            </a:r>
            <a:r>
              <a:rPr lang="en-US" sz="1600" dirty="0">
                <a:solidFill>
                  <a:schemeClr val="tx1"/>
                </a:solidFill>
              </a:rPr>
              <a:t>The weather condition winter, windy, sunny.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Traffic Conditions: </a:t>
            </a:r>
            <a:r>
              <a:rPr lang="en-US" sz="1600" dirty="0">
                <a:solidFill>
                  <a:schemeClr val="tx1"/>
                </a:solidFill>
              </a:rPr>
              <a:t>Whether traffic is congested or normal.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Key: </a:t>
            </a:r>
            <a:r>
              <a:rPr lang="en-US" sz="1600" dirty="0">
                <a:solidFill>
                  <a:schemeClr val="tx1"/>
                </a:solidFill>
              </a:rPr>
              <a:t>A unique number for each trip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Fare Amount: </a:t>
            </a:r>
            <a:r>
              <a:rPr lang="en-US" sz="1600" dirty="0">
                <a:solidFill>
                  <a:schemeClr val="tx1"/>
                </a:solidFill>
              </a:rPr>
              <a:t>The trip fare.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Pickup Datetime: </a:t>
            </a:r>
            <a:r>
              <a:rPr lang="en-US" sz="1600" dirty="0">
                <a:solidFill>
                  <a:schemeClr val="tx1"/>
                </a:solidFill>
              </a:rPr>
              <a:t>The time when the passenger requested.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F3930-7226-63E0-7754-B4FBBDA5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FFC7E43-1D78-35E8-E215-CF422B8EC739}"/>
              </a:ext>
            </a:extLst>
          </p:cNvPr>
          <p:cNvSpPr txBox="1">
            <a:spLocks/>
          </p:cNvSpPr>
          <p:nvPr/>
        </p:nvSpPr>
        <p:spPr>
          <a:xfrm>
            <a:off x="6224530" y="1839817"/>
            <a:ext cx="5783855" cy="4881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4572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Pickup Longitude &amp; Latitude: </a:t>
            </a:r>
            <a:r>
              <a:rPr lang="en-US" sz="1600" dirty="0">
                <a:solidFill>
                  <a:schemeClr val="tx1"/>
                </a:solidFill>
              </a:rPr>
              <a:t>The (passenger’s location.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Drop-off Longitude &amp; Latitude: </a:t>
            </a:r>
            <a:r>
              <a:rPr lang="en-US" sz="1600" dirty="0">
                <a:solidFill>
                  <a:schemeClr val="tx1"/>
                </a:solidFill>
              </a:rPr>
              <a:t>The destination location, where the passenger was dropped off.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Passenger Count: </a:t>
            </a:r>
            <a:r>
              <a:rPr lang="en-US" sz="1600" dirty="0">
                <a:solidFill>
                  <a:schemeClr val="tx1"/>
                </a:solidFill>
              </a:rPr>
              <a:t>The number of passengers in the car.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JFK, EWR, LGA Distance: </a:t>
            </a:r>
            <a:r>
              <a:rPr lang="en-US" sz="1600" dirty="0">
                <a:solidFill>
                  <a:schemeClr val="tx1"/>
                </a:solidFill>
              </a:rPr>
              <a:t>The distance between the pickup location and these airports.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SOL Distance: </a:t>
            </a:r>
            <a:r>
              <a:rPr lang="en-US" sz="1600" dirty="0">
                <a:solidFill>
                  <a:schemeClr val="tx1"/>
                </a:solidFill>
              </a:rPr>
              <a:t>The distance from the Statue of Liberty.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Distance: </a:t>
            </a:r>
            <a:r>
              <a:rPr lang="en-US" sz="1600" dirty="0">
                <a:solidFill>
                  <a:schemeClr val="tx1"/>
                </a:solidFill>
              </a:rPr>
              <a:t>The trip distance.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Bearing: </a:t>
            </a:r>
            <a:r>
              <a:rPr lang="en-US" sz="1600" dirty="0">
                <a:solidFill>
                  <a:schemeClr val="tx1"/>
                </a:solidFill>
              </a:rPr>
              <a:t>The trip direction from start to end, measured in angles.</a:t>
            </a:r>
          </a:p>
        </p:txBody>
      </p:sp>
    </p:spTree>
    <p:extLst>
      <p:ext uri="{BB962C8B-B14F-4D97-AF65-F5344CB8AC3E}">
        <p14:creationId xmlns:p14="http://schemas.microsoft.com/office/powerpoint/2010/main" val="68572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4CB93-C7E5-169E-A96C-235817332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3A19-9C7A-CCEA-B3EF-14E5EF5B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</p:spPr>
        <p:txBody>
          <a:bodyPr anchor="ctr">
            <a:normAutofit/>
          </a:bodyPr>
          <a:lstStyle/>
          <a:p>
            <a:r>
              <a:rPr lang="en-US" dirty="0"/>
              <a:t>Dataset Overview: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82107-9CD3-363B-E7F8-1F29D5F9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3698D-2828-A86D-49F6-722FD73590FE}"/>
              </a:ext>
            </a:extLst>
          </p:cNvPr>
          <p:cNvSpPr txBox="1"/>
          <p:nvPr/>
        </p:nvSpPr>
        <p:spPr>
          <a:xfrm>
            <a:off x="4536094" y="4608350"/>
            <a:ext cx="311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Figure: Sample of the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F2CE7-27B3-9709-4D3A-9D5444BC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3" y="2339919"/>
            <a:ext cx="11360734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8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CFA3-F874-3A48-AC33-7DAF0F1AD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CBA8-ADAF-BF7C-2BB0-E2C161C7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149840" cy="15453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baseline="0">
                <a:latin typeface="+mj-lt"/>
                <a:ea typeface="+mj-ea"/>
                <a:cs typeface="+mj-cs"/>
              </a:rPr>
              <a:t>Data Cleaning and Preprocessing: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599DE-227E-1446-10B6-B6BC18EB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57" y="2077675"/>
            <a:ext cx="2369544" cy="46438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9C36C-6D94-E644-0D1C-BB491BB001A9}"/>
              </a:ext>
            </a:extLst>
          </p:cNvPr>
          <p:cNvSpPr txBox="1"/>
          <p:nvPr/>
        </p:nvSpPr>
        <p:spPr>
          <a:xfrm>
            <a:off x="6099047" y="2112264"/>
            <a:ext cx="4653415" cy="407921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/>
          <a:p>
            <a:pPr marL="228600"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Clr>
                <a:srgbClr val="A5301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1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There is no duplicated values.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There is missing values in: ‘</a:t>
            </a:r>
            <a:r>
              <a:rPr lang="en-US" sz="2000" i="1" dirty="0" err="1"/>
              <a:t>jfk_dist</a:t>
            </a:r>
            <a:r>
              <a:rPr lang="en-US" sz="2000" i="1" dirty="0"/>
              <a:t>’, ‘</a:t>
            </a:r>
            <a:r>
              <a:rPr lang="en-US" sz="2000" i="1" dirty="0" err="1"/>
              <a:t>ewr_dist</a:t>
            </a:r>
            <a:r>
              <a:rPr lang="en-US" sz="2000" i="1" dirty="0"/>
              <a:t>’, ‘</a:t>
            </a:r>
            <a:r>
              <a:rPr lang="en-US" sz="2000" i="1" dirty="0" err="1"/>
              <a:t>lga_dist</a:t>
            </a:r>
            <a:r>
              <a:rPr lang="en-US" sz="2000" i="1" dirty="0"/>
              <a:t>’, ‘</a:t>
            </a:r>
            <a:r>
              <a:rPr lang="en-US" sz="2000" i="1" dirty="0" err="1"/>
              <a:t>nyc_dist</a:t>
            </a:r>
            <a:r>
              <a:rPr lang="en-US" sz="2000" i="1" dirty="0"/>
              <a:t>’, ‘distance’, ‘bearing’ columns.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Converting to ‘</a:t>
            </a:r>
            <a:r>
              <a:rPr lang="en-US" sz="2000" dirty="0" err="1"/>
              <a:t>pickup_datetime</a:t>
            </a:r>
            <a:r>
              <a:rPr lang="en-US" sz="2000" dirty="0"/>
              <a:t>’ to </a:t>
            </a:r>
            <a:r>
              <a:rPr lang="en-US" sz="2000" i="1" dirty="0"/>
              <a:t>datetime data type.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Divide </a:t>
            </a:r>
            <a:r>
              <a:rPr lang="en-US" sz="2000" dirty="0"/>
              <a:t>'</a:t>
            </a:r>
            <a:r>
              <a:rPr lang="en-US" sz="2000" dirty="0" err="1"/>
              <a:t>pickup_datetime</a:t>
            </a:r>
            <a:r>
              <a:rPr lang="en-US" sz="2000" dirty="0"/>
              <a:t>’ to ‘month’, ‘day’, ‘weekday’, ‘hour’, and ‘year’.</a:t>
            </a:r>
            <a:endParaRPr lang="en-US" sz="2000" i="1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000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6D872-2547-0CE2-054F-27BA3172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B0ECA-DFB4-41DA-3E66-05C88692A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2A41-D44B-AA9B-39A6-66696DAB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149840" cy="15453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baseline="0">
                <a:latin typeface="+mj-lt"/>
                <a:ea typeface="+mj-ea"/>
                <a:cs typeface="+mj-cs"/>
              </a:rPr>
              <a:t>Data Cleaning and Preprocessing: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2547F-07C2-8087-9B7D-45098DC5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23336-B4DA-F21A-E279-501227D8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05" y="1911096"/>
            <a:ext cx="7659650" cy="47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3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81E6-1867-27A1-6531-F327A72D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83"/>
            <a:ext cx="5486400" cy="3621024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4890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A7C28-03D9-5925-C37C-0CD0D291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046" y="2759801"/>
            <a:ext cx="6290631" cy="1536700"/>
          </a:xfrm>
        </p:spPr>
        <p:txBody>
          <a:bodyPr/>
          <a:lstStyle/>
          <a:p>
            <a:r>
              <a:rPr lang="en-US" dirty="0"/>
              <a:t>Numerical Features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0974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001E2E3-6367-7D62-1D14-59FE697B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99587-5D6E-666F-8440-762B9B55D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36525"/>
            <a:ext cx="102012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8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A6554-E79A-97E2-39E0-8736EAC2F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E9B9-E769-786D-A7BB-5319B4AD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046" y="2759801"/>
            <a:ext cx="6290631" cy="1536700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Categorical features</a:t>
            </a:r>
            <a:br>
              <a:rPr lang="en-US" dirty="0"/>
            </a:br>
            <a:r>
              <a:rPr lang="en-US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8800659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468121_win32_CP_V3" id="{DB41292E-DA07-4A60-84D2-21F0B686AF93}" vid="{CD2DD4A9-674C-44A3-BA93-D7C3019ED0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AF5DA8-6387-4138-BF96-B65D39F2FC2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279BBA1-1277-4614-8DDE-B2EB227512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7603A-423C-4B8F-AA3D-8E6FA4710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397</TotalTime>
  <Words>371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Segoe UI Light</vt:lpstr>
      <vt:lpstr>Times New Roman</vt:lpstr>
      <vt:lpstr>Custom</vt:lpstr>
      <vt:lpstr>EDA of Trips Dataset</vt:lpstr>
      <vt:lpstr>Dataset Description:</vt:lpstr>
      <vt:lpstr>Dataset Overview:</vt:lpstr>
      <vt:lpstr>Data Cleaning and Preprocessing:</vt:lpstr>
      <vt:lpstr>Data Cleaning and Preprocessing:</vt:lpstr>
      <vt:lpstr>Data Visualization</vt:lpstr>
      <vt:lpstr>Numerical Features Distribution</vt:lpstr>
      <vt:lpstr>PowerPoint Presentation</vt:lpstr>
      <vt:lpstr>Categorical features Distribution</vt:lpstr>
      <vt:lpstr>PowerPoint Presentation</vt:lpstr>
      <vt:lpstr>How does the fare amount vary with weather conditions?</vt:lpstr>
      <vt:lpstr>What is the distribution of fare amounts?</vt:lpstr>
      <vt:lpstr>What is the relationship between distance and fare amount?</vt:lpstr>
      <vt:lpstr>How do fares vary over months or years?</vt:lpstr>
      <vt:lpstr>Do better car conditions lead to higher fares?</vt:lpstr>
      <vt:lpstr>What is the most common number of passengers?</vt:lpstr>
      <vt:lpstr>Which weekday has the most trips?</vt:lpstr>
      <vt:lpstr>How does the distribution of weather conditions vary by month?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Soha.Eltokhy</dc:creator>
  <cp:lastModifiedBy>Soha.Eltokhy</cp:lastModifiedBy>
  <cp:revision>29</cp:revision>
  <dcterms:created xsi:type="dcterms:W3CDTF">2025-07-03T17:36:23Z</dcterms:created>
  <dcterms:modified xsi:type="dcterms:W3CDTF">2025-07-24T20:00:20Z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