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Poppins Light" charset="1" panose="00000400000000000000"/>
      <p:regular r:id="rId16"/>
    </p:embeddedFont>
    <p:embeddedFont>
      <p:font typeface="Roboto Bold" charset="1" panose="02000000000000000000"/>
      <p:regular r:id="rId17"/>
    </p:embeddedFont>
    <p:embeddedFont>
      <p:font typeface="Roboto" charset="1" panose="02000000000000000000"/>
      <p:regular r:id="rId18"/>
    </p:embeddedFont>
    <p:embeddedFont>
      <p:font typeface="Poppins Bold" charset="1" panose="000008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9191A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50505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0" y="0"/>
            <a:ext cx="6858000" cy="10287000"/>
            <a:chOff x="0" y="0"/>
            <a:chExt cx="9144000" cy="13716000"/>
          </a:xfrm>
        </p:grpSpPr>
        <p:sp>
          <p:nvSpPr>
            <p:cNvPr name="Freeform 7" id="7" descr="preencoded.png"/>
            <p:cNvSpPr/>
            <p:nvPr/>
          </p:nvSpPr>
          <p:spPr>
            <a:xfrm flipH="false" flipV="false" rot="0">
              <a:off x="0" y="0"/>
              <a:ext cx="914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9144000">
                  <a:moveTo>
                    <a:pt x="0" y="0"/>
                  </a:moveTo>
                  <a:lnTo>
                    <a:pt x="9144000" y="0"/>
                  </a:lnTo>
                  <a:lnTo>
                    <a:pt x="914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7850237" y="3061395"/>
            <a:ext cx="9445526" cy="18481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>
                <a:solidFill>
                  <a:srgbClr val="F2F2F3"/>
                </a:solidFill>
                <a:latin typeface="Poppins Light"/>
                <a:ea typeface="Poppins Light"/>
                <a:cs typeface="Poppins Light"/>
                <a:sym typeface="Poppins Light"/>
              </a:rPr>
              <a:t>Hotel Booking Data Analysis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850237" y="5239494"/>
            <a:ext cx="9445526" cy="17669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61"/>
              </a:lnSpc>
            </a:pPr>
            <a:r>
              <a:rPr lang="en-US" sz="2187" b="true">
                <a:solidFill>
                  <a:srgbClr val="E5E0DF"/>
                </a:solidFill>
                <a:latin typeface="Roboto Bold"/>
                <a:ea typeface="Roboto Bold"/>
                <a:cs typeface="Roboto Bold"/>
                <a:sym typeface="Roboto Bold"/>
              </a:rPr>
              <a:t>Team Members:</a:t>
            </a:r>
          </a:p>
          <a:p>
            <a:pPr algn="just">
              <a:lnSpc>
                <a:spcPts val="3561"/>
              </a:lnSpc>
            </a:pPr>
            <a:r>
              <a:rPr lang="en-US" sz="2187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Hazem Elsheikh</a:t>
            </a:r>
          </a:p>
          <a:p>
            <a:pPr algn="just">
              <a:lnSpc>
                <a:spcPts val="3561"/>
              </a:lnSpc>
            </a:pPr>
            <a:r>
              <a:rPr lang="en-US" sz="2187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Moaz Mohammed</a:t>
            </a:r>
          </a:p>
          <a:p>
            <a:pPr algn="just">
              <a:lnSpc>
                <a:spcPts val="3562"/>
              </a:lnSpc>
            </a:pPr>
            <a:r>
              <a:rPr lang="en-US" sz="2187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Mostafa Saad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167986" y="7415584"/>
            <a:ext cx="9445526" cy="1319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61"/>
              </a:lnSpc>
            </a:pPr>
            <a:r>
              <a:rPr lang="en-US" sz="2187" b="true">
                <a:solidFill>
                  <a:srgbClr val="E5E0DF"/>
                </a:solidFill>
                <a:latin typeface="Roboto Bold"/>
                <a:ea typeface="Roboto Bold"/>
                <a:cs typeface="Roboto Bold"/>
                <a:sym typeface="Roboto Bold"/>
              </a:rPr>
              <a:t>Cellula Technologies</a:t>
            </a:r>
          </a:p>
          <a:p>
            <a:pPr algn="just">
              <a:lnSpc>
                <a:spcPts val="3561"/>
              </a:lnSpc>
            </a:pPr>
            <a:r>
              <a:rPr lang="en-US" sz="2187" b="true">
                <a:solidFill>
                  <a:srgbClr val="E5E0DF"/>
                </a:solidFill>
                <a:latin typeface="Roboto Bold"/>
                <a:ea typeface="Roboto Bold"/>
                <a:cs typeface="Roboto Bold"/>
                <a:sym typeface="Roboto Bold"/>
              </a:rPr>
              <a:t>Machine Learning Internship</a:t>
            </a:r>
          </a:p>
          <a:p>
            <a:pPr algn="just">
              <a:lnSpc>
                <a:spcPts val="3562"/>
              </a:lnSpc>
            </a:pPr>
            <a:r>
              <a:rPr lang="en-US" sz="2187" b="true">
                <a:solidFill>
                  <a:srgbClr val="E5E0DF"/>
                </a:solidFill>
                <a:latin typeface="Roboto Bold"/>
                <a:ea typeface="Roboto Bold"/>
                <a:cs typeface="Roboto Bold"/>
                <a:sym typeface="Roboto Bold"/>
              </a:rPr>
              <a:t>Week 2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9191A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50505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5599881" y="4636294"/>
            <a:ext cx="7088237" cy="1084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31"/>
              </a:lnSpc>
            </a:pPr>
            <a:r>
              <a:rPr lang="en-US" sz="6600" b="true">
                <a:solidFill>
                  <a:srgbClr val="F2F2F3"/>
                </a:solidFill>
                <a:latin typeface="Poppins Bold"/>
                <a:ea typeface="Poppins Bold"/>
                <a:cs typeface="Poppins Bold"/>
                <a:sym typeface="Poppins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9191A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50505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5213855" y="4604155"/>
            <a:ext cx="7860290" cy="992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36"/>
              </a:lnSpc>
            </a:pPr>
            <a:r>
              <a:rPr lang="en-US" sz="5962" b="true">
                <a:solidFill>
                  <a:srgbClr val="F2F2F3"/>
                </a:solidFill>
                <a:latin typeface="Poppins Bold"/>
                <a:ea typeface="Poppins Bold"/>
                <a:cs typeface="Poppins Bold"/>
                <a:sym typeface="Poppins Bold"/>
              </a:rPr>
              <a:t>Data Preprocessing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9191A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905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50505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5182555" y="303620"/>
            <a:ext cx="7922889" cy="919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37"/>
              </a:lnSpc>
            </a:pPr>
            <a:r>
              <a:rPr lang="en-US" sz="5562" b="true">
                <a:solidFill>
                  <a:srgbClr val="F2F2F3"/>
                </a:solidFill>
                <a:latin typeface="Poppins Bold"/>
                <a:ea typeface="Poppins Bold"/>
                <a:cs typeface="Poppins Bold"/>
                <a:sym typeface="Poppins Bold"/>
              </a:rPr>
              <a:t>Data Preprocessing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928482" y="3248880"/>
            <a:ext cx="1654223" cy="586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462"/>
              </a:lnSpc>
              <a:spcBef>
                <a:spcPct val="0"/>
              </a:spcBef>
            </a:pPr>
            <a:r>
              <a:rPr lang="en-US" b="true" sz="3570" strike="noStrike" u="none">
                <a:solidFill>
                  <a:srgbClr val="E5E0DF"/>
                </a:solidFill>
                <a:latin typeface="Poppins Bold"/>
                <a:ea typeface="Poppins Bold"/>
                <a:cs typeface="Poppins Bold"/>
                <a:sym typeface="Poppins Bold"/>
              </a:rPr>
              <a:t>Hazem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021355" y="3242764"/>
            <a:ext cx="1328602" cy="586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62"/>
              </a:lnSpc>
            </a:pPr>
            <a:r>
              <a:rPr lang="en-US" sz="3570" b="true">
                <a:solidFill>
                  <a:srgbClr val="E5E0DF"/>
                </a:solidFill>
                <a:latin typeface="Poppins Bold"/>
                <a:ea typeface="Poppins Bold"/>
                <a:cs typeface="Poppins Bold"/>
                <a:sym typeface="Poppins Bold"/>
              </a:rPr>
              <a:t>Moaz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791139" y="3248857"/>
            <a:ext cx="2006057" cy="586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57"/>
              </a:lnSpc>
            </a:pPr>
            <a:r>
              <a:rPr lang="en-US" sz="3566" b="true">
                <a:solidFill>
                  <a:srgbClr val="E5E0DF"/>
                </a:solidFill>
                <a:latin typeface="Poppins Bold"/>
                <a:ea typeface="Poppins Bold"/>
                <a:cs typeface="Poppins Bold"/>
                <a:sym typeface="Poppins Bold"/>
              </a:rPr>
              <a:t>Mostafa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42457" y="4311145"/>
            <a:ext cx="6275433" cy="3263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3256"/>
              </a:lnSpc>
              <a:buFont typeface="Arial"/>
              <a:buChar char="•"/>
            </a:pPr>
          </a:p>
          <a:p>
            <a:pPr algn="l" marL="431801" indent="-215900" lvl="1">
              <a:lnSpc>
                <a:spcPts val="3256"/>
              </a:lnSpc>
              <a:buFont typeface="Arial"/>
              <a:buChar char="•"/>
            </a:pPr>
            <a:r>
              <a:rPr lang="en-US" sz="2000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Cleaned and standardized column names</a:t>
            </a:r>
          </a:p>
          <a:p>
            <a:pPr algn="l" marL="431801" indent="-215900" lvl="1">
              <a:lnSpc>
                <a:spcPts val="3256"/>
              </a:lnSpc>
              <a:buFont typeface="Arial"/>
              <a:buChar char="•"/>
            </a:pPr>
            <a:r>
              <a:rPr lang="en-US" sz="2000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en-US" sz="2000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emoved irrelevant column:</a:t>
            </a:r>
            <a:r>
              <a:rPr lang="en-US" b="true" sz="2000">
                <a:solidFill>
                  <a:srgbClr val="E5E0DF"/>
                </a:solidFill>
                <a:latin typeface="Roboto Bold"/>
                <a:ea typeface="Roboto Bold"/>
                <a:cs typeface="Roboto Bold"/>
                <a:sym typeface="Roboto Bold"/>
              </a:rPr>
              <a:t> ‘booking_id’</a:t>
            </a:r>
          </a:p>
          <a:p>
            <a:pPr algn="l" marL="431801" indent="-215900" lvl="1">
              <a:lnSpc>
                <a:spcPts val="3256"/>
              </a:lnSpc>
              <a:buFont typeface="Arial"/>
              <a:buChar char="•"/>
            </a:pPr>
            <a:r>
              <a:rPr lang="en-US" sz="2000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Dropped duplicate rows</a:t>
            </a:r>
          </a:p>
          <a:p>
            <a:pPr algn="l" marL="431801" indent="-215900" lvl="1">
              <a:lnSpc>
                <a:spcPts val="3256"/>
              </a:lnSpc>
              <a:buFont typeface="Arial"/>
              <a:buChar char="•"/>
            </a:pPr>
            <a:r>
              <a:rPr lang="en-US" sz="2000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Fixed invalid date entry in </a:t>
            </a:r>
            <a:r>
              <a:rPr lang="en-US" b="true" sz="2000">
                <a:solidFill>
                  <a:srgbClr val="E5E0DF"/>
                </a:solidFill>
                <a:latin typeface="Roboto Bold"/>
                <a:ea typeface="Roboto Bold"/>
                <a:cs typeface="Roboto Bold"/>
                <a:sym typeface="Roboto Bold"/>
              </a:rPr>
              <a:t>‘date_of_reservation’</a:t>
            </a:r>
          </a:p>
          <a:p>
            <a:pPr algn="l" marL="431801" indent="-215900" lvl="1">
              <a:lnSpc>
                <a:spcPts val="3256"/>
              </a:lnSpc>
              <a:buFont typeface="Arial"/>
              <a:buChar char="•"/>
            </a:pPr>
            <a:r>
              <a:rPr lang="en-US" sz="2000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Converted date column to datetime format</a:t>
            </a:r>
          </a:p>
          <a:p>
            <a:pPr algn="l" marL="431801" indent="-215900" lvl="1">
              <a:lnSpc>
                <a:spcPts val="3256"/>
              </a:lnSpc>
              <a:buFont typeface="Arial"/>
              <a:buChar char="•"/>
            </a:pPr>
            <a:r>
              <a:rPr lang="en-US" sz="2000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Made sure that there were no missing data</a:t>
            </a:r>
          </a:p>
          <a:p>
            <a:pPr algn="l">
              <a:lnSpc>
                <a:spcPts val="3257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6853374" y="4684290"/>
            <a:ext cx="5039012" cy="3263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3256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Removed rows with missing values (dropna())</a:t>
            </a:r>
          </a:p>
          <a:p>
            <a:pPr algn="l" marL="431801" indent="-215900" lvl="1">
              <a:lnSpc>
                <a:spcPts val="3256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Converted date of reservation to datetime</a:t>
            </a:r>
          </a:p>
          <a:p>
            <a:pPr algn="l" marL="431801" indent="-215900" lvl="1">
              <a:lnSpc>
                <a:spcPts val="3256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Standardized column names by stripping whitespace</a:t>
            </a:r>
          </a:p>
          <a:p>
            <a:pPr algn="l" marL="431801" indent="-215900" lvl="1">
              <a:lnSpc>
                <a:spcPts val="3256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Dropped irrelevant column: Booking_ID</a:t>
            </a:r>
          </a:p>
          <a:p>
            <a:pPr algn="l" marL="431801" indent="-215900" lvl="1">
              <a:lnSpc>
                <a:spcPts val="3257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Verified data types and cleaned formats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914711" y="4311145"/>
            <a:ext cx="4950421" cy="24439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3256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Converted date of reservation to datetime</a:t>
            </a:r>
          </a:p>
          <a:p>
            <a:pPr algn="l" marL="431801" indent="-215900" lvl="1">
              <a:lnSpc>
                <a:spcPts val="3256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Removed missing values and duplicates</a:t>
            </a:r>
          </a:p>
          <a:p>
            <a:pPr algn="l" marL="431801" indent="-215900" lvl="1">
              <a:lnSpc>
                <a:spcPts val="3256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Standardized column names</a:t>
            </a:r>
          </a:p>
          <a:p>
            <a:pPr algn="l">
              <a:lnSpc>
                <a:spcPts val="3256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9191A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50505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7582179" y="4604155"/>
            <a:ext cx="3123642" cy="992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36"/>
              </a:lnSpc>
            </a:pPr>
            <a:r>
              <a:rPr lang="en-US" sz="5962" b="true">
                <a:solidFill>
                  <a:srgbClr val="F2F2F3"/>
                </a:solidFill>
                <a:latin typeface="Poppins Bold"/>
                <a:ea typeface="Poppins Bold"/>
                <a:cs typeface="Poppins Bold"/>
                <a:sym typeface="Poppins Bold"/>
              </a:rPr>
              <a:t>Outliers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9191A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215483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50505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5182555" y="303620"/>
            <a:ext cx="7922889" cy="919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37"/>
              </a:lnSpc>
            </a:pPr>
            <a:r>
              <a:rPr lang="en-US" sz="5562" b="true">
                <a:solidFill>
                  <a:srgbClr val="F2F2F3"/>
                </a:solidFill>
                <a:latin typeface="Poppins Bold"/>
                <a:ea typeface="Poppins Bold"/>
                <a:cs typeface="Poppins Bold"/>
                <a:sym typeface="Poppins Bold"/>
              </a:rPr>
              <a:t>Outliers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925951" y="3248857"/>
            <a:ext cx="1654223" cy="586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462"/>
              </a:lnSpc>
              <a:spcBef>
                <a:spcPct val="0"/>
              </a:spcBef>
            </a:pPr>
            <a:r>
              <a:rPr lang="en-US" b="true" sz="3570" strike="noStrike" u="none">
                <a:solidFill>
                  <a:srgbClr val="E5E0DF"/>
                </a:solidFill>
                <a:latin typeface="Poppins Bold"/>
                <a:ea typeface="Poppins Bold"/>
                <a:cs typeface="Poppins Bold"/>
                <a:sym typeface="Poppins Bold"/>
              </a:rPr>
              <a:t>Hazem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021355" y="3242764"/>
            <a:ext cx="1328602" cy="586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62"/>
              </a:lnSpc>
            </a:pPr>
            <a:r>
              <a:rPr lang="en-US" sz="3570" b="true">
                <a:solidFill>
                  <a:srgbClr val="E5E0DF"/>
                </a:solidFill>
                <a:latin typeface="Poppins Bold"/>
                <a:ea typeface="Poppins Bold"/>
                <a:cs typeface="Poppins Bold"/>
                <a:sym typeface="Poppins Bold"/>
              </a:rPr>
              <a:t>Moaz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791139" y="3248857"/>
            <a:ext cx="2006057" cy="586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57"/>
              </a:lnSpc>
            </a:pPr>
            <a:r>
              <a:rPr lang="en-US" sz="3566" b="true">
                <a:solidFill>
                  <a:srgbClr val="E5E0DF"/>
                </a:solidFill>
                <a:latin typeface="Poppins Bold"/>
                <a:ea typeface="Poppins Bold"/>
                <a:cs typeface="Poppins Bold"/>
                <a:sym typeface="Poppins Bold"/>
              </a:rPr>
              <a:t>Mostafa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42457" y="4158444"/>
            <a:ext cx="6275433" cy="3672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3256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</a:t>
            </a: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isualiz</a:t>
            </a: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ed numeric featu</a:t>
            </a: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 using boxplots</a:t>
            </a:r>
          </a:p>
          <a:p>
            <a:pPr algn="l" marL="431801" indent="-215900" lvl="1">
              <a:lnSpc>
                <a:spcPts val="3256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Used Histograms to see the normal distribution</a:t>
            </a:r>
          </a:p>
          <a:p>
            <a:pPr algn="l" marL="431801" indent="-215900" lvl="1">
              <a:lnSpc>
                <a:spcPts val="3256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Decided to only focus on the outliers for </a:t>
            </a:r>
            <a:r>
              <a:rPr lang="en-US" b="true" sz="200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“lead time”</a:t>
            </a:r>
          </a:p>
          <a:p>
            <a:pPr algn="l" marL="863601" indent="-287867" lvl="2">
              <a:lnSpc>
                <a:spcPts val="3256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used log transform to handle its outliers</a:t>
            </a:r>
          </a:p>
          <a:p>
            <a:pPr algn="l" marL="863601" indent="-287867" lvl="2">
              <a:lnSpc>
                <a:spcPts val="3256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Checked the lead time skew before and after the transformation</a:t>
            </a:r>
          </a:p>
          <a:p>
            <a:pPr algn="l" marL="863601" indent="-287867" lvl="2">
              <a:lnSpc>
                <a:spcPts val="3256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transformed lead  time was closer to be normally distributed</a:t>
            </a:r>
          </a:p>
          <a:p>
            <a:pPr algn="l">
              <a:lnSpc>
                <a:spcPts val="3257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6830011" y="4158372"/>
            <a:ext cx="6275433" cy="12152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3256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</a:t>
            </a: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isualiz</a:t>
            </a: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ed numeric featu</a:t>
            </a: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 using boxplots</a:t>
            </a:r>
          </a:p>
          <a:p>
            <a:pPr algn="l" marL="431801" indent="-215900" lvl="1">
              <a:lnSpc>
                <a:spcPts val="3256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Handled outliers with IQR focusing in lead time feature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837928" y="4158372"/>
            <a:ext cx="4902153" cy="12152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3256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</a:t>
            </a: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isualiz</a:t>
            </a: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ed outlie</a:t>
            </a: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rs using boxplots and distribution plots</a:t>
            </a:r>
          </a:p>
          <a:p>
            <a:pPr algn="l" marL="431801" indent="-215900" lvl="1">
              <a:lnSpc>
                <a:spcPts val="3256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Handled outliers with IQR capping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9191A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50505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5213855" y="4604155"/>
            <a:ext cx="7860290" cy="992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36"/>
              </a:lnSpc>
            </a:pPr>
            <a:r>
              <a:rPr lang="en-US" sz="5962" b="true">
                <a:solidFill>
                  <a:srgbClr val="F2F2F3"/>
                </a:solidFill>
                <a:latin typeface="Poppins Bold"/>
                <a:ea typeface="Poppins Bold"/>
                <a:cs typeface="Poppins Bold"/>
                <a:sym typeface="Poppins Bold"/>
              </a:rPr>
              <a:t>Feature Engineering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9191A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59515" y="-557313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50505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5182555" y="303620"/>
            <a:ext cx="7922889" cy="919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37"/>
              </a:lnSpc>
            </a:pPr>
            <a:r>
              <a:rPr lang="en-US" sz="5562" b="true">
                <a:solidFill>
                  <a:srgbClr val="F2F2F3"/>
                </a:solidFill>
                <a:latin typeface="Poppins Bold"/>
                <a:ea typeface="Poppins Bold"/>
                <a:cs typeface="Poppins Bold"/>
                <a:sym typeface="Poppins Bold"/>
              </a:rPr>
              <a:t>Feature Engineering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853464" y="1994925"/>
            <a:ext cx="1654223" cy="586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462"/>
              </a:lnSpc>
              <a:spcBef>
                <a:spcPct val="0"/>
              </a:spcBef>
            </a:pPr>
            <a:r>
              <a:rPr lang="en-US" b="true" sz="3570" strike="noStrike" u="none">
                <a:solidFill>
                  <a:srgbClr val="E5E0DF"/>
                </a:solidFill>
                <a:latin typeface="Poppins Bold"/>
                <a:ea typeface="Poppins Bold"/>
                <a:cs typeface="Poppins Bold"/>
                <a:sym typeface="Poppins Bold"/>
              </a:rPr>
              <a:t>Hazem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974912" y="1994902"/>
            <a:ext cx="1328602" cy="586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62"/>
              </a:lnSpc>
            </a:pPr>
            <a:r>
              <a:rPr lang="en-US" sz="3570" b="true">
                <a:solidFill>
                  <a:srgbClr val="E5E0DF"/>
                </a:solidFill>
                <a:latin typeface="Poppins Bold"/>
                <a:ea typeface="Poppins Bold"/>
                <a:cs typeface="Poppins Bold"/>
                <a:sym typeface="Poppins Bold"/>
              </a:rPr>
              <a:t>Moaz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767918" y="1994902"/>
            <a:ext cx="2006057" cy="586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57"/>
              </a:lnSpc>
            </a:pPr>
            <a:r>
              <a:rPr lang="en-US" sz="3566" b="true">
                <a:solidFill>
                  <a:srgbClr val="E5E0DF"/>
                </a:solidFill>
                <a:latin typeface="Poppins Bold"/>
                <a:ea typeface="Poppins Bold"/>
                <a:cs typeface="Poppins Bold"/>
                <a:sym typeface="Poppins Bold"/>
              </a:rPr>
              <a:t>Mostafa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9515" y="2780374"/>
            <a:ext cx="5769784" cy="53110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3256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Encoded </a:t>
            </a:r>
            <a:r>
              <a:rPr lang="en-US" b="true" sz="200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“book</a:t>
            </a:r>
            <a:r>
              <a:rPr lang="en-US" b="true" sz="200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ing_status” </a:t>
            </a: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to binary</a:t>
            </a:r>
          </a:p>
          <a:p>
            <a:pPr algn="l" marL="863601" indent="-287867" lvl="2">
              <a:lnSpc>
                <a:spcPts val="3256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(Canceled = 0, Not_Cancel</a:t>
            </a: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ed = 1)</a:t>
            </a:r>
          </a:p>
          <a:p>
            <a:pPr algn="l" marL="431801" indent="-215900" lvl="1">
              <a:lnSpc>
                <a:spcPts val="3256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One-hot encoded </a:t>
            </a:r>
            <a:r>
              <a:rPr lang="en-US" b="true" sz="200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“market_segment_type”</a:t>
            </a:r>
          </a:p>
          <a:p>
            <a:pPr algn="l" marL="431801" indent="-215900" lvl="1">
              <a:lnSpc>
                <a:spcPts val="3256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Combined featu</a:t>
            </a: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res:</a:t>
            </a:r>
          </a:p>
          <a:p>
            <a:pPr algn="l" marL="863601" indent="-287867" lvl="2">
              <a:lnSpc>
                <a:spcPts val="3256"/>
              </a:lnSpc>
              <a:buFont typeface="Arial"/>
              <a:buChar char="⚬"/>
            </a:pPr>
            <a:r>
              <a:rPr lang="en-US" b="true" sz="200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all_people</a:t>
            </a: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= adults + children</a:t>
            </a:r>
          </a:p>
          <a:p>
            <a:pPr algn="l" marL="863601" indent="-287867" lvl="2">
              <a:lnSpc>
                <a:spcPts val="3256"/>
              </a:lnSpc>
              <a:buFont typeface="Arial"/>
              <a:buChar char="⚬"/>
            </a:pPr>
            <a:r>
              <a:rPr lang="en-US" b="true" sz="200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all_nights</a:t>
            </a: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= weekend + week nights</a:t>
            </a:r>
          </a:p>
          <a:p>
            <a:pPr algn="l" marL="431801" indent="-215900" lvl="1">
              <a:lnSpc>
                <a:spcPts val="3256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Created</a:t>
            </a: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new flags:</a:t>
            </a:r>
          </a:p>
          <a:p>
            <a:pPr algn="l" marL="863601" indent="-287867" lvl="2">
              <a:lnSpc>
                <a:spcPts val="3256"/>
              </a:lnSpc>
              <a:buFont typeface="Arial"/>
              <a:buChar char="⚬"/>
            </a:pPr>
            <a:r>
              <a:rPr lang="en-US" b="true" sz="200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has_previous_cancelation: </a:t>
            </a: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(binary flag from p-c)</a:t>
            </a:r>
          </a:p>
          <a:p>
            <a:pPr algn="l" marL="863601" indent="-287867" lvl="2">
              <a:lnSpc>
                <a:spcPts val="3256"/>
              </a:lnSpc>
              <a:buFont typeface="Arial"/>
              <a:buChar char="⚬"/>
            </a:pPr>
            <a:r>
              <a:rPr lang="en-US" b="true" sz="200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booking_ratio</a:t>
            </a: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= p-c / (p-c + p-not-c)</a:t>
            </a:r>
          </a:p>
          <a:p>
            <a:pPr algn="l" marL="431801" indent="-215900" lvl="1">
              <a:lnSpc>
                <a:spcPts val="3256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Converted categorial columns into numerical:</a:t>
            </a:r>
          </a:p>
          <a:p>
            <a:pPr algn="l" marL="863601" indent="-287867" lvl="2">
              <a:lnSpc>
                <a:spcPts val="3256"/>
              </a:lnSpc>
              <a:buFont typeface="Arial"/>
              <a:buChar char="⚬"/>
            </a:pPr>
            <a:r>
              <a:rPr lang="en-US" b="true" sz="200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“room_type”</a:t>
            </a:r>
          </a:p>
          <a:p>
            <a:pPr algn="l" marL="863601" indent="-287867" lvl="2">
              <a:lnSpc>
                <a:spcPts val="3256"/>
              </a:lnSpc>
              <a:buFont typeface="Arial"/>
              <a:buChar char="⚬"/>
            </a:pPr>
            <a:r>
              <a:rPr lang="en-US" b="true" sz="200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“type_of_mean”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152351" y="2780374"/>
            <a:ext cx="5855820" cy="53110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3256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Encoded target variable booking status to binary</a:t>
            </a:r>
          </a:p>
          <a:p>
            <a:pPr algn="l" marL="431801" indent="-215900" lvl="1">
              <a:lnSpc>
                <a:spcPts val="3256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Applied Label Encoding and One-Hot Encoding where needed</a:t>
            </a:r>
          </a:p>
          <a:p>
            <a:pPr algn="l" marL="431801" indent="-215900" lvl="1">
              <a:lnSpc>
                <a:spcPts val="3256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Created new features:</a:t>
            </a:r>
          </a:p>
          <a:p>
            <a:pPr algn="l" marL="431801" indent="-215900" lvl="1">
              <a:lnSpc>
                <a:spcPts val="3256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Dropped unused columns: Booking_ID, date of reservation</a:t>
            </a:r>
          </a:p>
          <a:p>
            <a:pPr algn="l" marL="431801" indent="-215900" lvl="1">
              <a:lnSpc>
                <a:spcPts val="3256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Removed highly correlated features (correlation &gt; 0.85</a:t>
            </a:r>
          </a:p>
          <a:p>
            <a:pPr algn="l" marL="431801" indent="-215900" lvl="1">
              <a:lnSpc>
                <a:spcPts val="3256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Handled class imbalance using SMOTE.</a:t>
            </a:r>
          </a:p>
          <a:p>
            <a:pPr algn="l" marL="431801" indent="-215900" lvl="1">
              <a:lnSpc>
                <a:spcPts val="3257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Scaled features using StandardScaler.</a:t>
            </a:r>
          </a:p>
          <a:p>
            <a:pPr algn="l">
              <a:lnSpc>
                <a:spcPts val="3256"/>
              </a:lnSpc>
            </a:pPr>
          </a:p>
          <a:p>
            <a:pPr algn="l">
              <a:lnSpc>
                <a:spcPts val="3256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6282847" y="2780374"/>
            <a:ext cx="5722306" cy="4082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3256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Encoded target var</a:t>
            </a: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iable booking status to binary</a:t>
            </a:r>
          </a:p>
          <a:p>
            <a:pPr algn="l" marL="431801" indent="-215900" lvl="1">
              <a:lnSpc>
                <a:spcPts val="3256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Applied Lab</a:t>
            </a: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el Encoding and One-Hot Encoding where needed</a:t>
            </a:r>
          </a:p>
          <a:p>
            <a:pPr algn="l" marL="431801" indent="-215900" lvl="1">
              <a:lnSpc>
                <a:spcPts val="3256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Featu</a:t>
            </a: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 selection done using:</a:t>
            </a:r>
          </a:p>
          <a:p>
            <a:pPr algn="l" marL="431801" indent="-215900" lvl="1">
              <a:lnSpc>
                <a:spcPts val="3256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electKBest with chi2</a:t>
            </a:r>
          </a:p>
          <a:p>
            <a:pPr algn="l" marL="431801" indent="-215900" lvl="1">
              <a:lnSpc>
                <a:spcPts val="3256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mutual_info_classif</a:t>
            </a:r>
          </a:p>
          <a:p>
            <a:pPr algn="l" marL="431801" indent="-215900" lvl="1">
              <a:lnSpc>
                <a:spcPts val="3256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Scaled numerical features using StandardScaler</a:t>
            </a:r>
          </a:p>
          <a:p>
            <a:pPr algn="l">
              <a:lnSpc>
                <a:spcPts val="3257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9191A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50505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7269185" y="4604155"/>
            <a:ext cx="3749631" cy="992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36"/>
              </a:lnSpc>
            </a:pPr>
            <a:r>
              <a:rPr lang="en-US" sz="5962" b="true">
                <a:solidFill>
                  <a:srgbClr val="F2F2F3"/>
                </a:solidFill>
                <a:latin typeface="Poppins Bold"/>
                <a:ea typeface="Poppins Bold"/>
                <a:cs typeface="Poppins Bold"/>
                <a:sym typeface="Poppins Bold"/>
              </a:rPr>
              <a:t>Modeling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9191A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50505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5182555" y="303620"/>
            <a:ext cx="7922889" cy="919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37"/>
              </a:lnSpc>
            </a:pPr>
            <a:r>
              <a:rPr lang="en-US" sz="5562" b="true">
                <a:solidFill>
                  <a:srgbClr val="F2F2F3"/>
                </a:solidFill>
                <a:latin typeface="Poppins Bold"/>
                <a:ea typeface="Poppins Bold"/>
                <a:cs typeface="Poppins Bold"/>
                <a:sym typeface="Poppins Bold"/>
              </a:rPr>
              <a:t>Modeling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925951" y="2709528"/>
            <a:ext cx="1654223" cy="586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462"/>
              </a:lnSpc>
              <a:spcBef>
                <a:spcPct val="0"/>
              </a:spcBef>
            </a:pPr>
            <a:r>
              <a:rPr lang="en-US" b="true" sz="3570" strike="noStrike" u="none">
                <a:solidFill>
                  <a:srgbClr val="E5E0DF"/>
                </a:solidFill>
                <a:latin typeface="Poppins Bold"/>
                <a:ea typeface="Poppins Bold"/>
                <a:cs typeface="Poppins Bold"/>
                <a:sym typeface="Poppins Bold"/>
              </a:rPr>
              <a:t>Hazem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021355" y="2709551"/>
            <a:ext cx="1328602" cy="586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62"/>
              </a:lnSpc>
            </a:pPr>
            <a:r>
              <a:rPr lang="en-US" sz="3570" b="true">
                <a:solidFill>
                  <a:srgbClr val="E5E0DF"/>
                </a:solidFill>
                <a:latin typeface="Poppins Bold"/>
                <a:ea typeface="Poppins Bold"/>
                <a:cs typeface="Poppins Bold"/>
                <a:sym typeface="Poppins Bold"/>
              </a:rPr>
              <a:t>Moaz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788608" y="2709528"/>
            <a:ext cx="2006057" cy="586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57"/>
              </a:lnSpc>
            </a:pPr>
            <a:r>
              <a:rPr lang="en-US" sz="3566" b="true">
                <a:solidFill>
                  <a:srgbClr val="E5E0DF"/>
                </a:solidFill>
                <a:latin typeface="Poppins Bold"/>
                <a:ea typeface="Poppins Bold"/>
                <a:cs typeface="Poppins Bold"/>
                <a:sym typeface="Poppins Bold"/>
              </a:rPr>
              <a:t>Mostafa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42457" y="3347816"/>
            <a:ext cx="6275433" cy="59314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8620" indent="-194310" lvl="1">
              <a:lnSpc>
                <a:spcPts val="293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Created a logistics regression model</a:t>
            </a:r>
          </a:p>
          <a:p>
            <a:pPr algn="l" marL="777240" indent="-259080" lvl="2">
              <a:lnSpc>
                <a:spcPts val="2930"/>
              </a:lnSpc>
              <a:buFont typeface="Arial"/>
              <a:buChar char="⚬"/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Choose the final features to be used for the model</a:t>
            </a:r>
          </a:p>
          <a:p>
            <a:pPr algn="l" marL="777240" indent="-259080" lvl="2">
              <a:lnSpc>
                <a:spcPts val="2930"/>
              </a:lnSpc>
              <a:buFont typeface="Arial"/>
              <a:buChar char="⚬"/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Checked multicollinearity with VIF</a:t>
            </a:r>
          </a:p>
          <a:p>
            <a:pPr algn="l" marL="1165860" indent="-291465" lvl="3">
              <a:lnSpc>
                <a:spcPts val="2930"/>
              </a:lnSpc>
              <a:buFont typeface="Arial"/>
              <a:buChar char="￭"/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did not actually remove the features with high VIF value</a:t>
            </a:r>
          </a:p>
          <a:p>
            <a:pPr algn="l" marL="388620" indent="-194310" lvl="1">
              <a:lnSpc>
                <a:spcPts val="293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Perf</a:t>
            </a: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ormed train/test split</a:t>
            </a:r>
          </a:p>
          <a:p>
            <a:pPr algn="l" marL="777240" indent="-259080" lvl="2">
              <a:lnSpc>
                <a:spcPts val="2930"/>
              </a:lnSpc>
              <a:buFont typeface="Arial"/>
              <a:buChar char="⚬"/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 = 0.8</a:t>
            </a:r>
          </a:p>
          <a:p>
            <a:pPr algn="l" marL="777240" indent="-259080" lvl="2">
              <a:lnSpc>
                <a:spcPts val="2930"/>
              </a:lnSpc>
              <a:buFont typeface="Arial"/>
              <a:buChar char="⚬"/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 =0.2</a:t>
            </a:r>
          </a:p>
          <a:p>
            <a:pPr algn="l" marL="388620" indent="-194310" lvl="1">
              <a:lnSpc>
                <a:spcPts val="293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Evaluated model using:</a:t>
            </a:r>
          </a:p>
          <a:p>
            <a:pPr algn="l" marL="777240" indent="-259080" lvl="2">
              <a:lnSpc>
                <a:spcPts val="2930"/>
              </a:lnSpc>
              <a:buFont typeface="Arial"/>
              <a:buChar char="⚬"/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Accuracy Score</a:t>
            </a:r>
          </a:p>
          <a:p>
            <a:pPr algn="l" marL="1165860" indent="-291465" lvl="3">
              <a:lnSpc>
                <a:spcPts val="2930"/>
              </a:lnSpc>
              <a:buFont typeface="Arial"/>
              <a:buChar char="￭"/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Accuracy = 0.81</a:t>
            </a:r>
          </a:p>
          <a:p>
            <a:pPr algn="l" marL="777240" indent="-259080" lvl="2">
              <a:lnSpc>
                <a:spcPts val="2930"/>
              </a:lnSpc>
              <a:buFont typeface="Arial"/>
              <a:buChar char="⚬"/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Classification Report</a:t>
            </a:r>
          </a:p>
          <a:p>
            <a:pPr algn="l" marL="777240" indent="-259080" lvl="2">
              <a:lnSpc>
                <a:spcPts val="2930"/>
              </a:lnSpc>
              <a:buFont typeface="Arial"/>
              <a:buChar char="⚬"/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Confusion Matrix</a:t>
            </a:r>
          </a:p>
          <a:p>
            <a:pPr algn="l" marL="777240" indent="-259080" lvl="2">
              <a:lnSpc>
                <a:spcPts val="2930"/>
              </a:lnSpc>
              <a:buFont typeface="Arial"/>
              <a:buChar char="⚬"/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Cross-validation scores</a:t>
            </a:r>
          </a:p>
          <a:p>
            <a:pPr algn="l" marL="1165860" indent="-291465" lvl="3">
              <a:lnSpc>
                <a:spcPts val="2930"/>
              </a:lnSpc>
              <a:buFont typeface="Arial"/>
              <a:buChar char="￭"/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Score = 0.8</a:t>
            </a:r>
          </a:p>
          <a:p>
            <a:pPr algn="l">
              <a:lnSpc>
                <a:spcPts val="2931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6546024" y="3347816"/>
            <a:ext cx="5607866" cy="4816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8620" indent="-194310" lvl="1">
              <a:lnSpc>
                <a:spcPts val="293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 us</a:t>
            </a: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ed:</a:t>
            </a:r>
          </a:p>
          <a:p>
            <a:pPr algn="l" marL="777240" indent="-259080" lvl="2">
              <a:lnSpc>
                <a:spcPts val="2930"/>
              </a:lnSpc>
              <a:buFont typeface="Arial"/>
              <a:buChar char="⚬"/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Logistic Regression</a:t>
            </a:r>
          </a:p>
          <a:p>
            <a:pPr algn="l" marL="777240" indent="-259080" lvl="2">
              <a:lnSpc>
                <a:spcPts val="2930"/>
              </a:lnSpc>
              <a:buFont typeface="Arial"/>
              <a:buChar char="⚬"/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Random Forest</a:t>
            </a:r>
          </a:p>
          <a:p>
            <a:pPr algn="l" marL="777240" indent="-259080" lvl="2">
              <a:lnSpc>
                <a:spcPts val="2930"/>
              </a:lnSpc>
              <a:buFont typeface="Arial"/>
              <a:buChar char="⚬"/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Gradient Boosting</a:t>
            </a:r>
          </a:p>
          <a:p>
            <a:pPr algn="l" marL="777240" indent="-259080" lvl="2">
              <a:lnSpc>
                <a:spcPts val="2930"/>
              </a:lnSpc>
              <a:buFont typeface="Arial"/>
              <a:buChar char="⚬"/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Support Vector Machine (SVM)</a:t>
            </a:r>
          </a:p>
          <a:p>
            <a:pPr algn="l" marL="388620" indent="-194310" lvl="1">
              <a:lnSpc>
                <a:spcPts val="293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Evaluat</a:t>
            </a: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ed using:</a:t>
            </a:r>
          </a:p>
          <a:p>
            <a:pPr algn="l" marL="777240" indent="-259080" lvl="2">
              <a:lnSpc>
                <a:spcPts val="2930"/>
              </a:lnSpc>
              <a:buFont typeface="Arial"/>
              <a:buChar char="⚬"/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Accuracy Score</a:t>
            </a:r>
          </a:p>
          <a:p>
            <a:pPr algn="l" marL="777240" indent="-259080" lvl="2">
              <a:lnSpc>
                <a:spcPts val="2930"/>
              </a:lnSpc>
              <a:buFont typeface="Arial"/>
              <a:buChar char="⚬"/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Confusion Matrix</a:t>
            </a:r>
          </a:p>
          <a:p>
            <a:pPr algn="l" marL="777240" indent="-259080" lvl="2">
              <a:lnSpc>
                <a:spcPts val="2930"/>
              </a:lnSpc>
              <a:buFont typeface="Arial"/>
              <a:buChar char="⚬"/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ROC-AUC Score</a:t>
            </a:r>
          </a:p>
          <a:p>
            <a:pPr algn="l" marL="777240" indent="-259080" lvl="2">
              <a:lnSpc>
                <a:spcPts val="2930"/>
              </a:lnSpc>
              <a:buFont typeface="Arial"/>
              <a:buChar char="⚬"/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Classification Report</a:t>
            </a:r>
          </a:p>
          <a:p>
            <a:pPr algn="l" marL="388620" indent="-194310" lvl="1">
              <a:lnSpc>
                <a:spcPts val="293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Performed Cross-Validation and GridSearchCV for tuning</a:t>
            </a:r>
          </a:p>
          <a:p>
            <a:pPr algn="l">
              <a:lnSpc>
                <a:spcPts val="2931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2870867" y="3347816"/>
            <a:ext cx="5145641" cy="3331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8620" indent="-194310" lvl="1">
              <a:lnSpc>
                <a:spcPts val="293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</a:t>
            </a: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dels used:</a:t>
            </a:r>
          </a:p>
          <a:p>
            <a:pPr algn="l" marL="777240" indent="-259080" lvl="2">
              <a:lnSpc>
                <a:spcPts val="2930"/>
              </a:lnSpc>
              <a:buFont typeface="Arial"/>
              <a:buChar char="⚬"/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Logistic Regression</a:t>
            </a:r>
          </a:p>
          <a:p>
            <a:pPr algn="l" marL="777240" indent="-259080" lvl="2">
              <a:lnSpc>
                <a:spcPts val="2930"/>
              </a:lnSpc>
              <a:buFont typeface="Arial"/>
              <a:buChar char="⚬"/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Random Forest</a:t>
            </a:r>
          </a:p>
          <a:p>
            <a:pPr algn="l" marL="388620" indent="-194310" lvl="1">
              <a:lnSpc>
                <a:spcPts val="293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Evaluated using:</a:t>
            </a:r>
          </a:p>
          <a:p>
            <a:pPr algn="l" marL="777240" indent="-259080" lvl="2">
              <a:lnSpc>
                <a:spcPts val="2930"/>
              </a:lnSpc>
              <a:buFont typeface="Arial"/>
              <a:buChar char="⚬"/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Accuracy Score</a:t>
            </a:r>
          </a:p>
          <a:p>
            <a:pPr algn="l" marL="777240" indent="-259080" lvl="2">
              <a:lnSpc>
                <a:spcPts val="2930"/>
              </a:lnSpc>
              <a:buFont typeface="Arial"/>
              <a:buChar char="⚬"/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Confusion Matrix</a:t>
            </a:r>
          </a:p>
          <a:p>
            <a:pPr algn="l" marL="777240" indent="-259080" lvl="2">
              <a:lnSpc>
                <a:spcPts val="2930"/>
              </a:lnSpc>
              <a:buFont typeface="Arial"/>
              <a:buChar char="⚬"/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Classification Report</a:t>
            </a:r>
          </a:p>
          <a:p>
            <a:pPr algn="l">
              <a:lnSpc>
                <a:spcPts val="2930"/>
              </a:lnSpc>
            </a:pPr>
          </a:p>
          <a:p>
            <a:pPr algn="l">
              <a:lnSpc>
                <a:spcPts val="2931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DAGs8IoC2Ho</dc:identifier>
  <dcterms:modified xsi:type="dcterms:W3CDTF">2011-08-01T06:04:30Z</dcterms:modified>
  <cp:revision>1</cp:revision>
  <dc:title>Team Members:</dc:title>
</cp:coreProperties>
</file>