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3" r:id="rId4"/>
    <p:sldId id="258" r:id="rId5"/>
    <p:sldId id="260" r:id="rId6"/>
    <p:sldId id="271" r:id="rId7"/>
    <p:sldId id="274" r:id="rId8"/>
    <p:sldId id="261" r:id="rId9"/>
    <p:sldId id="268" r:id="rId10"/>
    <p:sldId id="269" r:id="rId11"/>
    <p:sldId id="270" r:id="rId12"/>
    <p:sldId id="273" r:id="rId13"/>
    <p:sldId id="272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3892"/>
  </p:normalViewPr>
  <p:slideViewPr>
    <p:cSldViewPr snapToGrid="0" snapToObjects="1">
      <p:cViewPr varScale="1">
        <p:scale>
          <a:sx n="137" d="100"/>
          <a:sy n="13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2829-40AA-104D-8C7A-05E5E8F4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5099-EC8E-CE4E-ADAB-D19229F2A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9289-2FB6-2E44-BBF2-E1A6FD43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4EA7-DEC1-3641-87FB-04C0669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1B5C-FDE0-2545-B2FE-B6EF64F7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16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CEE2-D8FA-6C4B-B7DF-C593ADCE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C41AB-9EFE-4546-AF7F-4BA2E132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6254-13AC-CE4E-A43F-765DD1B1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6880-8701-5E45-B9DA-C6E91E26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3CE5-9288-9C48-A2AB-1D0F9CFF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00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2FBD9-7724-9F4D-B676-EB1B2DE4E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5703-40B9-864B-AADF-A004F2BD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2752-98E8-5B4C-A494-93D907EE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BC5B-3404-6A4C-98FE-A3DF7032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A2FF-A1A2-2542-8E6B-1D87D3A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3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EA5C-2B09-AB49-A708-1772920B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42F4-E266-9343-9193-D44F272D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1E10-2696-9E41-816A-2475ADD9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3FD0-3880-7941-AF02-C6E875E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C382-7214-214A-B7CE-8057BFB9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23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A5FD-16DC-654D-A1C9-97DD4E34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B169-1EB4-5042-9646-6D494BDD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6910-2964-6F4A-A767-ABBD961B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AF-D96F-3041-9034-3618BA32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1EDB-8AA3-F74D-AB8D-AA5CCAB9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28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9EC9-DA84-EF4A-B266-41B026CC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BF19-B88A-574F-87E5-05BEBCD2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0978A-8BC3-4A4C-974C-8B248086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8B698-00A7-7344-922A-76A8E67B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544E-FAC0-534A-9955-C3333C6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B543-4AAE-5645-BE43-D80BD19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5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C0DB-2A3D-0D42-BF32-CEE828D8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914C-5296-B743-B029-C831CF2C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EAE8-AB98-E645-B1ED-02C6DED6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4714-08FA-594B-9F16-CD722D9C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2E87-5F81-F74E-8674-B15C9B253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68E99-BAEF-5B4A-818E-80591031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81B5C-847D-7241-971F-FA37E17C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2F9D-818B-A74B-9EFD-9BE37EC8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398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A36-BC8F-2043-A784-E2052035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6C8C-A9F8-7147-825F-7C352E60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D873-A8C9-8B45-8232-787F9DAA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9CA33-3EA9-CF4B-8EC3-7B940817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2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41C97-DA75-844B-8711-9FA991C9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BCD0A-A7AE-DD44-99BA-54738245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AFE4-AC7F-194D-A782-3C43F10D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38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2E6E-8F61-C94C-9F3F-6CD31811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46C2-3E51-AE41-BF56-C59231D4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DC608-B2A3-6145-8406-E4873E7E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43612-D8FA-1347-9609-69E4301C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A4E9-7EA8-4643-8745-E18A534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9A90F-A099-1048-A7E3-393D484D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10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56B3-607E-824E-884E-781B9538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5A913-F7BE-114E-981E-7C813811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1D1BA-B312-A646-BAFF-DA1594B21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245B-9540-414C-AB06-E0756A6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7CF8B-CE0D-E544-BF4A-261DDA67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36A5-A43E-6C4F-A579-933A06D5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6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E6DAB-8896-8A4F-A8A5-FF012D75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EF39-2157-CF49-9BDC-E34BD1ED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4580-5687-FE43-8D7E-E16C16183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43E7-A496-5948-8C64-25A18D7B70F4}" type="datetimeFigureOut">
              <a:rPr lang="en-IL" smtClean="0"/>
              <a:t>18/01/2022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195E-8428-964B-96E5-E53E4862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50C7-6CCB-D94B-BC5F-7A9FCF3AA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E95B-B32E-ED49-8FB3-133B812BE9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20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applications/resnet/#resnet50-functio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1.03545v1.pdf" TargetMode="External"/><Relationship Id="rId2" Type="http://schemas.openxmlformats.org/officeDocument/2006/relationships/hyperlink" Target="https://github.com/facebookresearch/ConvNeX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6EE3-C1AF-274C-B6E7-397BF282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96D8-8FAD-E047-AA86-39BFCAB705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3923 images</a:t>
            </a:r>
          </a:p>
          <a:p>
            <a:r>
              <a:rPr lang="en-US" dirty="0"/>
              <a:t>1000 classes</a:t>
            </a:r>
          </a:p>
          <a:p>
            <a:r>
              <a:rPr lang="en-US" dirty="0"/>
              <a:t>10 top predictions by probability : 39230 rows</a:t>
            </a:r>
          </a:p>
        </p:txBody>
      </p:sp>
    </p:spTree>
    <p:extLst>
      <p:ext uri="{BB962C8B-B14F-4D97-AF65-F5344CB8AC3E}">
        <p14:creationId xmlns:p14="http://schemas.microsoft.com/office/powerpoint/2010/main" val="107450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convnext</a:t>
            </a:r>
            <a:r>
              <a:rPr lang="en-US" dirty="0"/>
              <a:t> wins</a:t>
            </a:r>
            <a:endParaRPr lang="en-IL" dirty="0"/>
          </a:p>
        </p:txBody>
      </p:sp>
      <p:pic>
        <p:nvPicPr>
          <p:cNvPr id="5" name="Picture 4" descr="A person in a blue shirt&#10;&#10;Description automatically generated with low confidence">
            <a:extLst>
              <a:ext uri="{FF2B5EF4-FFF2-40B4-BE49-F238E27FC236}">
                <a16:creationId xmlns:a16="http://schemas.microsoft.com/office/drawing/2014/main" id="{9ED14D9C-F196-4F4E-87E5-63EC06C9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976" y="1780286"/>
            <a:ext cx="2784516" cy="3797067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E326AA7-416D-394D-89ED-8189BB03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75426"/>
              </p:ext>
            </p:extLst>
          </p:nvPr>
        </p:nvGraphicFramePr>
        <p:xfrm>
          <a:off x="838200" y="2033531"/>
          <a:ext cx="58249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3416913213"/>
                    </a:ext>
                  </a:extLst>
                </a:gridCol>
                <a:gridCol w="1778498">
                  <a:extLst>
                    <a:ext uri="{9D8B030D-6E8A-4147-A177-3AD203B41FA5}">
                      <a16:colId xmlns:a16="http://schemas.microsoft.com/office/drawing/2014/main" val="3802675269"/>
                    </a:ext>
                  </a:extLst>
                </a:gridCol>
                <a:gridCol w="2709470">
                  <a:extLst>
                    <a:ext uri="{9D8B030D-6E8A-4147-A177-3AD203B41FA5}">
                      <a16:colId xmlns:a16="http://schemas.microsoft.com/office/drawing/2014/main" val="348448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PRED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CONVNECXT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ballplayer</a:t>
                      </a:r>
                      <a:endParaRPr lang="en-IL" dirty="0"/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torch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book_jacket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comic_book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3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comic_book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web_site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baseball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television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football_helmet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book_jacket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bow_tie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jersey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ballplayer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6459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5C074DE-A090-094E-B3BD-518FBA77B530}"/>
              </a:ext>
            </a:extLst>
          </p:cNvPr>
          <p:cNvSpPr/>
          <p:nvPr/>
        </p:nvSpPr>
        <p:spPr>
          <a:xfrm>
            <a:off x="9130794" y="5666951"/>
            <a:ext cx="110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ballplayer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DF1BA-7B06-F74F-A9E8-FD4306CE86B9}"/>
              </a:ext>
            </a:extLst>
          </p:cNvPr>
          <p:cNvSpPr/>
          <p:nvPr/>
        </p:nvSpPr>
        <p:spPr>
          <a:xfrm>
            <a:off x="9110853" y="594121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/>
              <a:t>00014689</a:t>
            </a:r>
          </a:p>
        </p:txBody>
      </p:sp>
    </p:spTree>
    <p:extLst>
      <p:ext uri="{BB962C8B-B14F-4D97-AF65-F5344CB8AC3E}">
        <p14:creationId xmlns:p14="http://schemas.microsoft.com/office/powerpoint/2010/main" val="101860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convnext</a:t>
            </a:r>
            <a:r>
              <a:rPr lang="en-US" dirty="0"/>
              <a:t> (definitely) wins</a:t>
            </a:r>
            <a:endParaRPr lang="en-IL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E326AA7-416D-394D-89ED-8189BB03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47391"/>
              </p:ext>
            </p:extLst>
          </p:nvPr>
        </p:nvGraphicFramePr>
        <p:xfrm>
          <a:off x="838200" y="2033531"/>
          <a:ext cx="582496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3416913213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3802675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448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PRED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CONVNECXT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frilled_lizard</a:t>
                      </a:r>
                      <a:endParaRPr lang="en-IL" dirty="0"/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koala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common_iguana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3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agama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picket_fence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American_chameleon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barracouta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whiptail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birdhouse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green_lizard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peacock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green_lizard</a:t>
                      </a:r>
                      <a:r>
                        <a:rPr lang="en-US" dirty="0"/>
                        <a:t>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mobile_home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6459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5C074DE-A090-094E-B3BD-518FBA77B530}"/>
              </a:ext>
            </a:extLst>
          </p:cNvPr>
          <p:cNvSpPr/>
          <p:nvPr/>
        </p:nvSpPr>
        <p:spPr>
          <a:xfrm>
            <a:off x="8798285" y="5493709"/>
            <a:ext cx="134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frilled_lizard</a:t>
            </a:r>
            <a:endParaRPr lang="en-IL" dirty="0"/>
          </a:p>
        </p:txBody>
      </p:sp>
      <p:pic>
        <p:nvPicPr>
          <p:cNvPr id="4" name="Picture 3" descr="A picture containing outdoor, tree, plant&#10;&#10;Description automatically generated">
            <a:extLst>
              <a:ext uri="{FF2B5EF4-FFF2-40B4-BE49-F238E27FC236}">
                <a16:creationId xmlns:a16="http://schemas.microsoft.com/office/drawing/2014/main" id="{680D96A4-AA51-F441-B271-71BC9E66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29" y="2033531"/>
            <a:ext cx="4128984" cy="30967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8B6DAE-C5C8-B54B-BE3D-EE3DEA519B6E}"/>
              </a:ext>
            </a:extLst>
          </p:cNvPr>
          <p:cNvSpPr/>
          <p:nvPr/>
        </p:nvSpPr>
        <p:spPr>
          <a:xfrm>
            <a:off x="8912611" y="586304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00039831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94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Resnet50 wins</a:t>
            </a:r>
            <a:endParaRPr lang="en-IL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E326AA7-416D-394D-89ED-8189BB03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44323"/>
              </p:ext>
            </p:extLst>
          </p:nvPr>
        </p:nvGraphicFramePr>
        <p:xfrm>
          <a:off x="838200" y="2033531"/>
          <a:ext cx="58249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3416913213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3802675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448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PRED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CONVNECXT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web_site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3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meat_loaf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meat_loaf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book_jacket</a:t>
                      </a:r>
                      <a:endParaRPr lang="en-IL" dirty="0"/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mashed_potato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bakery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potpie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cheeseburger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bakery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ice_cream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6459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5C074DE-A090-094E-B3BD-518FBA77B530}"/>
              </a:ext>
            </a:extLst>
          </p:cNvPr>
          <p:cNvSpPr/>
          <p:nvPr/>
        </p:nvSpPr>
        <p:spPr>
          <a:xfrm>
            <a:off x="8883346" y="5680961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book_jacket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B6DAE-C5C8-B54B-BE3D-EE3DEA519B6E}"/>
              </a:ext>
            </a:extLst>
          </p:cNvPr>
          <p:cNvSpPr/>
          <p:nvPr/>
        </p:nvSpPr>
        <p:spPr>
          <a:xfrm>
            <a:off x="8997672" y="605029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00036093</a:t>
            </a:r>
            <a:endParaRPr lang="en-IL" dirty="0"/>
          </a:p>
        </p:txBody>
      </p:sp>
      <p:pic>
        <p:nvPicPr>
          <p:cNvPr id="5" name="Picture 4" descr="A picture containing text, food, dessert, snack food&#10;&#10;Description automatically generated">
            <a:extLst>
              <a:ext uri="{FF2B5EF4-FFF2-40B4-BE49-F238E27FC236}">
                <a16:creationId xmlns:a16="http://schemas.microsoft.com/office/drawing/2014/main" id="{3376000D-D0BB-0945-B2D1-447D48C3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924295"/>
            <a:ext cx="368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5C28-D9E3-2144-8370-E53D493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069"/>
          </a:xfrm>
        </p:spPr>
        <p:txBody>
          <a:bodyPr/>
          <a:lstStyle/>
          <a:p>
            <a:r>
              <a:rPr lang="en-US" dirty="0"/>
              <a:t>There is confusion when we have many items in one image</a:t>
            </a:r>
            <a:endParaRPr lang="en-IL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51EE75D-9F93-3840-A09A-8A4C185DB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5"/>
          <a:stretch/>
        </p:blipFill>
        <p:spPr>
          <a:xfrm>
            <a:off x="504693" y="2640631"/>
            <a:ext cx="5763244" cy="391450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022789F-5BCF-2A42-9EBD-A5681583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77" y="2505694"/>
            <a:ext cx="4886317" cy="3914503"/>
          </a:xfrm>
          <a:prstGeom prst="rect">
            <a:avLst/>
          </a:prstGeom>
        </p:spPr>
      </p:pic>
      <p:pic>
        <p:nvPicPr>
          <p:cNvPr id="11" name="Picture 10" descr="Radar chart&#10;&#10;Description automatically generated">
            <a:extLst>
              <a:ext uri="{FF2B5EF4-FFF2-40B4-BE49-F238E27FC236}">
                <a16:creationId xmlns:a16="http://schemas.microsoft.com/office/drawing/2014/main" id="{8C4D2FBB-E331-A84C-911B-38C336E86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0" y="1085850"/>
            <a:ext cx="4851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0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6EE3-C1AF-274C-B6E7-397BF282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4000" dirty="0"/>
              <a:t>Does better accuaracy means better predictions?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71F8057-EB65-8549-A656-A7A37340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63" y="1603074"/>
            <a:ext cx="4926587" cy="4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6EE3-C1AF-274C-B6E7-397BF282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96D8-8FAD-E047-AA86-39BFCAB705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85E7E-E1DB-2D48-9DE2-E1B0A803F70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2015</a:t>
            </a:r>
          </a:p>
          <a:p>
            <a:r>
              <a:rPr lang="en-US" dirty="0"/>
              <a:t>50 layers deep</a:t>
            </a:r>
          </a:p>
          <a:p>
            <a:r>
              <a:rPr lang="en-US" dirty="0" err="1"/>
              <a:t>Keras</a:t>
            </a:r>
            <a:r>
              <a:rPr lang="en-US" dirty="0"/>
              <a:t> implantation: </a:t>
            </a:r>
            <a:r>
              <a:rPr lang="en-US" dirty="0">
                <a:hlinkClick r:id="rId2"/>
              </a:rPr>
              <a:t>https://keras.io/api/applications/resnet/#resnet50-function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6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6EE3-C1AF-274C-B6E7-397BF282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ConvneXt 2022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14A42-9E05-8043-88EE-85DB5F57FEF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</a:t>
            </a:r>
          </a:p>
          <a:p>
            <a:r>
              <a:rPr lang="en-US" dirty="0"/>
              <a:t>Facebook research</a:t>
            </a:r>
          </a:p>
          <a:p>
            <a:r>
              <a:rPr lang="en-US" dirty="0"/>
              <a:t>constructed entirely from standard </a:t>
            </a:r>
            <a:r>
              <a:rPr lang="en-US" dirty="0" err="1"/>
              <a:t>ConvNet</a:t>
            </a:r>
            <a:r>
              <a:rPr lang="en-US" dirty="0"/>
              <a:t> modules</a:t>
            </a:r>
          </a:p>
          <a:p>
            <a:r>
              <a:rPr lang="en-US" dirty="0">
                <a:hlinkClick r:id="rId2"/>
              </a:rPr>
              <a:t>https://github.com/facebookresearch/ConvNeXt</a:t>
            </a:r>
            <a:endParaRPr lang="en-US" dirty="0"/>
          </a:p>
          <a:p>
            <a:r>
              <a:rPr lang="en-US" dirty="0"/>
              <a:t>Paper: </a:t>
            </a:r>
            <a:r>
              <a:rPr lang="en-US" dirty="0">
                <a:hlinkClick r:id="rId3"/>
              </a:rPr>
              <a:t>https://arxiv.org/pdf/2201.03545v1.pdf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top_5_right_convnext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5C28-D9E3-2144-8370-E53D493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697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IL" dirty="0"/>
              <a:t>odel convnext </a:t>
            </a:r>
            <a:r>
              <a:rPr lang="en-IL" b="1" dirty="0"/>
              <a:t>got at least one right prediction </a:t>
            </a:r>
            <a:r>
              <a:rPr lang="en-IL" dirty="0"/>
              <a:t>of top 5 predictions it gave</a:t>
            </a:r>
          </a:p>
          <a:p>
            <a:endParaRPr lang="en-IL" dirty="0"/>
          </a:p>
          <a:p>
            <a:r>
              <a:rPr lang="en-IL" dirty="0"/>
              <a:t>3815 (97%) images got right prediction of top 5 preds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A39767-6F2F-4E47-9B03-684C7215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78" y="4181930"/>
            <a:ext cx="9782355" cy="17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top_5_wrong_convnext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5C28-D9E3-2144-8370-E53D4930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odel </a:t>
            </a:r>
            <a:r>
              <a:rPr lang="en-US" dirty="0" err="1"/>
              <a:t>convnext</a:t>
            </a:r>
            <a:r>
              <a:rPr lang="en-IL" dirty="0"/>
              <a:t> did not got right prediction in the top 5 predictions it gave</a:t>
            </a:r>
          </a:p>
          <a:p>
            <a:endParaRPr lang="en-IL" dirty="0"/>
          </a:p>
          <a:p>
            <a:r>
              <a:rPr lang="en-IL" dirty="0"/>
              <a:t>108 (2%) images got no right prediction of the top 5 preds</a:t>
            </a:r>
          </a:p>
        </p:txBody>
      </p:sp>
    </p:spTree>
    <p:extLst>
      <p:ext uri="{BB962C8B-B14F-4D97-AF65-F5344CB8AC3E}">
        <p14:creationId xmlns:p14="http://schemas.microsoft.com/office/powerpoint/2010/main" val="333887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adar chart&#10;&#10;Description automatically generated">
            <a:extLst>
              <a:ext uri="{FF2B5EF4-FFF2-40B4-BE49-F238E27FC236}">
                <a16:creationId xmlns:a16="http://schemas.microsoft.com/office/drawing/2014/main" id="{8C4D2FBB-E331-A84C-911B-38C336E8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8" y="988157"/>
            <a:ext cx="6154834" cy="5945376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A8A7DAA-6E5C-7743-8E07-9943DFD80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"/>
          <a:stretch/>
        </p:blipFill>
        <p:spPr>
          <a:xfrm>
            <a:off x="5720961" y="1570393"/>
            <a:ext cx="6471039" cy="373074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E3A51B1-E41D-3744-A1DB-7A0E864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-46288"/>
            <a:ext cx="10515600" cy="1325563"/>
          </a:xfrm>
        </p:spPr>
        <p:txBody>
          <a:bodyPr/>
          <a:lstStyle/>
          <a:p>
            <a:r>
              <a:rPr lang="en-US" dirty="0"/>
              <a:t>top_5_wrong_convnext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690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top_5_wrong_resnet50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5C28-D9E3-2144-8370-E53D4930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odel </a:t>
            </a:r>
            <a:r>
              <a:rPr lang="en-US" dirty="0"/>
              <a:t>resnet50</a:t>
            </a:r>
            <a:r>
              <a:rPr lang="en-IL" dirty="0"/>
              <a:t> did not got right prediction in the top 5 predictions it gave</a:t>
            </a:r>
          </a:p>
          <a:p>
            <a:endParaRPr lang="en-IL" dirty="0"/>
          </a:p>
          <a:p>
            <a:r>
              <a:rPr lang="en-IL" dirty="0"/>
              <a:t>457 (11%) images got no right prediction of the top 5 preds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2AD6338-C04F-DA44-9B12-B5EF7FBF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4" y="4171868"/>
            <a:ext cx="10438654" cy="17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B26-93D2-7B47-9A0C-73D0BA1F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c</a:t>
            </a:r>
            <a:r>
              <a:rPr lang="en-US" dirty="0" err="1"/>
              <a:t>omparison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5C28-D9E3-2144-8370-E53D4930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to be convinced that better accuracy means better predictions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604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353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</vt:lpstr>
      <vt:lpstr>Does better accuaracy means better predictions?</vt:lpstr>
      <vt:lpstr>Resnet50</vt:lpstr>
      <vt:lpstr>ConvneXt 2022</vt:lpstr>
      <vt:lpstr>top_5_right_convnext</vt:lpstr>
      <vt:lpstr>top_5_wrong_convnext</vt:lpstr>
      <vt:lpstr>top_5_wrong_convnext</vt:lpstr>
      <vt:lpstr>top_5_wrong_resnet50</vt:lpstr>
      <vt:lpstr>comparison</vt:lpstr>
      <vt:lpstr>example – convnext wins</vt:lpstr>
      <vt:lpstr>example – convnext (definitely) wins</vt:lpstr>
      <vt:lpstr>example – Resnet50 wins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Smyrnov</dc:creator>
  <cp:lastModifiedBy>Dalia Smyrnov</cp:lastModifiedBy>
  <cp:revision>15</cp:revision>
  <dcterms:created xsi:type="dcterms:W3CDTF">2022-01-18T12:02:24Z</dcterms:created>
  <dcterms:modified xsi:type="dcterms:W3CDTF">2022-01-18T14:49:01Z</dcterms:modified>
</cp:coreProperties>
</file>