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59" r:id="rId2"/>
    <p:sldId id="258" r:id="rId3"/>
    <p:sldId id="257" r:id="rId4"/>
    <p:sldId id="267" r:id="rId5"/>
    <p:sldId id="262" r:id="rId6"/>
    <p:sldId id="260" r:id="rId7"/>
    <p:sldId id="268" r:id="rId8"/>
    <p:sldId id="270" r:id="rId9"/>
    <p:sldId id="271" r:id="rId10"/>
    <p:sldId id="274" r:id="rId11"/>
    <p:sldId id="272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BB30D-7F42-4376-85B5-0E86E5E273E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A41AE-2E14-4B0D-B302-322BE8E75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9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A41AE-2E14-4B0D-B302-322BE8E75E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5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86CD6-0A8B-1ED9-EEDC-92D011D77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48556-2571-56F6-D276-D31B0A04E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71D3E-397E-B5CC-BA58-332005E7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07E96-F2DB-10A0-56B1-CDB578C1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81F50-852E-17A0-1260-0FA4DC47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2EAD2-D064-45CF-7F5C-A9EAB1E0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91CB9-2E99-B4A9-44DB-FE6F3E52A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0FCFB-49ED-8939-2D82-92785689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B0FAA-537D-F3CC-24F5-ACB07111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570C2-A959-74A1-1CBC-E767F86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0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40484B-FB45-1316-6AAD-6DF8E5A51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0AB76-B8A6-483E-A359-B3C922251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23321-B9A3-26AD-6419-D32BB8B8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F4EDE-4D5B-BD8C-B806-ACDDCE9E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A84D-C1B7-DFA9-07AB-036540D6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6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D500D-3A25-494B-E776-8523FBA2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A0A76-1B89-014B-0769-64B5B94F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D9EF7-AB58-C3FB-307C-347102F3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8FEB1-F3D9-2819-3AC4-7C727708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5C859-87CA-02B8-8938-A9C1BA53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99B8-FF8E-8968-1FB6-C12C8013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C1026-0EB4-8453-90B5-8BAF2AAB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8D1D6-89C0-1D48-2237-20C0D1CD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4BB64-CBB6-DC04-398D-D4071A87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8DCF0-188C-1A41-5168-F5C02E0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4EF5-BD97-164F-ED8A-6A9CD36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9ED57-A486-5A6E-6D8F-CF697C157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99A94-4892-1EFB-9C87-E4F99E8CD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B607E-2E10-8217-4DAA-4B1FDF18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B1FEC-29EE-5FED-0931-CB1C778B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593A9-9020-D20E-132B-EAEB877C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0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643CB-BDB1-E3FA-92BF-E51A8B19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2E64D-E2AF-CDFA-4E51-CCD0B573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A863D-5B71-2141-EE6E-15BF79AF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15F51-5D04-7B7F-CDEB-B0407C2DE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A9AF22-E930-00F9-4AE1-CD8C8914A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32EC4B-5AFD-1C40-438C-5D8E534F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48241-AF75-ED0D-69C3-060AC407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D0ED79-42FB-6056-407E-A9103AF0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5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B433B-AA37-A6DC-F5FF-5CBAD20A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5CD535-99BA-DA4C-2EF9-2B9A01DE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AAD43-A2B1-DDA1-F4AA-DF53002C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E6564-2355-F260-E708-A07BE92A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314D1B-BDF2-7045-8344-248F4089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5D9605-59AE-9041-549B-7D803A17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1892C-66B5-4C84-29AE-7BE63217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5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8E27-D22A-881A-18DB-09610523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7881A-3573-1DB0-1D5D-DE23B069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784D03-4A59-5C1E-5680-9B6C67B66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E42E6-2DD5-3B0A-7545-FC855154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1FBEE-416F-A658-5A78-CDEAE7EC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C9692-DDB4-E99B-F9B8-7875E061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298E5-C43F-2B89-1C78-5AC9B86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E5709F-7B74-365D-1B2A-8F46B7716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8F63FD-3EC3-3CE1-69A0-9EC7D42EC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2721F-B174-FFE0-F457-5BFEF14E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DF70C-08E1-D31F-00AF-18F4E8C0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9CF28-1786-1C8C-293A-1111A909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C1F62-4F5B-A7AD-EB7E-326E3527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C10DA-C39D-0987-B4D7-04472654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1240E-B98F-94BB-3120-E9B5B898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C108-96BC-45BF-AD40-AF576DA9E9C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FBB0B-F61A-4A42-29B9-88C42BE35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53D95-743A-929F-4B57-7DE4041B7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FAAA-A280-456A-8631-24B7691D7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CDD36-A688-3E99-6F29-528B33101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처리 시스템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0CDA2-218B-2396-4FDA-34E3F443C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창대팸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오현우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유태현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최영재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84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3</a:t>
            </a:r>
            <a:r>
              <a:rPr lang="ko-KR" altLang="en-US" b="1" dirty="0"/>
              <a:t>차 정규화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08" y="5569172"/>
            <a:ext cx="10937978" cy="50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preference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테이블은 새로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category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테이블이 생성되었으므로 이를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prefCg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 활용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42A129-E7C7-8195-1978-79C1C1459BAC}"/>
              </a:ext>
            </a:extLst>
          </p:cNvPr>
          <p:cNvSpPr/>
          <p:nvPr/>
        </p:nvSpPr>
        <p:spPr>
          <a:xfrm rot="5400000">
            <a:off x="5855852" y="3142473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C1A6F2-4054-48D7-18E3-C14739509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15726"/>
              </p:ext>
            </p:extLst>
          </p:nvPr>
        </p:nvGraphicFramePr>
        <p:xfrm>
          <a:off x="3371271" y="1650237"/>
          <a:ext cx="5449457" cy="11286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4392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527497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438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키타입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239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22564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prefCg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22564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99DD9-78FB-8545-A6C0-D221FC472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27344"/>
              </p:ext>
            </p:extLst>
          </p:nvPr>
        </p:nvGraphicFramePr>
        <p:xfrm>
          <a:off x="3371269" y="3736999"/>
          <a:ext cx="5449457" cy="11286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4392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527497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84392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438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키타입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239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prefUser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22564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prefCg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22564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06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BCNF &amp; 4</a:t>
            </a:r>
            <a:r>
              <a:rPr lang="ko-KR" altLang="en-US" b="1" dirty="0"/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11" y="4763515"/>
            <a:ext cx="10937978" cy="14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BCNF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는 테이블의 모든 결정자가 후보 키 집합에 속함을 말한다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- 4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정규화는 한 테이블이 어떠한 다중 값 속성을 갖지 않도록 함을 말한다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이에 해당하는 테이블은 없으므로 모든 테이블은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BCNF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정규화를 만족한다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02EE7C-AD3D-5273-88C4-21120187A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89068"/>
              </p:ext>
            </p:extLst>
          </p:nvPr>
        </p:nvGraphicFramePr>
        <p:xfrm>
          <a:off x="627011" y="2565226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02D2788-DF27-AE66-3055-1AD26538A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09921"/>
              </p:ext>
            </p:extLst>
          </p:nvPr>
        </p:nvGraphicFramePr>
        <p:xfrm>
          <a:off x="6385884" y="2565225"/>
          <a:ext cx="5277400" cy="6958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A9B58AB6-7624-8337-9197-10D03E58F81B}"/>
              </a:ext>
            </a:extLst>
          </p:cNvPr>
          <p:cNvSpPr/>
          <p:nvPr/>
        </p:nvSpPr>
        <p:spPr>
          <a:xfrm>
            <a:off x="8783782" y="3597563"/>
            <a:ext cx="138545" cy="138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503E52-8514-587F-6BC0-5B1E5581A000}"/>
              </a:ext>
            </a:extLst>
          </p:cNvPr>
          <p:cNvSpPr/>
          <p:nvPr/>
        </p:nvSpPr>
        <p:spPr>
          <a:xfrm>
            <a:off x="9024584" y="3596972"/>
            <a:ext cx="138545" cy="138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BC4AFE-555C-53DC-000B-25B574F474F7}"/>
              </a:ext>
            </a:extLst>
          </p:cNvPr>
          <p:cNvSpPr/>
          <p:nvPr/>
        </p:nvSpPr>
        <p:spPr>
          <a:xfrm>
            <a:off x="9265386" y="3596971"/>
            <a:ext cx="138545" cy="138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물리 스키마</a:t>
            </a:r>
            <a:r>
              <a:rPr lang="en-US" altLang="ko-KR" b="1" dirty="0"/>
              <a:t>: </a:t>
            </a:r>
            <a:r>
              <a:rPr lang="ko-KR" altLang="en-US" b="1" dirty="0"/>
              <a:t>최종 테이블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6CC2E0-4441-A9B2-A405-FA605A220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99518"/>
              </p:ext>
            </p:extLst>
          </p:nvPr>
        </p:nvGraphicFramePr>
        <p:xfrm>
          <a:off x="627011" y="1897641"/>
          <a:ext cx="10937978" cy="113188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userID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고유 식별자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VARCHAR(256)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이름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VARCHAR(256)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NN, UNIQUE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이메일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regDate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가입 일자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INTEGER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유저의 나이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location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유저의 거주지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10174351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42F00E-2511-95CA-1E63-4114AC8E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83992"/>
              </p:ext>
            </p:extLst>
          </p:nvPr>
        </p:nvGraphicFramePr>
        <p:xfrm>
          <a:off x="627011" y="3558310"/>
          <a:ext cx="10937978" cy="970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대화의 상태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closed, 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대화의 시작 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대화의 끝 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대화에 참여중인 유저의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ED4458-8185-F393-1E8F-73151713A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44155"/>
              </p:ext>
            </p:extLst>
          </p:nvPr>
        </p:nvGraphicFramePr>
        <p:xfrm>
          <a:off x="627011" y="5057281"/>
          <a:ext cx="10937978" cy="6467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chatGPT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chatGPT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chatGPT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chatGPT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버전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98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물리 스키마</a:t>
            </a:r>
            <a:r>
              <a:rPr lang="en-US" altLang="ko-KR" b="1" dirty="0"/>
              <a:t>: </a:t>
            </a:r>
            <a:r>
              <a:rPr lang="ko-KR" altLang="en-US" b="1" dirty="0"/>
              <a:t>최종 테이블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6CC2E0-4441-A9B2-A405-FA605A220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50405"/>
              </p:ext>
            </p:extLst>
          </p:nvPr>
        </p:nvGraphicFramePr>
        <p:xfrm>
          <a:off x="627011" y="1897641"/>
          <a:ext cx="10937978" cy="970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질문의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category(cgID)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질문의 장르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속한 대화의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42F00E-2511-95CA-1E63-4114AC8E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69812"/>
              </p:ext>
            </p:extLst>
          </p:nvPr>
        </p:nvGraphicFramePr>
        <p:xfrm>
          <a:off x="627011" y="3558310"/>
          <a:ext cx="10937978" cy="970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답변의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답변의 평점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timeFeed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속한 대화의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9276D5-B4D1-6536-6A35-4E6C703BC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99694"/>
              </p:ext>
            </p:extLst>
          </p:nvPr>
        </p:nvGraphicFramePr>
        <p:xfrm>
          <a:off x="627011" y="5218979"/>
          <a:ext cx="10937978" cy="9701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 내역의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 내역의 길이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대화에 참여했던 유저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속한 대화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6846310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속한 대화의 주제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90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9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물리 스키마</a:t>
            </a:r>
            <a:r>
              <a:rPr lang="en-US" altLang="ko-KR" b="1" dirty="0"/>
              <a:t>: </a:t>
            </a:r>
            <a:r>
              <a:rPr lang="ko-KR" altLang="en-US" b="1" dirty="0"/>
              <a:t>최종 테이블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6CC2E0-4441-A9B2-A405-FA605A220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43084"/>
              </p:ext>
            </p:extLst>
          </p:nvPr>
        </p:nvGraphicFramePr>
        <p:xfrm>
          <a:off x="627011" y="2525714"/>
          <a:ext cx="10937978" cy="4850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장르의 고유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장르의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42F00E-2511-95CA-1E63-4114AC8E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39071"/>
              </p:ext>
            </p:extLst>
          </p:nvPr>
        </p:nvGraphicFramePr>
        <p:xfrm>
          <a:off x="627011" y="4186383"/>
          <a:ext cx="10937978" cy="6467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1382">
                  <a:extLst>
                    <a:ext uri="{9D8B030D-6E8A-4147-A177-3AD203B41FA5}">
                      <a16:colId xmlns:a16="http://schemas.microsoft.com/office/drawing/2014/main" val="4191671843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379979234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4237283688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350343689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1600650643"/>
                    </a:ext>
                  </a:extLst>
                </a:gridCol>
                <a:gridCol w="1326903">
                  <a:extLst>
                    <a:ext uri="{9D8B030D-6E8A-4147-A177-3AD203B41FA5}">
                      <a16:colId xmlns:a16="http://schemas.microsoft.com/office/drawing/2014/main" val="3907097985"/>
                    </a:ext>
                  </a:extLst>
                </a:gridCol>
                <a:gridCol w="681382">
                  <a:extLst>
                    <a:ext uri="{9D8B030D-6E8A-4147-A177-3AD203B41FA5}">
                      <a16:colId xmlns:a16="http://schemas.microsoft.com/office/drawing/2014/main" val="492089032"/>
                    </a:ext>
                  </a:extLst>
                </a:gridCol>
                <a:gridCol w="4877262">
                  <a:extLst>
                    <a:ext uri="{9D8B030D-6E8A-4147-A177-3AD203B41FA5}">
                      <a16:colId xmlns:a16="http://schemas.microsoft.com/office/drawing/2014/main" val="3017859896"/>
                    </a:ext>
                  </a:extLst>
                </a:gridCol>
              </a:tblGrid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테이블명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속성명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데이터타입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키타입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NN/Unique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65" marR="6465" marT="6465" marB="0" anchor="ctr"/>
                </a:tc>
                <a:extLst>
                  <a:ext uri="{0D108BD9-81ED-4DB2-BD59-A6C34878D82A}">
                    <a16:rowId xmlns:a16="http://schemas.microsoft.com/office/drawing/2014/main" val="325801264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선호하는 장르를 가진 유저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38333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prefCg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category(cgID)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 장르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220771"/>
                  </a:ext>
                </a:extLst>
              </a:tr>
              <a:tr h="161698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선호의 기간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69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3905-C445-7C9A-5D23-60F0D110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50398-86D7-2E9F-A45C-6806199F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목표 대상 분석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개념 스키마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논리 스키마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물리 스키마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37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989A43A-6451-DDE2-C4CA-1F29E83502B2}"/>
              </a:ext>
            </a:extLst>
          </p:cNvPr>
          <p:cNvSpPr txBox="1"/>
          <p:nvPr/>
        </p:nvSpPr>
        <p:spPr>
          <a:xfrm>
            <a:off x="627011" y="1964265"/>
            <a:ext cx="109379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 자료는 데이터베이스 구현 목표로 일련의 과정을 기술하였음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다양한 데이터 베이스의 기법을 이용하여 개념 단계에서부터 물리 단계에 이르기까지의 스키마를 구현함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아울러 일련의 정규화 과정을 통해 이상현상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(anomaly)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 없도록 일련의 정제 작업을 시행하였으며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통해 실제로 데이터베이스에 들어갈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테이블까지 구현함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그리고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 유저간 대화 기록을 분석하여 도출한 결과들을 구현한 테이블들에 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저장함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6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87940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목표 대상 분석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989A43A-6451-DDE2-C4CA-1F29E83502B2}"/>
              </a:ext>
            </a:extLst>
          </p:cNvPr>
          <p:cNvSpPr txBox="1"/>
          <p:nvPr/>
        </p:nvSpPr>
        <p:spPr>
          <a:xfrm>
            <a:off x="627011" y="1964265"/>
            <a:ext cx="109379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본 자료의 경우 유저와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간 상호작용 구현을 목표로 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는 대화형 인공지능 서비스로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유저가 질문을 하면 답변을 하는 식으로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이루어짐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버전이나 플랫폼 등은 상이함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이용을 위해선 로그인이 필요하며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계정을 필수적으로 요구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로그인시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openAI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사에 개인 정보를 제공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개별 질문이나 답변을 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chatGPT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에서 기록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분석하고 기준에 따라 분류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대화 기록은 날짜별로 조회 가능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9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개념 스키마</a:t>
            </a: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EF40D7F3-D883-BEE0-59D6-F7902448B2A2}"/>
              </a:ext>
            </a:extLst>
          </p:cNvPr>
          <p:cNvGrpSpPr/>
          <p:nvPr/>
        </p:nvGrpSpPr>
        <p:grpSpPr>
          <a:xfrm>
            <a:off x="340988" y="1524000"/>
            <a:ext cx="11452886" cy="5178450"/>
            <a:chOff x="627011" y="1288872"/>
            <a:chExt cx="10882955" cy="5411644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68FDC25-67C4-8359-080D-9BB4D6FD710E}"/>
                </a:ext>
              </a:extLst>
            </p:cNvPr>
            <p:cNvGrpSpPr/>
            <p:nvPr/>
          </p:nvGrpSpPr>
          <p:grpSpPr>
            <a:xfrm>
              <a:off x="627011" y="1288872"/>
              <a:ext cx="10882955" cy="5411644"/>
              <a:chOff x="281333" y="84777"/>
              <a:chExt cx="11513680" cy="651123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8D431E8-68A1-DF00-1FCD-03B5EB8BCC76}"/>
                  </a:ext>
                </a:extLst>
              </p:cNvPr>
              <p:cNvGrpSpPr/>
              <p:nvPr/>
            </p:nvGrpSpPr>
            <p:grpSpPr>
              <a:xfrm rot="19711965">
                <a:off x="2934452" y="4686550"/>
                <a:ext cx="1115385" cy="99337"/>
                <a:chOff x="7850777" y="4312919"/>
                <a:chExt cx="490754" cy="85175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3D00CCB6-A915-6D59-30E3-02D1F6440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8" y="4312919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EF7CEB1E-5DA4-F31F-3CF3-B067FBB8F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7" y="4398093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FAC0710-3CA9-BCC0-C3B3-2134F44AA570}"/>
                  </a:ext>
                </a:extLst>
              </p:cNvPr>
              <p:cNvSpPr/>
              <p:nvPr/>
            </p:nvSpPr>
            <p:spPr>
              <a:xfrm>
                <a:off x="5461173" y="10368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chatGPT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419C3A1-F35E-233F-59BF-F3323973A729}"/>
                  </a:ext>
                </a:extLst>
              </p:cNvPr>
              <p:cNvSpPr/>
              <p:nvPr/>
            </p:nvSpPr>
            <p:spPr>
              <a:xfrm>
                <a:off x="5461173" y="30180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Conversation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FAB1EAA-6630-22DA-E427-58D4B0240D39}"/>
                  </a:ext>
                </a:extLst>
              </p:cNvPr>
              <p:cNvSpPr/>
              <p:nvPr/>
            </p:nvSpPr>
            <p:spPr>
              <a:xfrm>
                <a:off x="5461172" y="49992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user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05CF321-4CC3-4BE7-6ABA-4E2CF466E9C6}"/>
                  </a:ext>
                </a:extLst>
              </p:cNvPr>
              <p:cNvSpPr/>
              <p:nvPr/>
            </p:nvSpPr>
            <p:spPr>
              <a:xfrm>
                <a:off x="1834053" y="30180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question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8A5B86C-7895-4B4A-C1EA-BB2C7C1692B0}"/>
                  </a:ext>
                </a:extLst>
              </p:cNvPr>
              <p:cNvSpPr/>
              <p:nvPr/>
            </p:nvSpPr>
            <p:spPr>
              <a:xfrm>
                <a:off x="9088292" y="3018049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err="1">
                    <a:solidFill>
                      <a:schemeClr val="tx1"/>
                    </a:solidFill>
                  </a:rPr>
                  <a:t>chatHistory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7FD3574-E631-81B9-B769-875C394DBBF7}"/>
                  </a:ext>
                </a:extLst>
              </p:cNvPr>
              <p:cNvSpPr/>
              <p:nvPr/>
            </p:nvSpPr>
            <p:spPr>
              <a:xfrm>
                <a:off x="1834052" y="4999248"/>
                <a:ext cx="1200885" cy="6613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feedback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다이아몬드 9">
                <a:extLst>
                  <a:ext uri="{FF2B5EF4-FFF2-40B4-BE49-F238E27FC236}">
                    <a16:creationId xmlns:a16="http://schemas.microsoft.com/office/drawing/2014/main" id="{DDB0D666-8B6F-3D91-9F7A-958C25276536}"/>
                  </a:ext>
                </a:extLst>
              </p:cNvPr>
              <p:cNvSpPr/>
              <p:nvPr/>
            </p:nvSpPr>
            <p:spPr>
              <a:xfrm>
                <a:off x="5339250" y="20775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answer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다이아몬드 10">
                <a:extLst>
                  <a:ext uri="{FF2B5EF4-FFF2-40B4-BE49-F238E27FC236}">
                    <a16:creationId xmlns:a16="http://schemas.microsoft.com/office/drawing/2014/main" id="{18C449E4-AD09-F0D2-6B7C-8D3E1D03977A}"/>
                  </a:ext>
                </a:extLst>
              </p:cNvPr>
              <p:cNvSpPr/>
              <p:nvPr/>
            </p:nvSpPr>
            <p:spPr>
              <a:xfrm>
                <a:off x="3525691" y="30681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hasQ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다이아몬드 11">
                <a:extLst>
                  <a:ext uri="{FF2B5EF4-FFF2-40B4-BE49-F238E27FC236}">
                    <a16:creationId xmlns:a16="http://schemas.microsoft.com/office/drawing/2014/main" id="{5F918923-10E8-F9F6-29C5-9EB7F3FE3EB4}"/>
                  </a:ext>
                </a:extLst>
              </p:cNvPr>
              <p:cNvSpPr/>
              <p:nvPr/>
            </p:nvSpPr>
            <p:spPr>
              <a:xfrm>
                <a:off x="7152811" y="30681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record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CD555992-A65C-5C5A-08FC-CB6B00FCD7AA}"/>
                  </a:ext>
                </a:extLst>
              </p:cNvPr>
              <p:cNvSpPr/>
              <p:nvPr/>
            </p:nvSpPr>
            <p:spPr>
              <a:xfrm>
                <a:off x="5339250" y="40587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ask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다이아몬드 13">
                <a:extLst>
                  <a:ext uri="{FF2B5EF4-FFF2-40B4-BE49-F238E27FC236}">
                    <a16:creationId xmlns:a16="http://schemas.microsoft.com/office/drawing/2014/main" id="{7D101EC0-5903-6B0B-648F-EE2A499E8716}"/>
                  </a:ext>
                </a:extLst>
              </p:cNvPr>
              <p:cNvSpPr/>
              <p:nvPr/>
            </p:nvSpPr>
            <p:spPr>
              <a:xfrm>
                <a:off x="5526430" y="4127110"/>
                <a:ext cx="1052950" cy="424400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4F91426-AD98-522B-7C2D-01012332D63B}"/>
                  </a:ext>
                </a:extLst>
              </p:cNvPr>
              <p:cNvSpPr/>
              <p:nvPr/>
            </p:nvSpPr>
            <p:spPr>
              <a:xfrm>
                <a:off x="5526429" y="3086733"/>
                <a:ext cx="1052952" cy="54256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다이아몬드 15">
                <a:extLst>
                  <a:ext uri="{FF2B5EF4-FFF2-40B4-BE49-F238E27FC236}">
                    <a16:creationId xmlns:a16="http://schemas.microsoft.com/office/drawing/2014/main" id="{8949BEA1-3950-6C5F-4F28-DB2FF291A8FC}"/>
                  </a:ext>
                </a:extLst>
              </p:cNvPr>
              <p:cNvSpPr/>
              <p:nvPr/>
            </p:nvSpPr>
            <p:spPr>
              <a:xfrm>
                <a:off x="3525691" y="4058723"/>
                <a:ext cx="1444728" cy="56117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 err="1">
                    <a:solidFill>
                      <a:schemeClr val="tx1"/>
                    </a:solidFill>
                  </a:rPr>
                  <a:t>hasF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FD68761-BCF1-1E67-FED6-8C79C2D6F697}"/>
                  </a:ext>
                </a:extLst>
              </p:cNvPr>
              <p:cNvCxnSpPr>
                <a:cxnSpLocks/>
                <a:stCxn id="4" idx="2"/>
                <a:endCxn id="10" idx="0"/>
              </p:cNvCxnSpPr>
              <p:nvPr/>
            </p:nvCxnSpPr>
            <p:spPr>
              <a:xfrm flipH="1">
                <a:off x="6061614" y="1698172"/>
                <a:ext cx="2" cy="3793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0912E2B-ABFF-9DFD-2A07-B9CAA93C4D09}"/>
                  </a:ext>
                </a:extLst>
              </p:cNvPr>
              <p:cNvCxnSpPr>
                <a:cxnSpLocks/>
                <a:stCxn id="10" idx="2"/>
                <a:endCxn id="5" idx="0"/>
              </p:cNvCxnSpPr>
              <p:nvPr/>
            </p:nvCxnSpPr>
            <p:spPr>
              <a:xfrm>
                <a:off x="6061614" y="2638697"/>
                <a:ext cx="2" cy="3793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78F30AE3-78AF-6C41-2E2A-7566D64714E2}"/>
                  </a:ext>
                </a:extLst>
              </p:cNvPr>
              <p:cNvCxnSpPr>
                <a:cxnSpLocks/>
                <a:stCxn id="12" idx="1"/>
                <a:endCxn id="5" idx="3"/>
              </p:cNvCxnSpPr>
              <p:nvPr/>
            </p:nvCxnSpPr>
            <p:spPr>
              <a:xfrm flipH="1">
                <a:off x="6662058" y="3348710"/>
                <a:ext cx="49075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42F97B7-E476-C40B-11C5-FEFA52DBD811}"/>
                  </a:ext>
                </a:extLst>
              </p:cNvPr>
              <p:cNvGrpSpPr/>
              <p:nvPr/>
            </p:nvGrpSpPr>
            <p:grpSpPr>
              <a:xfrm>
                <a:off x="8519160" y="3297413"/>
                <a:ext cx="551714" cy="95755"/>
                <a:chOff x="7850777" y="4312919"/>
                <a:chExt cx="490754" cy="85175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37E4AA7-169A-4AFB-27BA-277CFFCCE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8" y="4312919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5AAFA2F6-6407-096F-698C-5D70E0086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7" y="4398093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721A3A43-5F40-B7A4-F40F-7ACCDDDD0AB0}"/>
                  </a:ext>
                </a:extLst>
              </p:cNvPr>
              <p:cNvGrpSpPr/>
              <p:nvPr/>
            </p:nvGrpSpPr>
            <p:grpSpPr>
              <a:xfrm>
                <a:off x="3043647" y="3288703"/>
                <a:ext cx="551714" cy="95755"/>
                <a:chOff x="7850777" y="4312919"/>
                <a:chExt cx="490754" cy="85175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0BAED8A-A538-7125-C65F-F8170CCFC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8" y="4312919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7B132F4D-79C7-1FE2-78BA-A1C815F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7" y="4398093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AE5F978-7C6F-6F82-47DD-8665693B18B0}"/>
                  </a:ext>
                </a:extLst>
              </p:cNvPr>
              <p:cNvCxnSpPr>
                <a:cxnSpLocks/>
                <a:stCxn id="5" idx="1"/>
                <a:endCxn id="11" idx="3"/>
              </p:cNvCxnSpPr>
              <p:nvPr/>
            </p:nvCxnSpPr>
            <p:spPr>
              <a:xfrm flipH="1" flipV="1">
                <a:off x="4970419" y="3348710"/>
                <a:ext cx="490754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3F30EEC-7732-76E1-274F-53AF467FE09A}"/>
                  </a:ext>
                </a:extLst>
              </p:cNvPr>
              <p:cNvCxnSpPr>
                <a:cxnSpLocks/>
                <a:stCxn id="6" idx="0"/>
                <a:endCxn id="13" idx="2"/>
              </p:cNvCxnSpPr>
              <p:nvPr/>
            </p:nvCxnSpPr>
            <p:spPr>
              <a:xfrm flipH="1" flipV="1">
                <a:off x="6061614" y="4619897"/>
                <a:ext cx="1" cy="3793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B1DFAEE-735D-4FD5-63E2-4592C2B1C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1736" y="3509290"/>
                <a:ext cx="930726" cy="6178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6D76CB8-9A7E-AAA2-087B-535CE6B17D92}"/>
                  </a:ext>
                </a:extLst>
              </p:cNvPr>
              <p:cNvGrpSpPr/>
              <p:nvPr/>
            </p:nvGrpSpPr>
            <p:grpSpPr>
              <a:xfrm rot="5400000">
                <a:off x="5873199" y="3836668"/>
                <a:ext cx="376828" cy="87050"/>
                <a:chOff x="7850777" y="4312919"/>
                <a:chExt cx="490754" cy="85175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C82692A-E97A-9695-8D77-37DFEBE2F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8" y="4312919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026408CA-7064-4C0E-BC13-549E83AC7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0777" y="4398093"/>
                  <a:ext cx="490753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69E496E-6BB1-12AB-4699-C220DB1C7C9E}"/>
                  </a:ext>
                </a:extLst>
              </p:cNvPr>
              <p:cNvSpPr/>
              <p:nvPr/>
            </p:nvSpPr>
            <p:spPr>
              <a:xfrm>
                <a:off x="5530254" y="84777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>
                    <a:solidFill>
                      <a:schemeClr val="tx1"/>
                    </a:solidFill>
                  </a:rPr>
                  <a:t>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EF150A4-7826-E068-C862-5D2A34A6B7A5}"/>
                  </a:ext>
                </a:extLst>
              </p:cNvPr>
              <p:cNvSpPr/>
              <p:nvPr/>
            </p:nvSpPr>
            <p:spPr>
              <a:xfrm>
                <a:off x="7147924" y="84777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version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3CE0E925-BE63-1F97-5609-D6F1743C41E9}"/>
                  </a:ext>
                </a:extLst>
              </p:cNvPr>
              <p:cNvSpPr/>
              <p:nvPr/>
            </p:nvSpPr>
            <p:spPr>
              <a:xfrm>
                <a:off x="3912584" y="9143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name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B39F313D-2256-272E-1AC0-D28874165D90}"/>
                  </a:ext>
                </a:extLst>
              </p:cNvPr>
              <p:cNvSpPr/>
              <p:nvPr/>
            </p:nvSpPr>
            <p:spPr>
              <a:xfrm>
                <a:off x="4209890" y="180064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cID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1517926-C288-6041-B9BB-C30D9FE1A58E}"/>
                  </a:ext>
                </a:extLst>
              </p:cNvPr>
              <p:cNvSpPr/>
              <p:nvPr/>
            </p:nvSpPr>
            <p:spPr>
              <a:xfrm>
                <a:off x="6817339" y="180064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startT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06732A9-B3EF-A4AF-9980-9CEA87100B41}"/>
                  </a:ext>
                </a:extLst>
              </p:cNvPr>
              <p:cNvSpPr/>
              <p:nvPr/>
            </p:nvSpPr>
            <p:spPr>
              <a:xfrm>
                <a:off x="7358292" y="245502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endT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55BFEF6-24C9-D6F0-C93C-836A5815E53D}"/>
                  </a:ext>
                </a:extLst>
              </p:cNvPr>
              <p:cNvSpPr/>
              <p:nvPr/>
            </p:nvSpPr>
            <p:spPr>
              <a:xfrm>
                <a:off x="10736404" y="3991976"/>
                <a:ext cx="1057835" cy="5537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subject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2FB5245-A2A1-261B-071A-6B24196C80E2}"/>
                  </a:ext>
                </a:extLst>
              </p:cNvPr>
              <p:cNvSpPr/>
              <p:nvPr/>
            </p:nvSpPr>
            <p:spPr>
              <a:xfrm>
                <a:off x="7358292" y="3683077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status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2B9B14C-31AB-E5F4-E176-11D516E4B175}"/>
                  </a:ext>
                </a:extLst>
              </p:cNvPr>
              <p:cNvSpPr/>
              <p:nvPr/>
            </p:nvSpPr>
            <p:spPr>
              <a:xfrm>
                <a:off x="10737178" y="3069521"/>
                <a:ext cx="1057835" cy="5537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userID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A3901D9-0F70-42C4-F4B2-8C6122D9D966}"/>
                  </a:ext>
                </a:extLst>
              </p:cNvPr>
              <p:cNvSpPr/>
              <p:nvPr/>
            </p:nvSpPr>
            <p:spPr>
              <a:xfrm>
                <a:off x="9159814" y="4018427"/>
                <a:ext cx="1057835" cy="5537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duration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17E7DDBB-0D40-A640-2FB1-913CA6CAC161}"/>
                  </a:ext>
                </a:extLst>
              </p:cNvPr>
              <p:cNvSpPr/>
              <p:nvPr/>
            </p:nvSpPr>
            <p:spPr>
              <a:xfrm>
                <a:off x="9159815" y="212523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chatID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7DB2AC9-D827-70B5-D8F4-D21CC98D57DC}"/>
                  </a:ext>
                </a:extLst>
              </p:cNvPr>
              <p:cNvSpPr/>
              <p:nvPr/>
            </p:nvSpPr>
            <p:spPr>
              <a:xfrm>
                <a:off x="1901883" y="212523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qID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99A7372-57F2-8D3A-C4FF-62975A16CA17}"/>
                  </a:ext>
                </a:extLst>
              </p:cNvPr>
              <p:cNvSpPr/>
              <p:nvPr/>
            </p:nvSpPr>
            <p:spPr>
              <a:xfrm>
                <a:off x="288897" y="3076244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query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B3C6F33-F3EE-C866-6F3D-87850EC42AD9}"/>
                  </a:ext>
                </a:extLst>
              </p:cNvPr>
              <p:cNvSpPr/>
              <p:nvPr/>
            </p:nvSpPr>
            <p:spPr>
              <a:xfrm>
                <a:off x="290632" y="212523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category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47C5912-B55A-D438-D99A-5C35E7BE307D}"/>
                  </a:ext>
                </a:extLst>
              </p:cNvPr>
              <p:cNvSpPr/>
              <p:nvPr/>
            </p:nvSpPr>
            <p:spPr>
              <a:xfrm>
                <a:off x="285466" y="407297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timeQu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ACB1CB3-A252-8444-7FA6-AA05AB42E4F3}"/>
                  </a:ext>
                </a:extLst>
              </p:cNvPr>
              <p:cNvSpPr/>
              <p:nvPr/>
            </p:nvSpPr>
            <p:spPr>
              <a:xfrm>
                <a:off x="1908701" y="603594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fID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D8E8F71-8602-EB99-8EE4-51748B607615}"/>
                  </a:ext>
                </a:extLst>
              </p:cNvPr>
              <p:cNvSpPr/>
              <p:nvPr/>
            </p:nvSpPr>
            <p:spPr>
              <a:xfrm>
                <a:off x="285466" y="603242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rating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6C91C569-1FB2-0CC9-D102-17C4F3E49A66}"/>
                  </a:ext>
                </a:extLst>
              </p:cNvPr>
              <p:cNvSpPr/>
              <p:nvPr/>
            </p:nvSpPr>
            <p:spPr>
              <a:xfrm>
                <a:off x="3595360" y="6032421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timeFeed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F64B6B08-92C1-BD3E-ACF9-FDB66DADB0CC}"/>
                  </a:ext>
                </a:extLst>
              </p:cNvPr>
              <p:cNvSpPr/>
              <p:nvPr/>
            </p:nvSpPr>
            <p:spPr>
              <a:xfrm>
                <a:off x="281333" y="5052696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answer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84251D71-99CE-7452-6B0E-0C526E4CAF06}"/>
                  </a:ext>
                </a:extLst>
              </p:cNvPr>
              <p:cNvCxnSpPr>
                <a:cxnSpLocks/>
                <a:stCxn id="50" idx="4"/>
                <a:endCxn id="4" idx="0"/>
              </p:cNvCxnSpPr>
              <p:nvPr/>
            </p:nvCxnSpPr>
            <p:spPr>
              <a:xfrm>
                <a:off x="6059172" y="638539"/>
                <a:ext cx="2444" cy="3983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72458B-AC0D-9E9A-DC34-FEB8C4D79187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 flipV="1">
                <a:off x="6657171" y="557442"/>
                <a:ext cx="645669" cy="4669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83ACB2B6-8C9D-3481-B414-94BC228D0F92}"/>
                  </a:ext>
                </a:extLst>
              </p:cNvPr>
              <p:cNvCxnSpPr>
                <a:cxnSpLocks/>
                <a:endCxn id="52" idx="5"/>
              </p:cNvCxnSpPr>
              <p:nvPr/>
            </p:nvCxnSpPr>
            <p:spPr>
              <a:xfrm flipH="1" flipV="1">
                <a:off x="4815503" y="564098"/>
                <a:ext cx="645669" cy="4700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FC66C16-99C9-17A6-6717-69EAC215B5D8}"/>
                  </a:ext>
                </a:extLst>
              </p:cNvPr>
              <p:cNvCxnSpPr>
                <a:cxnSpLocks/>
                <a:stCxn id="53" idx="5"/>
              </p:cNvCxnSpPr>
              <p:nvPr/>
            </p:nvCxnSpPr>
            <p:spPr>
              <a:xfrm>
                <a:off x="5112809" y="2273308"/>
                <a:ext cx="792232" cy="752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AA65211-FC52-71DD-CEB4-C841ADF768C7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H="1">
                <a:off x="6218189" y="2273306"/>
                <a:ext cx="754066" cy="7323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A95C907B-F630-27D7-98EA-40A61B23D16F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 flipH="1">
                <a:off x="6657170" y="2731903"/>
                <a:ext cx="701122" cy="4162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B006860E-7146-EDBD-133C-C21065224CC8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>
                <a:off x="10289174" y="3687800"/>
                <a:ext cx="602146" cy="3852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2B6DDF22-8AED-D15A-1BBF-CF879806955B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 flipV="1">
                <a:off x="6657170" y="3509290"/>
                <a:ext cx="701122" cy="4506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456F3158-A094-7C8B-FFD0-89B527E04720}"/>
                  </a:ext>
                </a:extLst>
              </p:cNvPr>
              <p:cNvCxnSpPr>
                <a:cxnSpLocks/>
                <a:stCxn id="63" idx="4"/>
                <a:endCxn id="8" idx="0"/>
              </p:cNvCxnSpPr>
              <p:nvPr/>
            </p:nvCxnSpPr>
            <p:spPr>
              <a:xfrm>
                <a:off x="9688733" y="2678993"/>
                <a:ext cx="2" cy="339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ADB3DC60-05BC-96BC-4A9E-24E057F90376}"/>
                  </a:ext>
                </a:extLst>
              </p:cNvPr>
              <p:cNvCxnSpPr>
                <a:cxnSpLocks/>
                <a:stCxn id="61" idx="2"/>
                <a:endCxn id="8" idx="3"/>
              </p:cNvCxnSpPr>
              <p:nvPr/>
            </p:nvCxnSpPr>
            <p:spPr>
              <a:xfrm flipH="1">
                <a:off x="10289177" y="3346402"/>
                <a:ext cx="448002" cy="23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F8CB08A7-0942-1E4F-319F-86EDCF95C478}"/>
                  </a:ext>
                </a:extLst>
              </p:cNvPr>
              <p:cNvCxnSpPr>
                <a:cxnSpLocks/>
                <a:stCxn id="8" idx="2"/>
                <a:endCxn id="62" idx="0"/>
              </p:cNvCxnSpPr>
              <p:nvPr/>
            </p:nvCxnSpPr>
            <p:spPr>
              <a:xfrm flipH="1">
                <a:off x="9688732" y="3679372"/>
                <a:ext cx="3" cy="339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BC6BCEC2-8E6E-6887-14FC-D8916A994B40}"/>
                  </a:ext>
                </a:extLst>
              </p:cNvPr>
              <p:cNvCxnSpPr>
                <a:cxnSpLocks/>
                <a:stCxn id="64" idx="4"/>
                <a:endCxn id="7" idx="0"/>
              </p:cNvCxnSpPr>
              <p:nvPr/>
            </p:nvCxnSpPr>
            <p:spPr>
              <a:xfrm>
                <a:off x="2430801" y="2678993"/>
                <a:ext cx="3695" cy="3390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F21596B7-EE5A-A341-7801-84749EEA9B59}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1193551" y="2597896"/>
                <a:ext cx="640501" cy="42263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9B005F63-B652-E77A-2305-3B115D0BC330}"/>
                  </a:ext>
                </a:extLst>
              </p:cNvPr>
              <p:cNvCxnSpPr>
                <a:cxnSpLocks/>
                <a:stCxn id="65" idx="6"/>
                <a:endCxn id="7" idx="1"/>
              </p:cNvCxnSpPr>
              <p:nvPr/>
            </p:nvCxnSpPr>
            <p:spPr>
              <a:xfrm flipV="1">
                <a:off x="1346732" y="3348711"/>
                <a:ext cx="487321" cy="44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613F5E41-031A-256A-A631-C52064CF6BEC}"/>
                  </a:ext>
                </a:extLst>
              </p:cNvPr>
              <p:cNvCxnSpPr>
                <a:cxnSpLocks/>
                <a:endCxn id="67" idx="7"/>
              </p:cNvCxnSpPr>
              <p:nvPr/>
            </p:nvCxnSpPr>
            <p:spPr>
              <a:xfrm flipH="1">
                <a:off x="1188385" y="3679372"/>
                <a:ext cx="643395" cy="4746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3FA0F25C-C48D-947A-C740-98E2A70EEDB5}"/>
                  </a:ext>
                </a:extLst>
              </p:cNvPr>
              <p:cNvCxnSpPr>
                <a:cxnSpLocks/>
                <a:stCxn id="72" idx="6"/>
                <a:endCxn id="9" idx="1"/>
              </p:cNvCxnSpPr>
              <p:nvPr/>
            </p:nvCxnSpPr>
            <p:spPr>
              <a:xfrm>
                <a:off x="1339168" y="5329577"/>
                <a:ext cx="494884" cy="3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E45444F-3DE6-0488-22A3-1334FFE67FDA}"/>
                  </a:ext>
                </a:extLst>
              </p:cNvPr>
              <p:cNvCxnSpPr>
                <a:cxnSpLocks/>
                <a:stCxn id="9" idx="2"/>
                <a:endCxn id="69" idx="0"/>
              </p:cNvCxnSpPr>
              <p:nvPr/>
            </p:nvCxnSpPr>
            <p:spPr>
              <a:xfrm>
                <a:off x="2434495" y="5660571"/>
                <a:ext cx="3124" cy="375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50565130-5D4A-F7B2-287A-FB0C06D8C396}"/>
                  </a:ext>
                </a:extLst>
              </p:cNvPr>
              <p:cNvCxnSpPr>
                <a:cxnSpLocks/>
                <a:endCxn id="70" idx="7"/>
              </p:cNvCxnSpPr>
              <p:nvPr/>
            </p:nvCxnSpPr>
            <p:spPr>
              <a:xfrm flipH="1">
                <a:off x="1188385" y="5660571"/>
                <a:ext cx="641971" cy="4529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1F8AEA54-6884-24AB-9B37-05A2846A2190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3041758" y="5660571"/>
                <a:ext cx="708518" cy="4529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4042F12E-5206-9625-6FBE-34EA387E8359}"/>
                  </a:ext>
                </a:extLst>
              </p:cNvPr>
              <p:cNvSpPr/>
              <p:nvPr/>
            </p:nvSpPr>
            <p:spPr>
              <a:xfrm>
                <a:off x="6783358" y="6042248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name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ED68559A-FC45-3198-73B1-8A625CC0E566}"/>
                  </a:ext>
                </a:extLst>
              </p:cNvPr>
              <p:cNvSpPr/>
              <p:nvPr/>
            </p:nvSpPr>
            <p:spPr>
              <a:xfrm>
                <a:off x="9288593" y="5054555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location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4070D70D-B9E4-EA22-7295-B7208B12E4DF}"/>
                  </a:ext>
                </a:extLst>
              </p:cNvPr>
              <p:cNvSpPr/>
              <p:nvPr/>
            </p:nvSpPr>
            <p:spPr>
              <a:xfrm>
                <a:off x="8035975" y="6042248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email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3C9F40CF-3502-BD5B-3895-DB383F9806DF}"/>
                  </a:ext>
                </a:extLst>
              </p:cNvPr>
              <p:cNvSpPr/>
              <p:nvPr/>
            </p:nvSpPr>
            <p:spPr>
              <a:xfrm>
                <a:off x="9288592" y="578438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err="1">
                    <a:solidFill>
                      <a:schemeClr val="tx1"/>
                    </a:solidFill>
                  </a:rPr>
                  <a:t>regDate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C6976B8E-B25D-D6DD-AE2E-156BE0EC0192}"/>
                  </a:ext>
                </a:extLst>
              </p:cNvPr>
              <p:cNvSpPr/>
              <p:nvPr/>
            </p:nvSpPr>
            <p:spPr>
              <a:xfrm>
                <a:off x="8035976" y="4662563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age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C44671BB-E884-68BE-AC69-8CB9D810FDE6}"/>
                  </a:ext>
                </a:extLst>
              </p:cNvPr>
              <p:cNvSpPr/>
              <p:nvPr/>
            </p:nvSpPr>
            <p:spPr>
              <a:xfrm>
                <a:off x="5531476" y="6042248"/>
                <a:ext cx="1057835" cy="5537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u="sng" dirty="0" err="1">
                    <a:solidFill>
                      <a:schemeClr val="tx1"/>
                    </a:solidFill>
                  </a:rPr>
                  <a:t>userID</a:t>
                </a:r>
                <a:endParaRPr lang="ko-KR" altLang="en-US" sz="1000" b="1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EBA33DE7-53FF-BDCC-474E-D106F2205FDB}"/>
                  </a:ext>
                </a:extLst>
              </p:cNvPr>
              <p:cNvCxnSpPr>
                <a:cxnSpLocks/>
                <a:stCxn id="6" idx="2"/>
                <a:endCxn id="165" idx="0"/>
              </p:cNvCxnSpPr>
              <p:nvPr/>
            </p:nvCxnSpPr>
            <p:spPr>
              <a:xfrm flipH="1">
                <a:off x="6060394" y="5660572"/>
                <a:ext cx="1221" cy="3816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18E4BAA3-E54A-B913-CC6A-CC39E7518064}"/>
                  </a:ext>
                </a:extLst>
              </p:cNvPr>
              <p:cNvCxnSpPr>
                <a:cxnSpLocks/>
                <a:endCxn id="160" idx="1"/>
              </p:cNvCxnSpPr>
              <p:nvPr/>
            </p:nvCxnSpPr>
            <p:spPr>
              <a:xfrm>
                <a:off x="6359988" y="5660571"/>
                <a:ext cx="578286" cy="4627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409C418-73DA-8880-B972-300965703F8A}"/>
                  </a:ext>
                </a:extLst>
              </p:cNvPr>
              <p:cNvCxnSpPr>
                <a:cxnSpLocks/>
                <a:endCxn id="162" idx="1"/>
              </p:cNvCxnSpPr>
              <p:nvPr/>
            </p:nvCxnSpPr>
            <p:spPr>
              <a:xfrm>
                <a:off x="6657170" y="5606458"/>
                <a:ext cx="1533721" cy="5168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5A01633-7A6C-802C-73E9-ED3E92BAA6B2}"/>
                  </a:ext>
                </a:extLst>
              </p:cNvPr>
              <p:cNvCxnSpPr>
                <a:cxnSpLocks/>
                <a:stCxn id="164" idx="2"/>
              </p:cNvCxnSpPr>
              <p:nvPr/>
            </p:nvCxnSpPr>
            <p:spPr>
              <a:xfrm flipH="1">
                <a:off x="6657170" y="4939444"/>
                <a:ext cx="1378806" cy="276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282F05FA-AAC7-5F81-61A5-3CAB52418240}"/>
                  </a:ext>
                </a:extLst>
              </p:cNvPr>
              <p:cNvCxnSpPr>
                <a:cxnSpLocks/>
                <a:stCxn id="161" idx="2"/>
                <a:endCxn id="6" idx="3"/>
              </p:cNvCxnSpPr>
              <p:nvPr/>
            </p:nvCxnSpPr>
            <p:spPr>
              <a:xfrm flipH="1" flipV="1">
                <a:off x="6662057" y="5329911"/>
                <a:ext cx="2626536" cy="1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67A389D7-29D0-B2BD-ECF1-447FE27B186D}"/>
                  </a:ext>
                </a:extLst>
              </p:cNvPr>
              <p:cNvCxnSpPr>
                <a:cxnSpLocks/>
                <a:endCxn id="163" idx="1"/>
              </p:cNvCxnSpPr>
              <p:nvPr/>
            </p:nvCxnSpPr>
            <p:spPr>
              <a:xfrm>
                <a:off x="6657170" y="5480975"/>
                <a:ext cx="2786338" cy="3845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E2F959A-8299-B88E-A19C-AB7B943ECFC6}"/>
                </a:ext>
              </a:extLst>
            </p:cNvPr>
            <p:cNvSpPr txBox="1"/>
            <p:nvPr/>
          </p:nvSpPr>
          <p:spPr>
            <a:xfrm>
              <a:off x="5807160" y="2681901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835EE29-A44A-5744-056C-920B010133BF}"/>
                </a:ext>
              </a:extLst>
            </p:cNvPr>
            <p:cNvSpPr txBox="1"/>
            <p:nvPr/>
          </p:nvSpPr>
          <p:spPr>
            <a:xfrm>
              <a:off x="5817573" y="3392702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D61D5FE-64CE-E6E2-1E6A-822C61DC61AB}"/>
                </a:ext>
              </a:extLst>
            </p:cNvPr>
            <p:cNvSpPr txBox="1"/>
            <p:nvPr/>
          </p:nvSpPr>
          <p:spPr>
            <a:xfrm>
              <a:off x="5115262" y="3732341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2B9FB55-734C-7D1F-9069-FCB3B3EAE6A5}"/>
                </a:ext>
              </a:extLst>
            </p:cNvPr>
            <p:cNvSpPr txBox="1"/>
            <p:nvPr/>
          </p:nvSpPr>
          <p:spPr>
            <a:xfrm>
              <a:off x="6761158" y="3738820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A8163EA-BFFF-805F-7E3D-6B36FC681BB3}"/>
                </a:ext>
              </a:extLst>
            </p:cNvPr>
            <p:cNvSpPr txBox="1"/>
            <p:nvPr/>
          </p:nvSpPr>
          <p:spPr>
            <a:xfrm>
              <a:off x="5794151" y="5071557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55B84D9-227B-296C-A9C0-07ADE3B5AE20}"/>
                </a:ext>
              </a:extLst>
            </p:cNvPr>
            <p:cNvSpPr txBox="1"/>
            <p:nvPr/>
          </p:nvSpPr>
          <p:spPr>
            <a:xfrm>
              <a:off x="4818700" y="4165894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A8C50BF-6B7E-0887-FDB0-D4DD8D3E9716}"/>
                </a:ext>
              </a:extLst>
            </p:cNvPr>
            <p:cNvSpPr txBox="1"/>
            <p:nvPr/>
          </p:nvSpPr>
          <p:spPr>
            <a:xfrm>
              <a:off x="3364165" y="3650708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0AEFBB6-D478-E1CD-82D0-722EBF0265E5}"/>
                </a:ext>
              </a:extLst>
            </p:cNvPr>
            <p:cNvSpPr txBox="1"/>
            <p:nvPr/>
          </p:nvSpPr>
          <p:spPr>
            <a:xfrm>
              <a:off x="8536829" y="3650634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08AD78E-7370-21BF-FC0C-165D57DF2963}"/>
                </a:ext>
              </a:extLst>
            </p:cNvPr>
            <p:cNvSpPr txBox="1"/>
            <p:nvPr/>
          </p:nvSpPr>
          <p:spPr>
            <a:xfrm>
              <a:off x="3299872" y="4919620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CA4762-0BB4-D189-96EF-7DD9CDA0DC7D}"/>
                </a:ext>
              </a:extLst>
            </p:cNvPr>
            <p:cNvSpPr txBox="1"/>
            <p:nvPr/>
          </p:nvSpPr>
          <p:spPr>
            <a:xfrm>
              <a:off x="5758284" y="4285612"/>
              <a:ext cx="288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n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10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</a:t>
            </a:r>
            <a:r>
              <a:rPr lang="ko-KR" altLang="en-US" b="1" dirty="0"/>
              <a:t>초기 테이블 구성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50003F-0711-B52C-B0AC-7E25BBCD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83540"/>
              </p:ext>
            </p:extLst>
          </p:nvPr>
        </p:nvGraphicFramePr>
        <p:xfrm>
          <a:off x="627012" y="1662477"/>
          <a:ext cx="5277400" cy="8737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chatGPT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version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6C95B2-E059-E588-B5A1-CEE10C0CA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05178"/>
              </p:ext>
            </p:extLst>
          </p:nvPr>
        </p:nvGraphicFramePr>
        <p:xfrm>
          <a:off x="627011" y="3177335"/>
          <a:ext cx="5277400" cy="11989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1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61A871A-FB26-A31B-AE4B-D88774467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24540"/>
              </p:ext>
            </p:extLst>
          </p:nvPr>
        </p:nvGraphicFramePr>
        <p:xfrm>
          <a:off x="6287588" y="5333724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CD8E6D6-8E0A-122B-51E9-741A4BF7A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35455"/>
              </p:ext>
            </p:extLst>
          </p:nvPr>
        </p:nvGraphicFramePr>
        <p:xfrm>
          <a:off x="6287588" y="1662477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chatHistory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64205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14EAC3-84F4-A37F-BE86-48A94980C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5995"/>
              </p:ext>
            </p:extLst>
          </p:nvPr>
        </p:nvGraphicFramePr>
        <p:xfrm>
          <a:off x="6287588" y="3515750"/>
          <a:ext cx="5277400" cy="11989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1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timeFeed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DFBC047-0333-68CD-D02C-C705E38BD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66078"/>
              </p:ext>
            </p:extLst>
          </p:nvPr>
        </p:nvGraphicFramePr>
        <p:xfrm>
          <a:off x="627011" y="5017399"/>
          <a:ext cx="5277400" cy="15459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1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NN, UNIQUE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  <a:tr h="1735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98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7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1</a:t>
            </a:r>
            <a:r>
              <a:rPr lang="ko-KR" altLang="en-US" b="1" dirty="0"/>
              <a:t>차 정규화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DFBC047-0333-68CD-D02C-C705E38BD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39767"/>
              </p:ext>
            </p:extLst>
          </p:nvPr>
        </p:nvGraphicFramePr>
        <p:xfrm>
          <a:off x="3970450" y="1596570"/>
          <a:ext cx="4251100" cy="11340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NN, Unique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9895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11" y="5154485"/>
            <a:ext cx="10937978" cy="14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테이블의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preference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는 여러 개의 값을 가지므로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1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 위배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따라서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preference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별개의 테이블을 생성하고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여러 값들이 한 유저에 속하게 하기 위하여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prefUser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PK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이자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FK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넣는다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424A09-91B2-8F59-DC02-DBD19053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89120"/>
              </p:ext>
            </p:extLst>
          </p:nvPr>
        </p:nvGraphicFramePr>
        <p:xfrm>
          <a:off x="964013" y="3736724"/>
          <a:ext cx="4251100" cy="9750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NN, Unique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BE2CBD-7B71-3AF3-3674-755AFB40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90845"/>
              </p:ext>
            </p:extLst>
          </p:nvPr>
        </p:nvGraphicFramePr>
        <p:xfrm>
          <a:off x="6976889" y="3736724"/>
          <a:ext cx="4251100" cy="580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키타입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prefUser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prefCg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5E17A91-339F-10D1-F04C-86CE39CEAFFA}"/>
              </a:ext>
            </a:extLst>
          </p:cNvPr>
          <p:cNvSpPr/>
          <p:nvPr/>
        </p:nvSpPr>
        <p:spPr>
          <a:xfrm rot="7846158">
            <a:off x="5611595" y="3133236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AC653FB-0670-5CDC-1C15-C6C6F7FD51AD}"/>
              </a:ext>
            </a:extLst>
          </p:cNvPr>
          <p:cNvSpPr/>
          <p:nvPr/>
        </p:nvSpPr>
        <p:spPr>
          <a:xfrm rot="13753842" flipH="1">
            <a:off x="6100111" y="3126307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2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2</a:t>
            </a:r>
            <a:r>
              <a:rPr lang="ko-KR" altLang="en-US" b="1" dirty="0"/>
              <a:t>차 정규화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50003F-0711-B52C-B0AC-7E25BBCD27C3}"/>
              </a:ext>
            </a:extLst>
          </p:cNvPr>
          <p:cNvGraphicFramePr>
            <a:graphicFrameLocks noGrp="1"/>
          </p:cNvGraphicFramePr>
          <p:nvPr/>
        </p:nvGraphicFramePr>
        <p:xfrm>
          <a:off x="627012" y="1680949"/>
          <a:ext cx="4251100" cy="5532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chatGPT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version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6C95B2-E059-E588-B5A1-CEE10C0CA54A}"/>
              </a:ext>
            </a:extLst>
          </p:cNvPr>
          <p:cNvGraphicFramePr>
            <a:graphicFrameLocks noGrp="1"/>
          </p:cNvGraphicFramePr>
          <p:nvPr/>
        </p:nvGraphicFramePr>
        <p:xfrm>
          <a:off x="627011" y="2511123"/>
          <a:ext cx="4251100" cy="9750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61A871A-FB26-A31B-AE4B-D887744674D1}"/>
              </a:ext>
            </a:extLst>
          </p:cNvPr>
          <p:cNvGraphicFramePr>
            <a:graphicFrameLocks noGrp="1"/>
          </p:cNvGraphicFramePr>
          <p:nvPr/>
        </p:nvGraphicFramePr>
        <p:xfrm>
          <a:off x="5733408" y="4175422"/>
          <a:ext cx="4251100" cy="8161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CD8E6D6-8E0A-122B-51E9-741A4BF7A8C7}"/>
              </a:ext>
            </a:extLst>
          </p:cNvPr>
          <p:cNvGraphicFramePr>
            <a:graphicFrameLocks noGrp="1"/>
          </p:cNvGraphicFramePr>
          <p:nvPr/>
        </p:nvGraphicFramePr>
        <p:xfrm>
          <a:off x="5733408" y="1680949"/>
          <a:ext cx="4251100" cy="7122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NN/Unique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chatHistory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user(userID)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14EAC3-84F4-A37F-BE86-48A94980C6BC}"/>
              </a:ext>
            </a:extLst>
          </p:cNvPr>
          <p:cNvGraphicFramePr>
            <a:graphicFrameLocks noGrp="1"/>
          </p:cNvGraphicFramePr>
          <p:nvPr/>
        </p:nvGraphicFramePr>
        <p:xfrm>
          <a:off x="5733408" y="2857657"/>
          <a:ext cx="4251100" cy="8161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timeFeed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DFBC047-0333-68CD-D02C-C705E38BD883}"/>
              </a:ext>
            </a:extLst>
          </p:cNvPr>
          <p:cNvGraphicFramePr>
            <a:graphicFrameLocks noGrp="1"/>
          </p:cNvGraphicFramePr>
          <p:nvPr/>
        </p:nvGraphicFramePr>
        <p:xfrm>
          <a:off x="627011" y="3857552"/>
          <a:ext cx="4251100" cy="11340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1901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191595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611901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1589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테이블명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속성명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키타입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NN/Unique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reference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NN, Unique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7899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147822"/>
                  </a:ext>
                </a:extLst>
              </a:tr>
              <a:tr h="8187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452175"/>
                  </a:ext>
                </a:extLst>
              </a:tr>
              <a:tr h="1589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9895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11" y="5437769"/>
            <a:ext cx="10937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식별자의 부분집합에 종속하는 속성이 존재하지 않으므로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 위배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X!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72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>
            <a:extLst>
              <a:ext uri="{FF2B5EF4-FFF2-40B4-BE49-F238E27FC236}">
                <a16:creationId xmlns:a16="http://schemas.microsoft.com/office/drawing/2014/main" id="{8464CEAA-C2CF-6BD7-9D93-FD326F2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1" y="271007"/>
            <a:ext cx="10937978" cy="132556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논리 스키마</a:t>
            </a:r>
            <a:r>
              <a:rPr lang="en-US" altLang="ko-KR" b="1" dirty="0"/>
              <a:t>: 3</a:t>
            </a:r>
            <a:r>
              <a:rPr lang="ko-KR" altLang="en-US" b="1" dirty="0"/>
              <a:t>차 정규화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A4CFF-A413-227C-3FAE-9B67C1C0505E}"/>
              </a:ext>
            </a:extLst>
          </p:cNvPr>
          <p:cNvSpPr txBox="1"/>
          <p:nvPr/>
        </p:nvSpPr>
        <p:spPr>
          <a:xfrm>
            <a:off x="627011" y="5211955"/>
            <a:ext cx="10937978" cy="14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 정규화는 이행 종속성을 제거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category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경우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qID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종속자인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query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종속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따라서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category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새로운 테이블로 분할하고 이를 위한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외래키인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qCg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추가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7AA567-A282-1F35-D49C-CEE930105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46441"/>
              </p:ext>
            </p:extLst>
          </p:nvPr>
        </p:nvGraphicFramePr>
        <p:xfrm>
          <a:off x="3457300" y="1596570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548723-D046-158D-8E23-07F2E426C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07607"/>
              </p:ext>
            </p:extLst>
          </p:nvPr>
        </p:nvGraphicFramePr>
        <p:xfrm>
          <a:off x="627011" y="3671178"/>
          <a:ext cx="5277400" cy="1229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timeQu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88339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791155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curConv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conversation(CID)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02632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5DEEBBD-14AB-D4C0-0045-4BCFCE410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97430"/>
              </p:ext>
            </p:extLst>
          </p:nvPr>
        </p:nvGraphicFramePr>
        <p:xfrm>
          <a:off x="6385884" y="3671177"/>
          <a:ext cx="5277400" cy="6958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9626">
                  <a:extLst>
                    <a:ext uri="{9D8B030D-6E8A-4147-A177-3AD203B41FA5}">
                      <a16:colId xmlns:a16="http://schemas.microsoft.com/office/drawing/2014/main" val="306436993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2017256929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33396708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474078307"/>
                    </a:ext>
                  </a:extLst>
                </a:gridCol>
                <a:gridCol w="1479270">
                  <a:extLst>
                    <a:ext uri="{9D8B030D-6E8A-4147-A177-3AD203B41FA5}">
                      <a16:colId xmlns:a16="http://schemas.microsoft.com/office/drawing/2014/main" val="799108990"/>
                    </a:ext>
                  </a:extLst>
                </a:gridCol>
                <a:gridCol w="759626">
                  <a:extLst>
                    <a:ext uri="{9D8B030D-6E8A-4147-A177-3AD203B41FA5}">
                      <a16:colId xmlns:a16="http://schemas.microsoft.com/office/drawing/2014/main" val="1890651263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테이블명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속성명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키타입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NN/Unique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default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8869766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015607"/>
                  </a:ext>
                </a:extLst>
              </a:tr>
              <a:tr h="17794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612627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42A129-E7C7-8195-1978-79C1C1459BAC}"/>
              </a:ext>
            </a:extLst>
          </p:cNvPr>
          <p:cNvSpPr/>
          <p:nvPr/>
        </p:nvSpPr>
        <p:spPr>
          <a:xfrm rot="7846158">
            <a:off x="5611595" y="3133236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25EED9E-FC8A-12A1-1E86-41A90CDC704A}"/>
              </a:ext>
            </a:extLst>
          </p:cNvPr>
          <p:cNvSpPr/>
          <p:nvPr/>
        </p:nvSpPr>
        <p:spPr>
          <a:xfrm rot="13753842" flipH="1">
            <a:off x="6100111" y="3126307"/>
            <a:ext cx="480292" cy="230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3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1194</Words>
  <Application>Microsoft Office PowerPoint</Application>
  <PresentationFormat>Widescreen</PresentationFormat>
  <Paragraphs>636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HY견고딕</vt:lpstr>
      <vt:lpstr>맑은 고딕</vt:lpstr>
      <vt:lpstr>휴먼모음T</vt:lpstr>
      <vt:lpstr>Arial</vt:lpstr>
      <vt:lpstr>Office 테마</vt:lpstr>
      <vt:lpstr>데이터 처리 시스템 그룹 프로젝트</vt:lpstr>
      <vt:lpstr>목차</vt:lpstr>
      <vt:lpstr>1. 개요</vt:lpstr>
      <vt:lpstr>2. 목표 대상 분석</vt:lpstr>
      <vt:lpstr>3. 개념 스키마</vt:lpstr>
      <vt:lpstr>4. 논리 스키마: 초기 테이블 구성</vt:lpstr>
      <vt:lpstr>4. 논리 스키마: 1차 정규화</vt:lpstr>
      <vt:lpstr>4. 논리 스키마: 2차 정규화</vt:lpstr>
      <vt:lpstr>4. 논리 스키마: 3차 정규화</vt:lpstr>
      <vt:lpstr>4. 논리 스키마: 3차 정규화</vt:lpstr>
      <vt:lpstr>4. 논리 스키마: BCNF &amp; 4차</vt:lpstr>
      <vt:lpstr>5. 물리 스키마: 최종 테이블</vt:lpstr>
      <vt:lpstr>5. 물리 스키마: 최종 테이블</vt:lpstr>
      <vt:lpstr>5. 물리 스키마: 최종 테이블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Dalsu</dc:creator>
  <cp:lastModifiedBy>오 달수</cp:lastModifiedBy>
  <cp:revision>100</cp:revision>
  <dcterms:created xsi:type="dcterms:W3CDTF">2023-05-21T08:30:05Z</dcterms:created>
  <dcterms:modified xsi:type="dcterms:W3CDTF">2023-05-31T13:06:53Z</dcterms:modified>
</cp:coreProperties>
</file>