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handoutMasterIdLst>
    <p:handoutMasterId r:id="rId8"/>
  </p:handoutMasterIdLst>
  <p:sldIdLst>
    <p:sldId id="278" r:id="rId2"/>
    <p:sldId id="273" r:id="rId3"/>
    <p:sldId id="274" r:id="rId4"/>
    <p:sldId id="275" r:id="rId5"/>
    <p:sldId id="276" r:id="rId6"/>
    <p:sldId id="277" r:id="rId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83" autoAdjust="0"/>
  </p:normalViewPr>
  <p:slideViewPr>
    <p:cSldViewPr>
      <p:cViewPr varScale="1">
        <p:scale>
          <a:sx n="83" d="100"/>
          <a:sy n="83" d="100"/>
        </p:scale>
        <p:origin x="1450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711C531-6267-4085-ADDD-74A58B77D045}" type="datetimeFigureOut">
              <a:rPr lang="ko-KR" altLang="en-US"/>
              <a:pPr>
                <a:defRPr/>
              </a:pPr>
              <a:t>2018-08-09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2BD3257-8FF2-4BB4-B913-69AEF212F35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63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8000"/>
            <a:chOff x="0" y="0"/>
            <a:chExt cx="5763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26729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6729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" name="Rectangle 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94BC5-E8F9-4004-B715-887FCDCA72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222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BA8E-2A7F-437A-AD30-EF2111C4E0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999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890F2-38E8-4531-AF34-740429675E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297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7472C-5C60-4246-AF2F-6F4271C38A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596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F1D44-5B48-4F19-8F88-F57F110B5B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224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9FB61-0583-43F4-B2A5-69D79EECA5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552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8E079-1FF1-4F5F-8B9C-83288E8196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652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380FF-25FF-42DB-8DB2-F628FFDEC0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33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C64CF-41D5-4EDF-8B83-A108474A38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090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1B2D3-F967-4C18-9CE1-10EF538AEE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324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F1777-DA70-4AC7-AE59-1139CB9043D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380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8763" cy="6858000"/>
            <a:chOff x="0" y="0"/>
            <a:chExt cx="5763" cy="4320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266245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35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36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37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266249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39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266251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41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42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43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44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45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46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47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48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49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50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51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52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53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54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55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027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66269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70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71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959A764F-F3F2-4F2D-B645-BA7B9ACF73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51" r:id="rId2"/>
    <p:sldLayoutId id="2147484352" r:id="rId3"/>
    <p:sldLayoutId id="2147484353" r:id="rId4"/>
    <p:sldLayoutId id="2147484354" r:id="rId5"/>
    <p:sldLayoutId id="2147484355" r:id="rId6"/>
    <p:sldLayoutId id="2147484356" r:id="rId7"/>
    <p:sldLayoutId id="2147484357" r:id="rId8"/>
    <p:sldLayoutId id="2147484358" r:id="rId9"/>
    <p:sldLayoutId id="2147484359" r:id="rId10"/>
    <p:sldLayoutId id="2147484360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9pPr>
    </p:titleStyle>
    <p:bodyStyle>
      <a:lvl1pPr marL="342900" indent="-342900" algn="l" rtl="0" eaLnBrk="0" fontAlgn="t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3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924944"/>
            <a:ext cx="90364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200" b="1" smtClean="0"/>
              <a:t>망국의 정</a:t>
            </a:r>
            <a:endParaRPr lang="ko-KR" altLang="en-US" sz="7200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495729"/>
              </p:ext>
            </p:extLst>
          </p:nvPr>
        </p:nvGraphicFramePr>
        <p:xfrm>
          <a:off x="-21436" y="1644"/>
          <a:ext cx="925955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25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47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시조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01</a:t>
                      </a:r>
                      <a:endParaRPr lang="ko-KR" altLang="en-US" sz="3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173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764704"/>
            <a:ext cx="90364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(</a:t>
            </a:r>
            <a:r>
              <a:rPr lang="ko-KR" altLang="en-US" sz="2400" b="1" dirty="0"/>
              <a:t>가</a:t>
            </a:r>
            <a:r>
              <a:rPr lang="en-US" altLang="ko-KR" sz="2400" b="1" dirty="0"/>
              <a:t>)</a:t>
            </a:r>
            <a:endParaRPr lang="ko-KR" altLang="en-US" sz="2400" dirty="0"/>
          </a:p>
          <a:p>
            <a:r>
              <a:rPr lang="ko-KR" altLang="en-US" sz="2400" b="1" dirty="0"/>
              <a:t>☑ 핵심 정리</a:t>
            </a:r>
            <a:endParaRPr lang="ko-KR" altLang="en-US" sz="2400" dirty="0"/>
          </a:p>
          <a:p>
            <a:r>
              <a:rPr lang="ko-KR" altLang="en-US" sz="2400" b="1" dirty="0"/>
              <a:t>작가</a:t>
            </a:r>
            <a:r>
              <a:rPr lang="ko-KR" altLang="en-US" sz="2400" dirty="0"/>
              <a:t>	원천석</a:t>
            </a:r>
            <a:r>
              <a:rPr lang="en-US" altLang="ko-KR" sz="2400" dirty="0"/>
              <a:t>(1330~?)</a:t>
            </a:r>
            <a:endParaRPr lang="ko-KR" altLang="en-US" sz="2400" dirty="0"/>
          </a:p>
          <a:p>
            <a:r>
              <a:rPr lang="ko-KR" altLang="en-US" sz="2400" b="1" dirty="0"/>
              <a:t>성격</a:t>
            </a:r>
            <a:r>
              <a:rPr lang="ko-KR" altLang="en-US" sz="2400" dirty="0"/>
              <a:t>	회고적</a:t>
            </a:r>
            <a:r>
              <a:rPr lang="en-US" altLang="ko-KR" sz="2400" dirty="0"/>
              <a:t>, </a:t>
            </a:r>
            <a:r>
              <a:rPr lang="ko-KR" altLang="en-US" sz="2400" dirty="0"/>
              <a:t>비유적</a:t>
            </a:r>
            <a:r>
              <a:rPr lang="en-US" altLang="ko-KR" sz="2400" dirty="0"/>
              <a:t>, </a:t>
            </a:r>
            <a:r>
              <a:rPr lang="ko-KR" altLang="en-US" sz="2400" dirty="0"/>
              <a:t>감상적 </a:t>
            </a:r>
          </a:p>
          <a:p>
            <a:r>
              <a:rPr lang="ko-KR" altLang="en-US" sz="2400" b="1" dirty="0"/>
              <a:t>주제</a:t>
            </a:r>
            <a:r>
              <a:rPr lang="ko-KR" altLang="en-US" sz="2400" dirty="0"/>
              <a:t>	고려 왕조의 멸망에 대한 탄식과 </a:t>
            </a:r>
            <a:r>
              <a:rPr lang="ko-KR" altLang="en-US" sz="2400" dirty="0" err="1"/>
              <a:t>무상감</a:t>
            </a:r>
            <a:endParaRPr lang="ko-KR" altLang="en-US" sz="2400" dirty="0"/>
          </a:p>
          <a:p>
            <a:r>
              <a:rPr lang="ko-KR" altLang="en-US" sz="2400" b="1" dirty="0"/>
              <a:t>특징</a:t>
            </a:r>
            <a:r>
              <a:rPr lang="ko-KR" altLang="en-US" sz="2400" dirty="0"/>
              <a:t>	</a:t>
            </a:r>
            <a:r>
              <a:rPr lang="en-US" altLang="ko-KR" sz="2400" dirty="0"/>
              <a:t>• </a:t>
            </a:r>
            <a:r>
              <a:rPr lang="ko-KR" altLang="en-US" sz="2400" dirty="0"/>
              <a:t>시각적</a:t>
            </a:r>
            <a:r>
              <a:rPr lang="en-US" altLang="ko-KR" sz="2400" dirty="0"/>
              <a:t>, </a:t>
            </a:r>
            <a:r>
              <a:rPr lang="ko-KR" altLang="en-US" sz="2400" dirty="0"/>
              <a:t>청각적 이미지로 인생무상의 정서를 표현함</a:t>
            </a:r>
          </a:p>
          <a:p>
            <a:r>
              <a:rPr lang="ko-KR" altLang="en-US" sz="2400" dirty="0"/>
              <a:t>	</a:t>
            </a:r>
            <a:r>
              <a:rPr lang="en-US" altLang="ko-KR" sz="2400" dirty="0"/>
              <a:t>• </a:t>
            </a:r>
            <a:r>
              <a:rPr lang="ko-KR" altLang="en-US" sz="2400" dirty="0"/>
              <a:t>비유와 </a:t>
            </a:r>
            <a:r>
              <a:rPr lang="ko-KR" altLang="en-US" sz="2400" dirty="0" smtClean="0"/>
              <a:t>영탄법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중의법을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통해 주제를 형상화함</a:t>
            </a:r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◇ </a:t>
            </a:r>
            <a:r>
              <a:rPr lang="ko-KR" altLang="en-US" sz="2400" b="1" dirty="0"/>
              <a:t>이해와 감상</a:t>
            </a:r>
            <a:endParaRPr lang="ko-KR" altLang="en-US" sz="2400" dirty="0"/>
          </a:p>
          <a:p>
            <a:r>
              <a:rPr lang="ko-KR" altLang="en-US" sz="2400" dirty="0"/>
              <a:t>이 시조는 고려의 충신이었던 작가가 고려의 도읍지였던 개성의 궁궐터를 돌아보면서 지난날을 회고하고 세월의 덧없음을 노래한 작품으로</a:t>
            </a:r>
            <a:r>
              <a:rPr lang="en-US" altLang="ko-KR" sz="2400" dirty="0"/>
              <a:t>, </a:t>
            </a:r>
            <a:r>
              <a:rPr lang="ko-KR" altLang="en-US" sz="2400" dirty="0"/>
              <a:t>고려의 멸망에서 느끼는 </a:t>
            </a:r>
            <a:r>
              <a:rPr lang="ko-KR" altLang="en-US" sz="2400" dirty="0" err="1"/>
              <a:t>무상감이</a:t>
            </a:r>
            <a:r>
              <a:rPr lang="ko-KR" altLang="en-US" sz="2400" dirty="0"/>
              <a:t> 탄식의 어조로 잘 표현되어 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36643"/>
              </p:ext>
            </p:extLst>
          </p:nvPr>
        </p:nvGraphicFramePr>
        <p:xfrm>
          <a:off x="-21436" y="1644"/>
          <a:ext cx="925955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25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47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시조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01</a:t>
                      </a:r>
                      <a:endParaRPr lang="ko-KR" altLang="en-US" sz="3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470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514" y="778656"/>
            <a:ext cx="903649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(</a:t>
            </a:r>
            <a:r>
              <a:rPr lang="ko-KR" altLang="en-US" sz="2400" b="1" dirty="0"/>
              <a:t>나</a:t>
            </a:r>
            <a:r>
              <a:rPr lang="en-US" altLang="ko-KR" sz="2400" b="1" dirty="0"/>
              <a:t>)</a:t>
            </a:r>
            <a:endParaRPr lang="ko-KR" altLang="en-US" sz="2400" dirty="0"/>
          </a:p>
          <a:p>
            <a:r>
              <a:rPr lang="ko-KR" altLang="en-US" sz="2400" b="1" dirty="0"/>
              <a:t>☑ 핵심 정리</a:t>
            </a:r>
            <a:endParaRPr lang="ko-KR" altLang="en-US" sz="2400" dirty="0"/>
          </a:p>
          <a:p>
            <a:r>
              <a:rPr lang="ko-KR" altLang="en-US" sz="2400" b="1" dirty="0"/>
              <a:t>작가</a:t>
            </a:r>
            <a:r>
              <a:rPr lang="ko-KR" altLang="en-US" sz="2400" dirty="0"/>
              <a:t>	길재</a:t>
            </a:r>
            <a:r>
              <a:rPr lang="en-US" altLang="ko-KR" sz="2400" dirty="0"/>
              <a:t>(1353~1419) </a:t>
            </a:r>
            <a:endParaRPr lang="ko-KR" altLang="en-US" sz="2400" dirty="0"/>
          </a:p>
          <a:p>
            <a:r>
              <a:rPr lang="ko-KR" altLang="en-US" sz="2400" b="1" dirty="0"/>
              <a:t>성격</a:t>
            </a:r>
            <a:r>
              <a:rPr lang="ko-KR" altLang="en-US" sz="2400" dirty="0"/>
              <a:t>	회고적</a:t>
            </a:r>
            <a:r>
              <a:rPr lang="en-US" altLang="ko-KR" sz="2400" dirty="0"/>
              <a:t>, </a:t>
            </a:r>
            <a:r>
              <a:rPr lang="ko-KR" altLang="en-US" sz="2400" dirty="0"/>
              <a:t>비유적</a:t>
            </a:r>
            <a:r>
              <a:rPr lang="en-US" altLang="ko-KR" sz="2400" dirty="0"/>
              <a:t>, </a:t>
            </a:r>
            <a:r>
              <a:rPr lang="ko-KR" altLang="en-US" sz="2400" dirty="0"/>
              <a:t>감상적</a:t>
            </a:r>
          </a:p>
          <a:p>
            <a:r>
              <a:rPr lang="ko-KR" altLang="en-US" sz="2400" b="1" dirty="0"/>
              <a:t>주제</a:t>
            </a:r>
            <a:r>
              <a:rPr lang="ko-KR" altLang="en-US" sz="2400" dirty="0"/>
              <a:t>	망국의 한과 인생무상</a:t>
            </a:r>
          </a:p>
          <a:p>
            <a:r>
              <a:rPr lang="ko-KR" altLang="en-US" sz="2400" b="1" dirty="0"/>
              <a:t>특징</a:t>
            </a:r>
            <a:r>
              <a:rPr lang="ko-KR" altLang="en-US" sz="2400" dirty="0"/>
              <a:t>	대조법</a:t>
            </a:r>
            <a:r>
              <a:rPr lang="en-US" altLang="ko-KR" sz="2400" dirty="0"/>
              <a:t>, </a:t>
            </a:r>
            <a:r>
              <a:rPr lang="ko-KR" altLang="en-US" sz="2400" dirty="0"/>
              <a:t>영탄법을 사용하여 </a:t>
            </a:r>
            <a:r>
              <a:rPr lang="ko-KR" altLang="en-US" sz="2400" dirty="0"/>
              <a:t>인생무상과 옛 왕조에 대한 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 </a:t>
            </a:r>
            <a:r>
              <a:rPr lang="ko-KR" altLang="en-US" sz="2400" dirty="0" smtClean="0"/>
              <a:t>회고의 정을 </a:t>
            </a:r>
            <a:r>
              <a:rPr lang="ko-KR" altLang="en-US" sz="2400" dirty="0"/>
              <a:t>노래함</a:t>
            </a:r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◇ </a:t>
            </a:r>
            <a:r>
              <a:rPr lang="ko-KR" altLang="en-US" sz="2400" b="1" dirty="0"/>
              <a:t>이해와 감상</a:t>
            </a:r>
            <a:endParaRPr lang="ko-KR" altLang="en-US" sz="2400" dirty="0"/>
          </a:p>
          <a:p>
            <a:r>
              <a:rPr lang="ko-KR" altLang="en-US" sz="2400" dirty="0"/>
              <a:t>이 시조는 고려 왕조가 몰락하자 모친 봉양을 핑계로 고향 선산</a:t>
            </a:r>
            <a:r>
              <a:rPr lang="en-US" altLang="ko-KR" sz="2400" dirty="0"/>
              <a:t>(</a:t>
            </a:r>
            <a:r>
              <a:rPr lang="ko-KR" altLang="en-US" sz="2400" dirty="0"/>
              <a:t>先山</a:t>
            </a:r>
            <a:r>
              <a:rPr lang="en-US" altLang="ko-KR" sz="2400" dirty="0"/>
              <a:t>)</a:t>
            </a:r>
            <a:r>
              <a:rPr lang="ko-KR" altLang="en-US" sz="2400" dirty="0"/>
              <a:t>에 은거한 작가가 고려의 도읍지였던 개성을 찾아 느끼는 감회를 읊고 있는 작품으로</a:t>
            </a:r>
            <a:r>
              <a:rPr lang="en-US" altLang="ko-KR" sz="2400" dirty="0"/>
              <a:t>, </a:t>
            </a:r>
            <a:r>
              <a:rPr lang="ko-KR" altLang="en-US" sz="2400" dirty="0"/>
              <a:t>고려 왕조의 옛 시절이 한바탕 꿈에 지나지 않는다는 허무감과 망국의 한</a:t>
            </a:r>
            <a:r>
              <a:rPr lang="en-US" altLang="ko-KR" sz="2400" dirty="0"/>
              <a:t>(</a:t>
            </a:r>
            <a:r>
              <a:rPr lang="ko-KR" altLang="en-US" sz="2400" dirty="0"/>
              <a:t>恨</a:t>
            </a:r>
            <a:r>
              <a:rPr lang="en-US" altLang="ko-KR" sz="2400" dirty="0"/>
              <a:t>)</a:t>
            </a:r>
            <a:r>
              <a:rPr lang="ko-KR" altLang="en-US" sz="2400" dirty="0"/>
              <a:t>을 노래하고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45087"/>
              </p:ext>
            </p:extLst>
          </p:nvPr>
        </p:nvGraphicFramePr>
        <p:xfrm>
          <a:off x="-21436" y="1644"/>
          <a:ext cx="925955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25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47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시조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01</a:t>
                      </a:r>
                      <a:endParaRPr lang="ko-KR" altLang="en-US" sz="3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102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787927"/>
            <a:ext cx="92525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(</a:t>
            </a:r>
            <a:r>
              <a:rPr lang="ko-KR" altLang="en-US" sz="2400" b="1" dirty="0"/>
              <a:t>다</a:t>
            </a:r>
            <a:r>
              <a:rPr lang="en-US" altLang="ko-KR" sz="2400" b="1" dirty="0"/>
              <a:t>)</a:t>
            </a:r>
            <a:endParaRPr lang="ko-KR" altLang="en-US" sz="2400" dirty="0"/>
          </a:p>
          <a:p>
            <a:r>
              <a:rPr lang="ko-KR" altLang="en-US" sz="2400" b="1" dirty="0"/>
              <a:t>☑ 핵심 정리</a:t>
            </a:r>
            <a:endParaRPr lang="ko-KR" altLang="en-US" sz="2400" dirty="0"/>
          </a:p>
          <a:p>
            <a:r>
              <a:rPr lang="ko-KR" altLang="en-US" sz="2400" dirty="0"/>
              <a:t>작가	</a:t>
            </a:r>
            <a:r>
              <a:rPr lang="ko-KR" altLang="en-US" sz="2400" dirty="0" err="1"/>
              <a:t>정도전</a:t>
            </a:r>
            <a:r>
              <a:rPr lang="en-US" altLang="ko-KR" sz="2400" dirty="0"/>
              <a:t>(?~1398) </a:t>
            </a:r>
            <a:endParaRPr lang="ko-KR" altLang="en-US" sz="2400" dirty="0"/>
          </a:p>
          <a:p>
            <a:r>
              <a:rPr lang="ko-KR" altLang="en-US" sz="2400" dirty="0"/>
              <a:t>성격	회고적</a:t>
            </a:r>
            <a:r>
              <a:rPr lang="en-US" altLang="ko-KR" sz="2400" dirty="0"/>
              <a:t>, </a:t>
            </a:r>
            <a:r>
              <a:rPr lang="ko-KR" altLang="en-US" sz="2400" dirty="0"/>
              <a:t>감상적</a:t>
            </a:r>
            <a:r>
              <a:rPr lang="en-US" altLang="ko-KR" sz="2400" dirty="0"/>
              <a:t>, </a:t>
            </a:r>
            <a:r>
              <a:rPr lang="ko-KR" altLang="en-US" sz="2400" dirty="0"/>
              <a:t>권유적</a:t>
            </a:r>
          </a:p>
          <a:p>
            <a:r>
              <a:rPr lang="ko-KR" altLang="en-US" sz="2400" dirty="0"/>
              <a:t>주제	고려 왕조의 회고와 </a:t>
            </a:r>
            <a:r>
              <a:rPr lang="ko-KR" altLang="en-US" sz="2400" dirty="0" smtClean="0"/>
              <a:t>역사의 </a:t>
            </a:r>
            <a:r>
              <a:rPr lang="ko-KR" altLang="en-US" sz="2400" dirty="0" err="1" smtClean="0"/>
              <a:t>무상감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옛왕조를</a:t>
            </a:r>
            <a:r>
              <a:rPr lang="ko-KR" altLang="en-US" sz="2400" dirty="0" smtClean="0"/>
              <a:t> 잊자</a:t>
            </a:r>
            <a:r>
              <a:rPr lang="en-US" altLang="ko-KR" sz="2400" dirty="0" smtClean="0"/>
              <a:t>)</a:t>
            </a:r>
            <a:endParaRPr lang="en-US" altLang="ko-KR" sz="2400" dirty="0" smtClean="0"/>
          </a:p>
          <a:p>
            <a:r>
              <a:rPr lang="en-US" altLang="ko-KR" sz="2400" dirty="0" smtClean="0"/>
              <a:t>  </a:t>
            </a:r>
            <a:r>
              <a:rPr lang="en-US" altLang="ko-KR" sz="2400" dirty="0" smtClean="0"/>
              <a:t>• </a:t>
            </a:r>
            <a:r>
              <a:rPr lang="ko-KR" altLang="en-US" sz="2400" dirty="0"/>
              <a:t>청각적 이미지</a:t>
            </a:r>
            <a:r>
              <a:rPr lang="en-US" altLang="ko-KR" sz="2400" dirty="0"/>
              <a:t>, </a:t>
            </a:r>
            <a:r>
              <a:rPr lang="ko-KR" altLang="en-US" sz="2400" dirty="0"/>
              <a:t>영탄법</a:t>
            </a:r>
            <a:r>
              <a:rPr lang="en-US" altLang="ko-KR" sz="2400" dirty="0"/>
              <a:t>, </a:t>
            </a:r>
            <a:r>
              <a:rPr lang="ko-KR" altLang="en-US" sz="2400" dirty="0"/>
              <a:t>설의법을 통해 시적 화자의 감정을 </a:t>
            </a:r>
            <a:r>
              <a:rPr lang="ko-KR" altLang="en-US" sz="2400" dirty="0" smtClean="0"/>
              <a:t>드러냄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• </a:t>
            </a:r>
            <a:r>
              <a:rPr lang="ko-KR" altLang="en-US" sz="2400" dirty="0"/>
              <a:t>고려 왕조를 회고하면서도 변화된 현실을 수긍할 것을 은근히 권유함</a:t>
            </a:r>
            <a:endParaRPr lang="ko-KR" altLang="en-US" sz="2400" dirty="0"/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◇ </a:t>
            </a:r>
            <a:r>
              <a:rPr lang="ko-KR" altLang="en-US" sz="2400" b="1" dirty="0"/>
              <a:t>이해와 감상</a:t>
            </a:r>
            <a:endParaRPr lang="ko-KR" altLang="en-US" sz="2400" dirty="0"/>
          </a:p>
          <a:p>
            <a:r>
              <a:rPr lang="ko-KR" altLang="en-US" sz="2400" dirty="0"/>
              <a:t>이 시조는 고려 왕업의 무상함을 노래한 조선 개국 공신의 회고가로</a:t>
            </a:r>
            <a:r>
              <a:rPr lang="en-US" altLang="ko-KR" sz="2400" dirty="0"/>
              <a:t>, </a:t>
            </a:r>
            <a:r>
              <a:rPr lang="ko-KR" altLang="en-US" sz="2400" dirty="0"/>
              <a:t>고려 왕조의 멸망에 </a:t>
            </a:r>
            <a:r>
              <a:rPr lang="ko-KR" altLang="en-US" sz="2400" dirty="0" err="1"/>
              <a:t>무상감을</a:t>
            </a:r>
            <a:r>
              <a:rPr lang="ko-KR" altLang="en-US" sz="2400" dirty="0"/>
              <a:t> 갖기도 하나</a:t>
            </a:r>
            <a:r>
              <a:rPr lang="en-US" altLang="ko-KR" sz="2400" dirty="0"/>
              <a:t>, </a:t>
            </a:r>
            <a:r>
              <a:rPr lang="ko-KR" altLang="en-US" sz="2400" dirty="0"/>
              <a:t>조선의 개국 공신답게 고려의 멸망을 하늘의 이치에 의한 것이니</a:t>
            </a:r>
            <a:r>
              <a:rPr lang="en-US" altLang="ko-KR" sz="2400" dirty="0"/>
              <a:t>, </a:t>
            </a:r>
            <a:r>
              <a:rPr lang="ko-KR" altLang="en-US" sz="2400" dirty="0"/>
              <a:t>더 이상 망한 왕조의 일에 연연해하지 말고 시세에 따를 것을 은근히 권유하고 있다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317402"/>
              </p:ext>
            </p:extLst>
          </p:nvPr>
        </p:nvGraphicFramePr>
        <p:xfrm>
          <a:off x="-21436" y="1644"/>
          <a:ext cx="925955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25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47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시조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01</a:t>
                      </a:r>
                      <a:endParaRPr lang="ko-KR" altLang="en-US" sz="3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102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630913"/>
              </p:ext>
            </p:extLst>
          </p:nvPr>
        </p:nvGraphicFramePr>
        <p:xfrm>
          <a:off x="-1" y="0"/>
          <a:ext cx="9144001" cy="6857999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043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9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47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가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나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다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3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유형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부정적 현실</a:t>
                      </a:r>
                      <a:r>
                        <a:rPr lang="en-US" altLang="ko-KR" sz="2400" dirty="0" smtClean="0"/>
                        <a:t>-</a:t>
                      </a:r>
                      <a:r>
                        <a:rPr lang="ko-KR" altLang="en-US" sz="2400" dirty="0" smtClean="0"/>
                        <a:t>망국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ko-KR" altLang="en-US" sz="2400" dirty="0" smtClean="0"/>
                        <a:t>인간존재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ko-KR" altLang="en-US" sz="2400" dirty="0" smtClean="0"/>
                        <a:t>유교적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부정적 현실</a:t>
                      </a:r>
                      <a:r>
                        <a:rPr lang="en-US" altLang="ko-KR" sz="2400" dirty="0" smtClean="0"/>
                        <a:t>-</a:t>
                      </a:r>
                      <a:r>
                        <a:rPr lang="ko-KR" altLang="en-US" sz="2400" dirty="0" smtClean="0"/>
                        <a:t>망국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ko-KR" altLang="en-US" sz="2400" dirty="0" smtClean="0"/>
                        <a:t>인간존재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ko-KR" altLang="en-US" sz="2400" dirty="0" smtClean="0"/>
                        <a:t>유교적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부정적 현실</a:t>
                      </a:r>
                      <a:r>
                        <a:rPr lang="en-US" altLang="ko-KR" sz="2400" dirty="0" smtClean="0"/>
                        <a:t>-</a:t>
                      </a:r>
                      <a:r>
                        <a:rPr lang="ko-KR" altLang="en-US" sz="2400" dirty="0" smtClean="0"/>
                        <a:t>망국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ko-KR" altLang="en-US" sz="2400" dirty="0" smtClean="0"/>
                        <a:t>인간존재</a:t>
                      </a:r>
                      <a:endParaRPr lang="en-US" altLang="ko-KR" sz="2400" dirty="0" smtClean="0"/>
                    </a:p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99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정서</a:t>
                      </a:r>
                      <a:endParaRPr lang="en-US" altLang="ko-KR" sz="2400" b="1" dirty="0" smtClean="0"/>
                    </a:p>
                    <a:p>
                      <a:pPr algn="ctr" latinLnBrk="1"/>
                      <a:r>
                        <a:rPr lang="ko-KR" altLang="en-US" sz="2400" b="1" dirty="0" smtClean="0"/>
                        <a:t>태도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비애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ko-KR" altLang="en-US" sz="2400" dirty="0" err="1" smtClean="0"/>
                        <a:t>무상감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ko-KR" altLang="en-US" sz="2400" dirty="0" smtClean="0"/>
                        <a:t>우국지정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안타까움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ko-KR" altLang="en-US" sz="2400" dirty="0" err="1" smtClean="0"/>
                        <a:t>무상감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ko-KR" altLang="en-US" sz="2400" dirty="0" smtClean="0"/>
                        <a:t>우국지정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 smtClean="0"/>
                    </a:p>
                    <a:p>
                      <a:pPr algn="ctr" latinLnBrk="1"/>
                      <a:r>
                        <a:rPr lang="ko-KR" altLang="en-US" sz="2400" dirty="0" err="1" smtClean="0"/>
                        <a:t>무상감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ko-KR" altLang="en-US" sz="2400" dirty="0" smtClean="0"/>
                        <a:t>체념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ko-KR" altLang="en-US" sz="2400" dirty="0" smtClean="0"/>
                        <a:t>현실 수용</a:t>
                      </a:r>
                    </a:p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830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217799"/>
              </p:ext>
            </p:extLst>
          </p:nvPr>
        </p:nvGraphicFramePr>
        <p:xfrm>
          <a:off x="-1" y="0"/>
          <a:ext cx="9144001" cy="68580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989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4400" dirty="0" smtClean="0"/>
                        <a:t>      </a:t>
                      </a:r>
                      <a:r>
                        <a:rPr lang="ko-KR" altLang="en-US" sz="6000" dirty="0" smtClean="0"/>
                        <a:t>오</a:t>
                      </a:r>
                      <a:r>
                        <a:rPr lang="ko-KR" altLang="en-US" sz="3200" dirty="0" smtClean="0"/>
                        <a:t>늘의</a:t>
                      </a:r>
                      <a:r>
                        <a:rPr lang="ko-KR" altLang="en-US" sz="3600" dirty="0" smtClean="0"/>
                        <a:t> </a:t>
                      </a:r>
                      <a:r>
                        <a:rPr lang="ko-KR" altLang="en-US" sz="6000" dirty="0" smtClean="0"/>
                        <a:t>키</a:t>
                      </a:r>
                      <a:r>
                        <a:rPr lang="ko-KR" altLang="en-US" sz="3200" dirty="0" smtClean="0"/>
                        <a:t>워드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8106">
                <a:tc>
                  <a:txBody>
                    <a:bodyPr/>
                    <a:lstStyle/>
                    <a:p>
                      <a:pPr algn="l" latinLnBrk="1"/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 descr="C:\Users\성기하\AppData\Local\Microsoft\Windows\Temporary Internet Files\Content.IE5\RA7EEDHE\MC90038355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002" y="488956"/>
            <a:ext cx="1472605" cy="217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성기하\AppData\Local\Microsoft\Windows\Temporary Internet Files\Content.IE5\0XGLH6K2\MC90032690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56" y="110895"/>
            <a:ext cx="912813" cy="9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1152128"/>
            <a:ext cx="9113607" cy="56612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*</a:t>
            </a:r>
            <a:r>
              <a:rPr lang="ko-KR" altLang="en-US" sz="2400" b="1" dirty="0" smtClean="0"/>
              <a:t>오백 년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만월대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반 천년</a:t>
            </a:r>
            <a:r>
              <a:rPr lang="en-US" altLang="ko-KR" sz="2400" b="1" dirty="0" smtClean="0"/>
              <a:t>, </a:t>
            </a:r>
            <a:r>
              <a:rPr lang="ko-KR" altLang="en-US" sz="2400" b="1" dirty="0" err="1" smtClean="0"/>
              <a:t>선인교</a:t>
            </a:r>
            <a:r>
              <a:rPr lang="en-US" altLang="ko-KR" sz="2400" b="1" dirty="0" smtClean="0"/>
              <a:t>, </a:t>
            </a:r>
            <a:r>
              <a:rPr lang="ko-KR" altLang="en-US" sz="2400" b="1" dirty="0" err="1" smtClean="0"/>
              <a:t>자하동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*</a:t>
            </a:r>
            <a:r>
              <a:rPr lang="ko-KR" altLang="en-US" sz="2400" b="1" dirty="0" err="1" smtClean="0"/>
              <a:t>추초</a:t>
            </a:r>
            <a:r>
              <a:rPr lang="ko-KR" altLang="en-US" sz="2400" b="1" dirty="0" smtClean="0"/>
              <a:t>(</a:t>
            </a:r>
            <a:r>
              <a:rPr lang="ko-KR" altLang="en-US" sz="2400" b="1" dirty="0" err="1" smtClean="0"/>
              <a:t>秋草</a:t>
            </a:r>
            <a:r>
              <a:rPr lang="ko-KR" altLang="en-US" sz="2400" b="1" dirty="0" smtClean="0"/>
              <a:t>)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목적(牧笛)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물소리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꿈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*</a:t>
            </a:r>
            <a:r>
              <a:rPr lang="ko-KR" altLang="en-US" sz="2400" b="1" u="sng" dirty="0" smtClean="0"/>
              <a:t>산천</a:t>
            </a:r>
            <a:r>
              <a:rPr lang="ko-KR" altLang="en-US" sz="2400" b="1" dirty="0" smtClean="0"/>
              <a:t>은 의구하되 </a:t>
            </a:r>
            <a:r>
              <a:rPr lang="ko-KR" altLang="en-US" sz="2400" b="1" u="sng" dirty="0" smtClean="0"/>
              <a:t>인걸</a:t>
            </a:r>
            <a:r>
              <a:rPr lang="ko-KR" altLang="en-US" sz="2400" b="1" dirty="0" smtClean="0"/>
              <a:t>은 간 데 없다</a:t>
            </a:r>
            <a:r>
              <a:rPr lang="en-US" altLang="ko-KR" sz="2400" b="1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자연↔인간 </a:t>
            </a:r>
            <a:r>
              <a:rPr lang="en-US" altLang="ko-KR" sz="2400" b="1" dirty="0"/>
              <a:t>=</a:t>
            </a:r>
            <a:r>
              <a:rPr lang="en-US" altLang="ko-KR" sz="2400" b="1" dirty="0" smtClean="0"/>
              <a:t>&gt;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무상감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일장춘몽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남가일몽</a:t>
            </a:r>
            <a:r>
              <a:rPr lang="en-US" altLang="ko-KR" sz="2400" b="1" dirty="0" smtClean="0"/>
              <a:t>, </a:t>
            </a:r>
            <a:r>
              <a:rPr lang="ko-KR" altLang="en-US" sz="2400" b="1" dirty="0" err="1" smtClean="0"/>
              <a:t>한단지몽</a:t>
            </a:r>
            <a:r>
              <a:rPr lang="en-US" altLang="ko-KR" sz="24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*</a:t>
            </a:r>
            <a:r>
              <a:rPr lang="ko-KR" altLang="en-US" sz="2400" b="1" dirty="0" smtClean="0"/>
              <a:t>맥수지탄(麥秀之嘆</a:t>
            </a:r>
            <a:r>
              <a:rPr lang="ko-KR" altLang="en-US" sz="2400" b="1" dirty="0" smtClean="0"/>
              <a:t>)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62935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네모의 미">
  <a:themeElements>
    <a:clrScheme name="네모의 미 1">
      <a:dk1>
        <a:srgbClr val="000000"/>
      </a:dk1>
      <a:lt1>
        <a:srgbClr val="FFFFBF"/>
      </a:lt1>
      <a:dk2>
        <a:srgbClr val="666633"/>
      </a:dk2>
      <a:lt2>
        <a:srgbClr val="969696"/>
      </a:lt2>
      <a:accent1>
        <a:srgbClr val="99CC00"/>
      </a:accent1>
      <a:accent2>
        <a:srgbClr val="247C41"/>
      </a:accent2>
      <a:accent3>
        <a:srgbClr val="FFFFDC"/>
      </a:accent3>
      <a:accent4>
        <a:srgbClr val="000000"/>
      </a:accent4>
      <a:accent5>
        <a:srgbClr val="CAE2AA"/>
      </a:accent5>
      <a:accent6>
        <a:srgbClr val="20703A"/>
      </a:accent6>
      <a:hlink>
        <a:srgbClr val="EBA9D0"/>
      </a:hlink>
      <a:folHlink>
        <a:srgbClr val="CFBA7D"/>
      </a:folHlink>
    </a:clrScheme>
    <a:fontScheme name="네모의 미">
      <a:majorFont>
        <a:latin typeface="굴림"/>
        <a:ea typeface="굴림"/>
        <a:cs typeface="Arial"/>
      </a:majorFont>
      <a:minorFont>
        <a:latin typeface="굴림"/>
        <a:ea typeface="굴림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네모의 미 1">
        <a:dk1>
          <a:srgbClr val="000000"/>
        </a:dk1>
        <a:lt1>
          <a:srgbClr val="FFFFBF"/>
        </a:lt1>
        <a:dk2>
          <a:srgbClr val="666633"/>
        </a:dk2>
        <a:lt2>
          <a:srgbClr val="969696"/>
        </a:lt2>
        <a:accent1>
          <a:srgbClr val="99CC00"/>
        </a:accent1>
        <a:accent2>
          <a:srgbClr val="247C41"/>
        </a:accent2>
        <a:accent3>
          <a:srgbClr val="FFFFDC"/>
        </a:accent3>
        <a:accent4>
          <a:srgbClr val="000000"/>
        </a:accent4>
        <a:accent5>
          <a:srgbClr val="CAE2AA"/>
        </a:accent5>
        <a:accent6>
          <a:srgbClr val="20703A"/>
        </a:accent6>
        <a:hlink>
          <a:srgbClr val="EBA9D0"/>
        </a:hlink>
        <a:folHlink>
          <a:srgbClr val="CFBA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D26F5E"/>
        </a:accent1>
        <a:accent2>
          <a:srgbClr val="6164DF"/>
        </a:accent2>
        <a:accent3>
          <a:srgbClr val="FFFFFF"/>
        </a:accent3>
        <a:accent4>
          <a:srgbClr val="000000"/>
        </a:accent4>
        <a:accent5>
          <a:srgbClr val="E5BBB6"/>
        </a:accent5>
        <a:accent6>
          <a:srgbClr val="575ACA"/>
        </a:accent6>
        <a:hlink>
          <a:srgbClr val="FFCC66"/>
        </a:hlink>
        <a:folHlink>
          <a:srgbClr val="51AF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3">
        <a:dk1>
          <a:srgbClr val="000000"/>
        </a:dk1>
        <a:lt1>
          <a:srgbClr val="D8F1CD"/>
        </a:lt1>
        <a:dk2>
          <a:srgbClr val="003300"/>
        </a:dk2>
        <a:lt2>
          <a:srgbClr val="969696"/>
        </a:lt2>
        <a:accent1>
          <a:srgbClr val="FF9966"/>
        </a:accent1>
        <a:accent2>
          <a:srgbClr val="2F7171"/>
        </a:accent2>
        <a:accent3>
          <a:srgbClr val="E9F7E3"/>
        </a:accent3>
        <a:accent4>
          <a:srgbClr val="000000"/>
        </a:accent4>
        <a:accent5>
          <a:srgbClr val="FFCAB8"/>
        </a:accent5>
        <a:accent6>
          <a:srgbClr val="2A6666"/>
        </a:accent6>
        <a:hlink>
          <a:srgbClr val="32C69C"/>
        </a:hlink>
        <a:folHlink>
          <a:srgbClr val="B8AA9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4">
        <a:dk1>
          <a:srgbClr val="000000"/>
        </a:dk1>
        <a:lt1>
          <a:srgbClr val="CFE1F9"/>
        </a:lt1>
        <a:dk2>
          <a:srgbClr val="000066"/>
        </a:dk2>
        <a:lt2>
          <a:srgbClr val="969696"/>
        </a:lt2>
        <a:accent1>
          <a:srgbClr val="9966FF"/>
        </a:accent1>
        <a:accent2>
          <a:srgbClr val="6164DF"/>
        </a:accent2>
        <a:accent3>
          <a:srgbClr val="E4EEFB"/>
        </a:accent3>
        <a:accent4>
          <a:srgbClr val="000000"/>
        </a:accent4>
        <a:accent5>
          <a:srgbClr val="CAB8FF"/>
        </a:accent5>
        <a:accent6>
          <a:srgbClr val="575ACA"/>
        </a:accent6>
        <a:hlink>
          <a:srgbClr val="EBA9A9"/>
        </a:hlink>
        <a:folHlink>
          <a:srgbClr val="42A8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5">
        <a:dk1>
          <a:srgbClr val="000000"/>
        </a:dk1>
        <a:lt1>
          <a:srgbClr val="F6DB90"/>
        </a:lt1>
        <a:dk2>
          <a:srgbClr val="663300"/>
        </a:dk2>
        <a:lt2>
          <a:srgbClr val="969696"/>
        </a:lt2>
        <a:accent1>
          <a:srgbClr val="99CC00"/>
        </a:accent1>
        <a:accent2>
          <a:srgbClr val="5F50BA"/>
        </a:accent2>
        <a:accent3>
          <a:srgbClr val="FAEAC6"/>
        </a:accent3>
        <a:accent4>
          <a:srgbClr val="000000"/>
        </a:accent4>
        <a:accent5>
          <a:srgbClr val="CAE2AA"/>
        </a:accent5>
        <a:accent6>
          <a:srgbClr val="5548A8"/>
        </a:accent6>
        <a:hlink>
          <a:srgbClr val="C57233"/>
        </a:hlink>
        <a:folHlink>
          <a:srgbClr val="BAAD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6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777777"/>
        </a:accent2>
        <a:accent3>
          <a:srgbClr val="F3F3F3"/>
        </a:accent3>
        <a:accent4>
          <a:srgbClr val="000000"/>
        </a:accent4>
        <a:accent5>
          <a:srgbClr val="D5D5D5"/>
        </a:accent5>
        <a:accent6>
          <a:srgbClr val="6B6B6B"/>
        </a:accent6>
        <a:hlink>
          <a:srgbClr val="96969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네모의 미</Template>
  <TotalTime>5985</TotalTime>
  <Words>125</Words>
  <Application>Microsoft Office PowerPoint</Application>
  <PresentationFormat>화면 슬라이드 쇼(4:3)</PresentationFormat>
  <Paragraphs>65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HY강B</vt:lpstr>
      <vt:lpstr>굴림</vt:lpstr>
      <vt:lpstr>Arial</vt:lpstr>
      <vt:lpstr>Wingdings</vt:lpstr>
      <vt:lpstr>네모의 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 그리움이 다른 그리움에게 -정희성-</dc:title>
  <dc:creator>SEC</dc:creator>
  <cp:lastModifiedBy>sung</cp:lastModifiedBy>
  <cp:revision>156</cp:revision>
  <dcterms:created xsi:type="dcterms:W3CDTF">2004-08-07T17:18:15Z</dcterms:created>
  <dcterms:modified xsi:type="dcterms:W3CDTF">2018-08-09T04:32:59Z</dcterms:modified>
</cp:coreProperties>
</file>