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handoutMasterIdLst>
    <p:handoutMasterId r:id="rId11"/>
  </p:handoutMasterIdLst>
  <p:sldIdLst>
    <p:sldId id="281" r:id="rId2"/>
    <p:sldId id="282" r:id="rId3"/>
    <p:sldId id="280" r:id="rId4"/>
    <p:sldId id="279" r:id="rId5"/>
    <p:sldId id="273" r:id="rId6"/>
    <p:sldId id="274" r:id="rId7"/>
    <p:sldId id="275" r:id="rId8"/>
    <p:sldId id="276" r:id="rId9"/>
    <p:sldId id="278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2015-08-18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og.naver.com/jeunsil88?Redirect=Log&amp;logNo=10147924523&amp;jumpingVid=FE220916E98F56AD62BCC7963F6CFB6FEBE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8" y="2996952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 smtClean="0"/>
              <a:t>지조와 절개</a:t>
            </a:r>
            <a:endParaRPr lang="en-US" altLang="ko-KR" sz="6600" b="1" dirty="0" smtClean="0"/>
          </a:p>
          <a:p>
            <a:pPr algn="ctr"/>
            <a:r>
              <a:rPr lang="en-US" altLang="ko-KR" sz="5400" b="1" dirty="0" smtClean="0"/>
              <a:t>“</a:t>
            </a:r>
            <a:r>
              <a:rPr lang="ko-KR" altLang="en-US" sz="5400" b="1" dirty="0" err="1" smtClean="0"/>
              <a:t>성삼문</a:t>
            </a:r>
            <a:r>
              <a:rPr lang="ko-KR" altLang="en-US" sz="5400" b="1" dirty="0" smtClean="0"/>
              <a:t> </a:t>
            </a:r>
            <a:r>
              <a:rPr lang="ko-KR" altLang="en-US" sz="5400" b="1" dirty="0" err="1" smtClean="0"/>
              <a:t>스페샬</a:t>
            </a:r>
            <a:r>
              <a:rPr lang="en-US" altLang="ko-KR" sz="5400" b="1" dirty="0" smtClean="0"/>
              <a:t>~~~”</a:t>
            </a:r>
            <a:endParaRPr lang="ko-KR" altLang="en-US" sz="5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08548"/>
              </p:ext>
            </p:extLst>
          </p:nvPr>
        </p:nvGraphicFramePr>
        <p:xfrm>
          <a:off x="-8046" y="0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47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-8046" y="0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67544" y="2413103"/>
            <a:ext cx="828092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435100" algn="l"/>
                <a:tab pos="5759450" algn="r"/>
                <a:tab pos="1435100" algn="l"/>
                <a:tab pos="5759450" algn="r"/>
              </a:tabLst>
            </a:pP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몸이 주거 주거 일백 번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一百番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고쳐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주거</a:t>
            </a:r>
            <a:endParaRPr lang="en-US" altLang="ko-KR" sz="24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435100" algn="l"/>
                <a:tab pos="5759450" algn="r"/>
                <a:tab pos="1435100" algn="l"/>
                <a:tab pos="5759450" algn="r"/>
              </a:tabLst>
            </a:pP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백골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白骨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ko-KR" altLang="en-US" sz="2400" b="1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진토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塵土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되여 </a:t>
            </a:r>
            <a:r>
              <a:rPr lang="ko-KR" altLang="en-US" sz="2400" b="1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넉시라도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잇고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업고</a:t>
            </a:r>
            <a:endParaRPr lang="en-US" altLang="ko-KR" sz="2400" b="1" kern="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435100" algn="l"/>
                <a:tab pos="5759450" algn="r"/>
                <a:tab pos="1435100" algn="l"/>
                <a:tab pos="5759450" algn="r"/>
              </a:tabLst>
            </a:pP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님 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</a:t>
            </a:r>
            <a:r>
              <a:rPr lang="en-US" altLang="ko-KR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向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400" b="1" dirty="0" smtClean="0"/>
              <a:t>한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1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바탕" panose="02030600000101010101" pitchFamily="18" charset="-127"/>
                <a:ea typeface="바탕" panose="02030600000101010101" pitchFamily="18" charset="-127"/>
              </a:rPr>
              <a:t>일편단심</a:t>
            </a:r>
            <a:r>
              <a:rPr lang="en-US" altLang="ko-KR" sz="2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바탕" panose="02030600000101010101" pitchFamily="18" charset="-127"/>
                <a:ea typeface="바탕" panose="02030600000101010101" pitchFamily="18" charset="-127"/>
              </a:rPr>
              <a:t>一片丹心</a:t>
            </a:r>
            <a:r>
              <a:rPr lang="en-US" altLang="ko-KR" sz="2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이야 </a:t>
            </a:r>
            <a:r>
              <a:rPr lang="ko-KR" altLang="en-US" sz="2400" b="1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가싈</a:t>
            </a:r>
            <a:r>
              <a:rPr lang="ko-KR" altLang="en-US" sz="2400" b="1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줄이 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이시랴</a:t>
            </a:r>
            <a:endParaRPr lang="en-US" altLang="ko-KR" sz="2400" b="1" kern="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435100" algn="l"/>
                <a:tab pos="5759450" algn="r"/>
                <a:tab pos="1435100" algn="l"/>
                <a:tab pos="5759450" algn="r"/>
              </a:tabLst>
            </a:pPr>
            <a:r>
              <a:rPr lang="en-US" altLang="ko-KR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정몽주</a:t>
            </a:r>
            <a:endParaRPr lang="ko-KR" altLang="en-US" sz="24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59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08603"/>
              </p:ext>
            </p:extLst>
          </p:nvPr>
        </p:nvGraphicFramePr>
        <p:xfrm>
          <a:off x="0" y="1"/>
          <a:ext cx="9144000" cy="685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5536"/>
                <a:gridCol w="1368152"/>
                <a:gridCol w="720080"/>
                <a:gridCol w="648072"/>
                <a:gridCol w="6012160"/>
              </a:tblGrid>
              <a:tr h="419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</a:rPr>
                        <a:t>대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왕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</a:rPr>
                        <a:t>즉위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</a:rPr>
                        <a:t>기간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주요 일지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11568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태조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太祖</a:t>
                      </a:r>
                      <a:r>
                        <a:rPr lang="en-US" altLang="ko-KR" sz="2000" dirty="0">
                          <a:effectLst/>
                        </a:rPr>
                        <a:t>)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1392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6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effectLst/>
                        </a:rPr>
                        <a:t>- </a:t>
                      </a:r>
                      <a:r>
                        <a:rPr lang="ko-KR" altLang="en-US" sz="2000" dirty="0" err="1">
                          <a:effectLst/>
                        </a:rPr>
                        <a:t>고려말</a:t>
                      </a:r>
                      <a:r>
                        <a:rPr lang="ko-KR" altLang="en-US" sz="2000" dirty="0">
                          <a:effectLst/>
                        </a:rPr>
                        <a:t> 무신으로 왜구를 물리쳐 공을 세우고</a:t>
                      </a:r>
                      <a:r>
                        <a:rPr lang="en-US" altLang="ko-KR" sz="2000" dirty="0">
                          <a:effectLst/>
                        </a:rPr>
                        <a:t>,</a:t>
                      </a:r>
                      <a:br>
                        <a:rPr lang="en-US" altLang="ko-KR" sz="2000" dirty="0">
                          <a:effectLst/>
                        </a:rPr>
                      </a:br>
                      <a:r>
                        <a:rPr lang="en-US" altLang="ko-KR" sz="2000" dirty="0">
                          <a:effectLst/>
                        </a:rPr>
                        <a:t>  </a:t>
                      </a:r>
                      <a:r>
                        <a:rPr lang="en-US" altLang="ko-KR" sz="2000" dirty="0" smtClean="0">
                          <a:effectLst/>
                        </a:rPr>
                        <a:t> 1388</a:t>
                      </a:r>
                      <a:r>
                        <a:rPr lang="ko-KR" altLang="en-US" sz="2000" dirty="0">
                          <a:effectLst/>
                        </a:rPr>
                        <a:t>년 위화도 회군으로 고려를 멸망</a:t>
                      </a:r>
                      <a:br>
                        <a:rPr lang="ko-KR" altLang="en-US" sz="2000" dirty="0">
                          <a:effectLst/>
                        </a:rPr>
                      </a:br>
                      <a:r>
                        <a:rPr lang="en-US" altLang="ko-KR" sz="2000" dirty="0">
                          <a:effectLst/>
                        </a:rPr>
                        <a:t>- 1392</a:t>
                      </a:r>
                      <a:r>
                        <a:rPr lang="ko-KR" altLang="en-US" sz="2000" dirty="0">
                          <a:effectLst/>
                        </a:rPr>
                        <a:t>년 조선왕조를 세움</a:t>
                      </a:r>
                      <a:r>
                        <a:rPr lang="en-US" altLang="ko-KR" sz="2000" dirty="0">
                          <a:effectLst/>
                        </a:rPr>
                        <a:t>. 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4197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2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정종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ko-KR" altLang="en-US" sz="2000">
                          <a:effectLst/>
                        </a:rPr>
                        <a:t>定宗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1398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</a:rPr>
                        <a:t> </a:t>
                      </a:r>
                      <a:r>
                        <a:rPr lang="en-US" altLang="ko-KR" sz="2000" dirty="0">
                          <a:effectLst/>
                        </a:rPr>
                        <a:t>2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사병을 삼군부에 편입시킴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7882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3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태종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ko-KR" altLang="en-US" sz="2000">
                          <a:effectLst/>
                        </a:rPr>
                        <a:t>太宗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1400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18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태조가 조선을 세우는데 공헌</a:t>
                      </a:r>
                      <a:br>
                        <a:rPr lang="ko-KR" altLang="en-US" sz="2000">
                          <a:effectLst/>
                        </a:rPr>
                      </a:br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여러 가지 정책으로 조선왕조의 기틀을 세움</a:t>
                      </a:r>
                      <a:endParaRPr lang="ko-KR" altLang="en-US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13410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4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세종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ko-KR" altLang="en-US" sz="2000">
                          <a:effectLst/>
                        </a:rPr>
                        <a:t>世宗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1418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32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집현전을 두어 학문을 장려</a:t>
                      </a:r>
                      <a:br>
                        <a:rPr lang="ko-KR" altLang="en-US" sz="2000">
                          <a:effectLst/>
                        </a:rPr>
                      </a:br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훈민정음 창제</a:t>
                      </a:r>
                      <a:br>
                        <a:rPr lang="ko-KR" altLang="en-US" sz="2000">
                          <a:effectLst/>
                        </a:rPr>
                      </a:br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측우기</a:t>
                      </a:r>
                      <a:r>
                        <a:rPr lang="en-US" altLang="ko-KR" sz="2000">
                          <a:effectLst/>
                        </a:rPr>
                        <a:t>, </a:t>
                      </a:r>
                      <a:r>
                        <a:rPr lang="ko-KR" altLang="en-US" sz="2000">
                          <a:effectLst/>
                        </a:rPr>
                        <a:t>해시계 등의 과학기구를 창제</a:t>
                      </a:r>
                      <a:br>
                        <a:rPr lang="ko-KR" altLang="en-US" sz="2000">
                          <a:effectLst/>
                        </a:rPr>
                      </a:br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북쪽에 사군과 육진</a:t>
                      </a:r>
                      <a:r>
                        <a:rPr lang="en-US" altLang="ko-KR" sz="2000">
                          <a:effectLst/>
                        </a:rPr>
                        <a:t>, </a:t>
                      </a:r>
                      <a:r>
                        <a:rPr lang="ko-KR" altLang="en-US" sz="2000">
                          <a:effectLst/>
                        </a:rPr>
                        <a:t>남쪽에 삼포를 둠</a:t>
                      </a:r>
                      <a:endParaRPr lang="ko-KR" altLang="en-US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6595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5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문종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ko-KR" altLang="en-US" sz="2000">
                          <a:effectLst/>
                        </a:rPr>
                        <a:t>文宗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1450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2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유교적 이상 정치</a:t>
                      </a:r>
                      <a:br>
                        <a:rPr lang="ko-KR" altLang="en-US" sz="2000">
                          <a:effectLst/>
                        </a:rPr>
                      </a:br>
                      <a:r>
                        <a:rPr lang="en-US" altLang="ko-KR" sz="2000">
                          <a:effectLst/>
                        </a:rPr>
                        <a:t>- </a:t>
                      </a:r>
                      <a:r>
                        <a:rPr lang="ko-KR" altLang="en-US" sz="2000">
                          <a:effectLst/>
                        </a:rPr>
                        <a:t>문화를 발달시킴</a:t>
                      </a:r>
                      <a:endParaRPr lang="ko-KR" altLang="en-US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7891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6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단종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端宗</a:t>
                      </a:r>
                      <a:r>
                        <a:rPr lang="en-US" altLang="ko-KR" sz="2000" dirty="0">
                          <a:effectLst/>
                        </a:rPr>
                        <a:t>)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1452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3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2000" dirty="0" smtClean="0">
                          <a:effectLst/>
                        </a:rPr>
                        <a:t>- 12</a:t>
                      </a:r>
                      <a:r>
                        <a:rPr lang="ko-KR" altLang="en-US" sz="2000" dirty="0">
                          <a:effectLst/>
                        </a:rPr>
                        <a:t>살에 왕위에 올랐으나 </a:t>
                      </a:r>
                      <a:r>
                        <a:rPr lang="ko-KR" altLang="en-US" sz="2000" dirty="0" smtClean="0">
                          <a:effectLst/>
                        </a:rPr>
                        <a:t>계유사화로</a:t>
                      </a:r>
                      <a:r>
                        <a:rPr lang="ko-KR" altLang="en-US" sz="2000" dirty="0">
                          <a:effectLst/>
                        </a:rPr>
                        <a:t> </a:t>
                      </a:r>
                      <a:r>
                        <a:rPr lang="ko-KR" altLang="en-US" sz="2000" dirty="0" smtClean="0">
                          <a:effectLst/>
                        </a:rPr>
                        <a:t>수양대군에   </a:t>
                      </a:r>
                      <a:endParaRPr lang="en-US" altLang="ko-KR" sz="2000" dirty="0" smtClean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2000" dirty="0" smtClean="0">
                          <a:effectLst/>
                        </a:rPr>
                        <a:t>    </a:t>
                      </a:r>
                      <a:r>
                        <a:rPr lang="ko-KR" altLang="en-US" sz="2000" dirty="0" smtClean="0">
                          <a:effectLst/>
                        </a:rPr>
                        <a:t>의해 </a:t>
                      </a:r>
                      <a:r>
                        <a:rPr lang="ko-KR" altLang="en-US" sz="2000" dirty="0">
                          <a:effectLst/>
                        </a:rPr>
                        <a:t>영월에 </a:t>
                      </a:r>
                      <a:r>
                        <a:rPr lang="ko-KR" altLang="en-US" sz="2000" dirty="0" smtClean="0">
                          <a:effectLst/>
                        </a:rPr>
                        <a:t>유배되었다가 </a:t>
                      </a:r>
                      <a:r>
                        <a:rPr lang="ko-KR" altLang="en-US" sz="2000" dirty="0">
                          <a:effectLst/>
                        </a:rPr>
                        <a:t>죽임을 당함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  <a:tr h="1283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7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</a:rPr>
                        <a:t>세조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ko-KR" altLang="en-US" sz="2000">
                          <a:effectLst/>
                        </a:rPr>
                        <a:t>世祖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effectLst/>
                        </a:rPr>
                        <a:t>1455</a:t>
                      </a:r>
                      <a:endParaRPr lang="en-US" altLang="ko-KR" sz="20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effectLst/>
                        </a:rPr>
                        <a:t>13</a:t>
                      </a:r>
                      <a:endParaRPr lang="en-US" altLang="ko-KR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effectLst/>
                        </a:rPr>
                        <a:t>- </a:t>
                      </a:r>
                      <a:r>
                        <a:rPr lang="ko-KR" altLang="en-US" sz="2000" dirty="0">
                          <a:effectLst/>
                        </a:rPr>
                        <a:t>단종을 좇아내고 왕위에 오른 수양대군</a:t>
                      </a:r>
                      <a:br>
                        <a:rPr lang="ko-KR" altLang="en-US" sz="2000" dirty="0">
                          <a:effectLst/>
                        </a:rPr>
                      </a:br>
                      <a:r>
                        <a:rPr lang="en-US" altLang="ko-KR" sz="2000" dirty="0">
                          <a:effectLst/>
                        </a:rPr>
                        <a:t>- </a:t>
                      </a:r>
                      <a:r>
                        <a:rPr lang="ko-KR" altLang="en-US" sz="2000" dirty="0">
                          <a:effectLst/>
                        </a:rPr>
                        <a:t>국조보감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國朝寶鑑</a:t>
                      </a:r>
                      <a:r>
                        <a:rPr lang="en-US" altLang="ko-KR" sz="2000" dirty="0">
                          <a:effectLst/>
                        </a:rPr>
                        <a:t>), </a:t>
                      </a:r>
                      <a:r>
                        <a:rPr lang="ko-KR" altLang="en-US" sz="2000" dirty="0">
                          <a:effectLst/>
                        </a:rPr>
                        <a:t>경국대전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經國大典</a:t>
                      </a:r>
                      <a:r>
                        <a:rPr lang="en-US" altLang="ko-KR" sz="2000" dirty="0">
                          <a:effectLst/>
                        </a:rPr>
                        <a:t>) </a:t>
                      </a:r>
                      <a:r>
                        <a:rPr lang="ko-KR" altLang="en-US" sz="2000" dirty="0">
                          <a:effectLst/>
                        </a:rPr>
                        <a:t>등</a:t>
                      </a:r>
                      <a:br>
                        <a:rPr lang="ko-KR" altLang="en-US" sz="2000" dirty="0">
                          <a:effectLst/>
                        </a:rPr>
                      </a:br>
                      <a:r>
                        <a:rPr lang="ko-KR" altLang="en-US" sz="2000" dirty="0">
                          <a:effectLst/>
                        </a:rPr>
                        <a:t>  </a:t>
                      </a:r>
                      <a:r>
                        <a:rPr lang="ko-KR" altLang="en-US" sz="2000" dirty="0" smtClean="0">
                          <a:effectLst/>
                        </a:rPr>
                        <a:t> 을 </a:t>
                      </a:r>
                      <a:r>
                        <a:rPr lang="ko-KR" altLang="en-US" sz="2000" dirty="0">
                          <a:effectLst/>
                        </a:rPr>
                        <a:t>편찬</a:t>
                      </a:r>
                      <a:br>
                        <a:rPr lang="ko-KR" altLang="en-US" sz="2000" dirty="0">
                          <a:effectLst/>
                        </a:rPr>
                      </a:br>
                      <a:r>
                        <a:rPr lang="en-US" altLang="ko-KR" sz="2000" dirty="0">
                          <a:effectLst/>
                        </a:rPr>
                        <a:t>- </a:t>
                      </a:r>
                      <a:r>
                        <a:rPr lang="ko-KR" altLang="en-US" sz="2000" dirty="0">
                          <a:effectLst/>
                        </a:rPr>
                        <a:t>관제 개혁</a:t>
                      </a:r>
                      <a:endParaRPr lang="ko-KR" alt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7354" marR="17354" marT="17354" marB="1735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2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t="25333" r="39405" b="14666"/>
          <a:stretch/>
        </p:blipFill>
        <p:spPr bwMode="auto">
          <a:xfrm>
            <a:off x="-108520" y="-316"/>
            <a:ext cx="9252520" cy="68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2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성삼문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지사적</a:t>
            </a:r>
            <a:r>
              <a:rPr lang="en-US" altLang="ko-KR" sz="2400" dirty="0"/>
              <a:t>, </a:t>
            </a:r>
            <a:r>
              <a:rPr lang="ko-KR" altLang="en-US" sz="2400" dirty="0"/>
              <a:t>의지적</a:t>
            </a:r>
            <a:r>
              <a:rPr lang="en-US" altLang="ko-KR" sz="2400" dirty="0"/>
              <a:t>, </a:t>
            </a:r>
            <a:r>
              <a:rPr lang="ko-KR" altLang="en-US" sz="2400" dirty="0"/>
              <a:t>비판적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단종을 향한 굳은 절개와 충성심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• </a:t>
            </a:r>
            <a:r>
              <a:rPr lang="ko-KR" altLang="en-US" sz="2400" dirty="0"/>
              <a:t>전통적으로 충절을 상징하는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      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이미지를 활용하여 자신의 지조를 부각함</a:t>
            </a:r>
          </a:p>
          <a:p>
            <a:r>
              <a:rPr lang="en-US" altLang="ko-KR" sz="2400" dirty="0" smtClean="0"/>
              <a:t> • </a:t>
            </a:r>
            <a:r>
              <a:rPr lang="ko-KR" altLang="en-US" sz="2400" dirty="0"/>
              <a:t>가정과 상징을 통해 주제를 드러냄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사육신</a:t>
            </a:r>
            <a:r>
              <a:rPr lang="en-US" altLang="ko-KR" sz="2400" dirty="0"/>
              <a:t>(</a:t>
            </a:r>
            <a:r>
              <a:rPr lang="ko-KR" altLang="en-US" sz="2400" dirty="0"/>
              <a:t>死六臣</a:t>
            </a:r>
            <a:r>
              <a:rPr lang="en-US" altLang="ko-KR" sz="2400" dirty="0"/>
              <a:t>)</a:t>
            </a:r>
            <a:r>
              <a:rPr lang="ko-KR" altLang="en-US" sz="2400" dirty="0"/>
              <a:t>의 한 사람인 </a:t>
            </a:r>
            <a:r>
              <a:rPr lang="ko-KR" altLang="en-US" sz="2400" dirty="0" err="1"/>
              <a:t>성삼문이</a:t>
            </a:r>
            <a:r>
              <a:rPr lang="ko-KR" altLang="en-US" sz="2400" dirty="0"/>
              <a:t> 단종 복위를 꾀하다가 실패하고 처형당할 때 변함없는 충절을 노래한 작품이다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38799"/>
              </p:ext>
            </p:extLst>
          </p:nvPr>
        </p:nvGraphicFramePr>
        <p:xfrm>
          <a:off x="-8046" y="0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성삼문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지사적</a:t>
            </a:r>
            <a:r>
              <a:rPr lang="en-US" altLang="ko-KR" sz="2400" dirty="0"/>
              <a:t>, </a:t>
            </a:r>
            <a:r>
              <a:rPr lang="ko-KR" altLang="en-US" sz="2400" dirty="0"/>
              <a:t>의지적</a:t>
            </a:r>
            <a:r>
              <a:rPr lang="en-US" altLang="ko-KR" sz="2400" dirty="0"/>
              <a:t>, </a:t>
            </a:r>
            <a:r>
              <a:rPr lang="ko-KR" altLang="en-US" sz="2400" dirty="0"/>
              <a:t>비판적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단종을 향한 굳은 절개와 지조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• </a:t>
            </a:r>
            <a:r>
              <a:rPr lang="ko-KR" altLang="en-US" sz="2400" dirty="0"/>
              <a:t>백이</a:t>
            </a:r>
            <a:r>
              <a:rPr lang="en-US" altLang="ko-KR" sz="2400" dirty="0"/>
              <a:t>, </a:t>
            </a:r>
            <a:r>
              <a:rPr lang="ko-KR" altLang="en-US" sz="2400" dirty="0"/>
              <a:t>숙제의 태도를 새로운 시각으로 평가하고 자신의 절의를 강조함</a:t>
            </a:r>
          </a:p>
          <a:p>
            <a:r>
              <a:rPr lang="en-US" altLang="ko-KR" sz="2400" dirty="0" smtClean="0"/>
              <a:t> • </a:t>
            </a:r>
            <a:r>
              <a:rPr lang="ko-KR" altLang="en-US" sz="2400" dirty="0" err="1"/>
              <a:t>중의법</a:t>
            </a:r>
            <a:r>
              <a:rPr lang="en-US" altLang="ko-KR" sz="2400" dirty="0"/>
              <a:t>, </a:t>
            </a:r>
            <a:r>
              <a:rPr lang="ko-KR" altLang="en-US" sz="2400" dirty="0"/>
              <a:t>설의법을 통해 더욱 완벽한 지조를 부각시킴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세조가 단종을 폐위하고 왕위에 오르자 이에 항거한 </a:t>
            </a:r>
            <a:r>
              <a:rPr lang="ko-KR" altLang="en-US" sz="2400" dirty="0" err="1"/>
              <a:t>성삼문이</a:t>
            </a:r>
            <a:r>
              <a:rPr lang="ko-KR" altLang="en-US" sz="2400" dirty="0"/>
              <a:t> 중국의 백이</a:t>
            </a:r>
            <a:r>
              <a:rPr lang="en-US" altLang="ko-KR" sz="2400" dirty="0"/>
              <a:t>, </a:t>
            </a:r>
            <a:r>
              <a:rPr lang="ko-KR" altLang="en-US" sz="2400" dirty="0"/>
              <a:t>숙제와 비교하면서 단종에 대한 굳은 절의를 강조한 작품이다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38636"/>
              </p:ext>
            </p:extLst>
          </p:nvPr>
        </p:nvGraphicFramePr>
        <p:xfrm>
          <a:off x="-8046" y="0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송순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의지적</a:t>
            </a:r>
            <a:r>
              <a:rPr lang="en-US" altLang="ko-KR" sz="2400" dirty="0"/>
              <a:t>, </a:t>
            </a:r>
            <a:r>
              <a:rPr lang="ko-KR" altLang="en-US" sz="2400" dirty="0"/>
              <a:t>비판적</a:t>
            </a:r>
            <a:r>
              <a:rPr lang="en-US" altLang="ko-KR" sz="2400" dirty="0"/>
              <a:t>, </a:t>
            </a:r>
            <a:r>
              <a:rPr lang="ko-KR" altLang="en-US" sz="2400" dirty="0"/>
              <a:t>유교적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임금에 대한 변함없는 절개를 맹세함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 smtClean="0"/>
              <a:t>(       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복숭아꽃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오얏꽃과</a:t>
            </a:r>
            <a:r>
              <a:rPr lang="ko-KR" altLang="en-US" sz="2400" dirty="0"/>
              <a:t> 대조하여 시적 화자의 강한 의지를 </a:t>
            </a:r>
            <a:r>
              <a:rPr lang="ko-KR" altLang="en-US" sz="2400" dirty="0" smtClean="0"/>
              <a:t>나타냄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명종이 홍문관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옥당</a:t>
            </a:r>
            <a:r>
              <a:rPr lang="en-US" altLang="ko-KR" sz="2400" dirty="0"/>
              <a:t>)</a:t>
            </a:r>
            <a:r>
              <a:rPr lang="ko-KR" altLang="en-US" sz="2400" dirty="0"/>
              <a:t>에 국화를 하사하며 시를 지으라고 했을 때 송순이 지어서 임금께 바쳐 임금이 크게 기뻐했다는 일화가 있는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국화를 하사한 임금의 의도에 따라 지조와 절개를 지키겠다고 다짐한 노래이다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38636"/>
              </p:ext>
            </p:extLst>
          </p:nvPr>
        </p:nvGraphicFramePr>
        <p:xfrm>
          <a:off x="-8046" y="0"/>
          <a:ext cx="925955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5955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60450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33531"/>
                <a:gridCol w="2678430"/>
                <a:gridCol w="2520280"/>
                <a:gridCol w="2411760"/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유교적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유교적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유교적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지조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절개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의지적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지조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절개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비판적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의지적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지조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절개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비판적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의지적</a:t>
                      </a:r>
                      <a:endParaRPr lang="en-US" altLang="ko-KR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/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유교적 이념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충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忠</a:t>
            </a:r>
            <a:r>
              <a:rPr lang="en-US" altLang="ko-KR" sz="2400" b="1" dirty="0" smtClean="0"/>
              <a:t>), </a:t>
            </a:r>
            <a:r>
              <a:rPr lang="ko-KR" altLang="en-US" sz="2400" b="1" dirty="0" smtClean="0"/>
              <a:t>지조와 절개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/>
              <a:t>낙락장송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소나무</a:t>
            </a:r>
            <a:r>
              <a:rPr lang="en-US" altLang="ko-KR" sz="2400" b="1" dirty="0"/>
              <a:t>), </a:t>
            </a:r>
            <a:r>
              <a:rPr lang="ko-KR" altLang="en-US" sz="2400" b="1" dirty="0" smtClean="0"/>
              <a:t>독야청청(獨也靑靑)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황국화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국화</a:t>
            </a:r>
            <a:r>
              <a:rPr lang="en-US" altLang="ko-KR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*</a:t>
            </a:r>
            <a:r>
              <a:rPr lang="ko-KR" altLang="en-US" sz="2400" b="1" dirty="0"/>
              <a:t>수양산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백이숙제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*</a:t>
            </a:r>
            <a:r>
              <a:rPr lang="ko-KR" altLang="en-US" sz="2400" b="1" dirty="0"/>
              <a:t>백설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풍상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도리(桃李)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복숭아꽃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오얏꽃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자두꽃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사육신(死六臣)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성삼문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박팽년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하위지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유성원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유응부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건곤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乾坤</a:t>
            </a:r>
            <a:r>
              <a:rPr lang="en-US" altLang="ko-KR" sz="2400" b="1" dirty="0" smtClean="0"/>
              <a:t>)=</a:t>
            </a:r>
            <a:r>
              <a:rPr lang="ko-KR" altLang="en-US" sz="2400" b="1" dirty="0" err="1" smtClean="0"/>
              <a:t>온세상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건곤일척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乾坤一擲</a:t>
            </a:r>
            <a:r>
              <a:rPr lang="en-US" altLang="ko-KR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7488</TotalTime>
  <Words>274</Words>
  <Application>Microsoft Office PowerPoint</Application>
  <PresentationFormat>화면 슬라이드 쇼(4:3)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굴림</vt:lpstr>
      <vt:lpstr>바탕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161</cp:revision>
  <dcterms:created xsi:type="dcterms:W3CDTF">2004-08-07T17:18:15Z</dcterms:created>
  <dcterms:modified xsi:type="dcterms:W3CDTF">2015-08-18T01:17:49Z</dcterms:modified>
</cp:coreProperties>
</file>