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0"/>
  </p:notesMasterIdLst>
  <p:handoutMasterIdLst>
    <p:handoutMasterId r:id="rId11"/>
  </p:handoutMasterIdLst>
  <p:sldIdLst>
    <p:sldId id="279" r:id="rId2"/>
    <p:sldId id="281" r:id="rId3"/>
    <p:sldId id="273" r:id="rId4"/>
    <p:sldId id="274" r:id="rId5"/>
    <p:sldId id="275" r:id="rId6"/>
    <p:sldId id="276" r:id="rId7"/>
    <p:sldId id="278" r:id="rId8"/>
    <p:sldId id="280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83" autoAdjust="0"/>
  </p:normalViewPr>
  <p:slideViewPr>
    <p:cSldViewPr>
      <p:cViewPr>
        <p:scale>
          <a:sx n="75" d="100"/>
          <a:sy n="75" d="100"/>
        </p:scale>
        <p:origin x="1666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711C531-6267-4085-ADDD-74A58B77D045}" type="datetimeFigureOut">
              <a:rPr lang="ko-KR" altLang="en-US"/>
              <a:pPr>
                <a:defRPr/>
              </a:pPr>
              <a:t>2018-08-14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2BD3257-8FF2-4BB4-B913-69AEF212F3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63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49F6-C296-4D50-8620-D37686CE9663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B6F2-FD36-4C8D-924B-814CA445EB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EB6F2-FD36-4C8D-924B-814CA445EB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2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26729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6729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4BC5-E8F9-4004-B715-887FCDCA72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222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BA8E-2A7F-437A-AD30-EF2111C4E0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99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90F2-38E8-4531-AF34-740429675E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7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472C-5C60-4246-AF2F-6F4271C38A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9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F1D44-5B48-4F19-8F88-F57F110B5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224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FB61-0583-43F4-B2A5-69D79EECA5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5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8E079-1FF1-4F5F-8B9C-83288E8196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65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80FF-25FF-42DB-8DB2-F628FFDEC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3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C64CF-41D5-4EDF-8B83-A108474A3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090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1B2D3-F967-4C18-9CE1-10EF538AE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32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F1777-DA70-4AC7-AE59-1139CB9043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80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8763" cy="6858000"/>
            <a:chOff x="0" y="0"/>
            <a:chExt cx="5763" cy="4320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99" cy="195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auto">
            <a:xfrm>
              <a:off x="1680" y="4223"/>
              <a:ext cx="4080" cy="97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5" name="Rectangle 5"/>
            <p:cNvSpPr>
              <a:spLocks noChangeArrowheads="1"/>
            </p:cNvSpPr>
            <p:nvPr/>
          </p:nvSpPr>
          <p:spPr bwMode="auto">
            <a:xfrm>
              <a:off x="5520" y="1248"/>
              <a:ext cx="240" cy="2688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0" y="3312"/>
              <a:ext cx="243" cy="96"/>
            </a:xfrm>
            <a:prstGeom prst="rect">
              <a:avLst/>
            </a:prstGeom>
            <a:solidFill>
              <a:schemeClr val="hlink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0" y="3417"/>
              <a:ext cx="243" cy="903"/>
            </a:xfrm>
            <a:prstGeom prst="rect">
              <a:avLst/>
            </a:prstGeom>
            <a:solidFill>
              <a:srgbClr val="DDDDDD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5520" y="0"/>
              <a:ext cx="240" cy="1248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49" name="Rectangle 9"/>
            <p:cNvSpPr>
              <a:spLocks noChangeArrowheads="1"/>
            </p:cNvSpPr>
            <p:nvPr/>
          </p:nvSpPr>
          <p:spPr bwMode="auto">
            <a:xfrm>
              <a:off x="3600" y="0"/>
              <a:ext cx="1920" cy="192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tint val="3372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267" y="188"/>
              <a:ext cx="243" cy="47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266251" name="Rectangle 11"/>
            <p:cNvSpPr>
              <a:spLocks noChangeArrowheads="1"/>
            </p:cNvSpPr>
            <p:nvPr/>
          </p:nvSpPr>
          <p:spPr bwMode="auto">
            <a:xfrm>
              <a:off x="0" y="664"/>
              <a:ext cx="243" cy="2637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white">
            <a:xfrm>
              <a:off x="4" y="188"/>
              <a:ext cx="243" cy="472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white">
            <a:xfrm>
              <a:off x="495" y="0"/>
              <a:ext cx="3105" cy="186"/>
            </a:xfrm>
            <a:prstGeom prst="rect">
              <a:avLst/>
            </a:prstGeom>
            <a:solidFill>
              <a:srgbClr val="FFFFFF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kumimoji="0" lang="ko-KR" altLang="ko-KR" sz="2400">
                <a:latin typeface="Arial" charset="0"/>
              </a:endParaRPr>
            </a:p>
          </p:txBody>
        </p:sp>
        <p:sp>
          <p:nvSpPr>
            <p:cNvPr id="1043" name="Line 14"/>
            <p:cNvSpPr>
              <a:spLocks noChangeShapeType="1"/>
            </p:cNvSpPr>
            <p:nvPr/>
          </p:nvSpPr>
          <p:spPr bwMode="gray">
            <a:xfrm flipV="1">
              <a:off x="254" y="192"/>
              <a:ext cx="0" cy="41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4" name="Line 15"/>
            <p:cNvSpPr>
              <a:spLocks noChangeShapeType="1"/>
            </p:cNvSpPr>
            <p:nvPr/>
          </p:nvSpPr>
          <p:spPr bwMode="gray">
            <a:xfrm>
              <a:off x="254" y="4224"/>
              <a:ext cx="5509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5" name="Line 16"/>
            <p:cNvSpPr>
              <a:spLocks noChangeShapeType="1"/>
            </p:cNvSpPr>
            <p:nvPr/>
          </p:nvSpPr>
          <p:spPr bwMode="gray">
            <a:xfrm flipV="1">
              <a:off x="5520" y="0"/>
              <a:ext cx="0" cy="42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6" name="Line 17"/>
            <p:cNvSpPr>
              <a:spLocks noChangeShapeType="1"/>
            </p:cNvSpPr>
            <p:nvPr/>
          </p:nvSpPr>
          <p:spPr bwMode="gray">
            <a:xfrm>
              <a:off x="0" y="200"/>
              <a:ext cx="576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7" name="Line 18"/>
            <p:cNvSpPr>
              <a:spLocks noChangeShapeType="1"/>
            </p:cNvSpPr>
            <p:nvPr/>
          </p:nvSpPr>
          <p:spPr bwMode="gray">
            <a:xfrm flipH="1">
              <a:off x="3601" y="279"/>
              <a:ext cx="216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8" name="Line 19"/>
            <p:cNvSpPr>
              <a:spLocks noChangeShapeType="1"/>
            </p:cNvSpPr>
            <p:nvPr/>
          </p:nvSpPr>
          <p:spPr bwMode="gray">
            <a:xfrm flipV="1">
              <a:off x="3600" y="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49" name="Line 20"/>
            <p:cNvSpPr>
              <a:spLocks noChangeShapeType="1"/>
            </p:cNvSpPr>
            <p:nvPr/>
          </p:nvSpPr>
          <p:spPr bwMode="gray">
            <a:xfrm>
              <a:off x="5520" y="1248"/>
              <a:ext cx="24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0" name="Line 21"/>
            <p:cNvSpPr>
              <a:spLocks noChangeShapeType="1"/>
            </p:cNvSpPr>
            <p:nvPr/>
          </p:nvSpPr>
          <p:spPr bwMode="gray">
            <a:xfrm>
              <a:off x="507" y="0"/>
              <a:ext cx="0" cy="67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1" name="Line 22"/>
            <p:cNvSpPr>
              <a:spLocks noChangeShapeType="1"/>
            </p:cNvSpPr>
            <p:nvPr/>
          </p:nvSpPr>
          <p:spPr bwMode="gray">
            <a:xfrm flipH="1" flipV="1">
              <a:off x="0" y="660"/>
              <a:ext cx="495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2" name="Line 23"/>
            <p:cNvSpPr>
              <a:spLocks noChangeShapeType="1"/>
            </p:cNvSpPr>
            <p:nvPr/>
          </p:nvSpPr>
          <p:spPr bwMode="gray">
            <a:xfrm flipV="1">
              <a:off x="1673" y="3929"/>
              <a:ext cx="0" cy="39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3" name="Line 24"/>
            <p:cNvSpPr>
              <a:spLocks noChangeShapeType="1"/>
            </p:cNvSpPr>
            <p:nvPr/>
          </p:nvSpPr>
          <p:spPr bwMode="gray">
            <a:xfrm>
              <a:off x="1664" y="3932"/>
              <a:ext cx="4096" cy="3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4" name="Line 25"/>
            <p:cNvSpPr>
              <a:spLocks noChangeShapeType="1"/>
            </p:cNvSpPr>
            <p:nvPr/>
          </p:nvSpPr>
          <p:spPr bwMode="gray">
            <a:xfrm flipH="1">
              <a:off x="0" y="3312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55" name="Line 26"/>
            <p:cNvSpPr>
              <a:spLocks noChangeShapeType="1"/>
            </p:cNvSpPr>
            <p:nvPr/>
          </p:nvSpPr>
          <p:spPr bwMode="gray">
            <a:xfrm flipH="1">
              <a:off x="0" y="3408"/>
              <a:ext cx="263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02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6269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0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71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959A764F-F3F2-4F2D-B645-BA7B9ACF73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342900" indent="-342900" algn="l" rtl="0" eaLnBrk="0" fontAlgn="t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t" latinLnBrk="1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t" latinLnBrk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ja.naver.com/word?q=%E6%B1%9F%E6%B9%96%E6%AD%8C%E9%81%9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algn="ctr"/>
            <a:r>
              <a:rPr lang="ko-KR" altLang="en-US" sz="6000" dirty="0" smtClean="0">
                <a:latin typeface="HY견명조" pitchFamily="18" charset="-127"/>
                <a:ea typeface="HY견명조" pitchFamily="18" charset="-127"/>
              </a:rPr>
              <a:t>강호가도(江湖歌道)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54838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15616" y="2276872"/>
            <a:ext cx="6912768" cy="193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조선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  <a:hlinkClick r:id="rId2"/>
              </a:rPr>
              <a:t>朝鮮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) 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때 속세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  <a:hlinkClick r:id="rId2"/>
              </a:rPr>
              <a:t>俗世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를 떠나 </a:t>
            </a:r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자연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  <a:hlinkClick r:id="rId2"/>
              </a:rPr>
              <a:t>自然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을 벗하여 지내면서 일어난 </a:t>
            </a:r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시가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  <a:hlinkClick r:id="rId2"/>
              </a:rPr>
              <a:t>詩歌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) 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생활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  <a:hlinkClick r:id="rId2"/>
              </a:rPr>
              <a:t>生活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)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</a:rPr>
              <a:t>의 경향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>
                <a:latin typeface="HY견명조" pitchFamily="18" charset="-127"/>
                <a:ea typeface="HY견명조" pitchFamily="18" charset="-127"/>
                <a:hlinkClick r:id="rId2"/>
              </a:rPr>
              <a:t>傾向</a:t>
            </a:r>
            <a:r>
              <a:rPr lang="en-US" altLang="ko-KR" sz="2800" dirty="0"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800" dirty="0"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012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-30310"/>
            <a:ext cx="8892480" cy="706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가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sz="2600" b="1" u="sng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강산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죠흔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경을 힘센 이 다툴 양이면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내 힘과 내 분으로 어이하여 얻을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쏜이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진실로 </a:t>
            </a:r>
            <a:r>
              <a:rPr lang="ko-KR" altLang="en-US" sz="2600" b="1" u="sng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금할 이 없을새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나도 두고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노니로라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-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김천택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짚방석 내지 마라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600" b="1" u="sng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낙옆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엔들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못 앉으랴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솔불 혀지 마라 어제 진 </a:t>
            </a:r>
            <a:r>
              <a:rPr lang="ko-KR" altLang="en-US" sz="2600" b="1" u="sng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달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돋아온다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아해야</a:t>
            </a: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600" b="1" u="sng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박주산챌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망정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없다말고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내어라</a:t>
            </a: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-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한호</a:t>
            </a:r>
            <a:endParaRPr lang="en-US" altLang="ko-KR" sz="2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</a:t>
            </a: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*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박주산채</a:t>
            </a: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薄酒山菜</a:t>
            </a: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) : 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맛이 변변하지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못한 술과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산나물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다</a:t>
            </a: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두류산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頭流山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) 양단수(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兩端水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)를 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녜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듯고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이졔</a:t>
            </a:r>
            <a:r>
              <a:rPr lang="ko-KR" altLang="en-US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보니</a:t>
            </a:r>
            <a:endParaRPr lang="en-US" altLang="ko-KR" sz="2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</a:t>
            </a:r>
            <a:r>
              <a:rPr lang="ko-KR" altLang="en-US" sz="2600" b="1" u="sng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도화(桃花)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뜬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말근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물에 </a:t>
            </a:r>
            <a:r>
              <a:rPr lang="ko-KR" altLang="en-US" sz="2600" b="1" u="sng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산영(山影)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조차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잠겨셰라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아희야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600" b="1" u="sng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무릉</a:t>
            </a:r>
            <a:r>
              <a:rPr lang="ko-KR" altLang="en-US" sz="2600" b="1" u="sng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(武陵)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어디매오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나난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옌가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하노라   </a:t>
            </a:r>
            <a:endParaRPr lang="en-US" altLang="ko-KR" sz="2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-</a:t>
            </a:r>
            <a:r>
              <a:rPr lang="ko-KR" altLang="en-US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조식</a:t>
            </a:r>
            <a:r>
              <a:rPr lang="en-US" altLang="ko-KR" sz="2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</a:t>
            </a:r>
            <a:endParaRPr lang="en-US" altLang="ko-KR" sz="2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821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가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월산 대군</a:t>
            </a:r>
            <a:r>
              <a:rPr lang="en-US" altLang="ko-KR" sz="2400" dirty="0"/>
              <a:t>(1454~1488)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풍류적</a:t>
            </a:r>
            <a:r>
              <a:rPr lang="en-US" altLang="ko-KR" sz="2400" dirty="0"/>
              <a:t>, </a:t>
            </a:r>
            <a:r>
              <a:rPr lang="ko-KR" altLang="en-US" sz="2400" dirty="0"/>
              <a:t>낭만적</a:t>
            </a:r>
            <a:r>
              <a:rPr lang="en-US" altLang="ko-KR" sz="2400" dirty="0"/>
              <a:t>, </a:t>
            </a:r>
            <a:r>
              <a:rPr lang="ko-KR" altLang="en-US" sz="2400" dirty="0"/>
              <a:t>탈속적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한정가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가을 달밤의 풍류와 정취 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대표적인 강호 한정가로 여유로움 속에서 멋을 즐기는 옛 선비의 탈속적 정서가 잘 드러남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가을 강의 </a:t>
            </a:r>
            <a:r>
              <a:rPr lang="ko-KR" altLang="en-US" sz="2400" dirty="0" smtClean="0"/>
              <a:t>밤 경치와 </a:t>
            </a:r>
            <a:r>
              <a:rPr lang="ko-KR" altLang="en-US" sz="2400" dirty="0"/>
              <a:t>달빛 아래에서의 시적 화자의 한가롭고 </a:t>
            </a:r>
            <a:r>
              <a:rPr lang="ko-KR" altLang="en-US" sz="2400" dirty="0" smtClean="0"/>
              <a:t>유유자적(悠悠自適)한 </a:t>
            </a:r>
            <a:r>
              <a:rPr lang="ko-KR" altLang="en-US" sz="2400" dirty="0"/>
              <a:t>삶의 모습을 한 폭의 동양화처럼 선명하게 제시하여 자연 속을 즐기는 </a:t>
            </a:r>
            <a:r>
              <a:rPr lang="ko-KR" altLang="en-US" sz="2400" dirty="0" smtClean="0"/>
              <a:t>무욕(無慾)의 </a:t>
            </a:r>
            <a:r>
              <a:rPr lang="ko-KR" altLang="en-US" sz="2400" dirty="0"/>
              <a:t>심정을 묘사하고 있는 작품이다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09106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70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나</a:t>
            </a:r>
            <a:r>
              <a:rPr lang="en-US" altLang="ko-KR" sz="2400" b="1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성혼</a:t>
            </a:r>
            <a:r>
              <a:rPr lang="en-US" altLang="ko-KR" sz="2400" dirty="0"/>
              <a:t>(1535~1598)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풍류적</a:t>
            </a:r>
            <a:r>
              <a:rPr lang="en-US" altLang="ko-KR" sz="2400" dirty="0"/>
              <a:t>, </a:t>
            </a:r>
            <a:r>
              <a:rPr lang="ko-KR" altLang="en-US" sz="2400" dirty="0"/>
              <a:t>달관적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한정가</a:t>
            </a:r>
            <a:r>
              <a:rPr lang="ko-KR" altLang="en-US" sz="2400" dirty="0"/>
              <a:t> </a:t>
            </a:r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자연을 벗 삼아 사는 즐거움</a:t>
            </a:r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자연물에 가치를 부여하여 달관의 경지를 형상화함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 smtClean="0"/>
              <a:t>• </a:t>
            </a:r>
            <a:r>
              <a:rPr lang="ko-KR" altLang="en-US" sz="2400" dirty="0" smtClean="0"/>
              <a:t>대구의 </a:t>
            </a:r>
            <a:r>
              <a:rPr lang="ko-KR" altLang="en-US" sz="2400" dirty="0"/>
              <a:t>묘미를 살려 주제를 효과적으로 </a:t>
            </a:r>
            <a:r>
              <a:rPr lang="ko-KR" altLang="en-US" sz="2400" dirty="0" smtClean="0"/>
              <a:t>표현하고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    • </a:t>
            </a:r>
            <a:r>
              <a:rPr lang="ko-KR" altLang="en-US" sz="2400" dirty="0" smtClean="0"/>
              <a:t>시어의 </a:t>
            </a:r>
            <a:r>
              <a:rPr lang="ko-KR" altLang="en-US" sz="2400" dirty="0"/>
              <a:t>반복을 통해 운율적 효과를 높이고 있음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자연 속에 묻혀 세속적인 근심</a:t>
            </a:r>
            <a:r>
              <a:rPr lang="en-US" altLang="ko-KR" sz="2400" dirty="0"/>
              <a:t>, </a:t>
            </a:r>
            <a:r>
              <a:rPr lang="ko-KR" altLang="en-US" sz="2400" dirty="0"/>
              <a:t>걱정은 잊은 채 유유자적</a:t>
            </a:r>
            <a:r>
              <a:rPr lang="en-US" altLang="ko-KR" sz="2400" dirty="0"/>
              <a:t>(</a:t>
            </a:r>
            <a:r>
              <a:rPr lang="ko-KR" altLang="en-US" sz="2400" dirty="0"/>
              <a:t>悠悠自適</a:t>
            </a:r>
            <a:r>
              <a:rPr lang="en-US" altLang="ko-KR" sz="2400" dirty="0"/>
              <a:t>)</a:t>
            </a:r>
            <a:r>
              <a:rPr lang="ko-KR" altLang="en-US" sz="2400" dirty="0"/>
              <a:t>하게 살고 싶은 마음을 소탈하게 읊고 있는 작품이다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92410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(</a:t>
            </a:r>
            <a:r>
              <a:rPr lang="ko-KR" altLang="en-US" sz="2400" b="1" dirty="0"/>
              <a:t>다</a:t>
            </a:r>
            <a:r>
              <a:rPr lang="en-US" altLang="ko-KR" sz="2400" b="1" dirty="0"/>
              <a:t>)</a:t>
            </a:r>
            <a:endParaRPr lang="ko-KR" altLang="en-US" sz="2400" b="1" dirty="0"/>
          </a:p>
          <a:p>
            <a:r>
              <a:rPr lang="ko-KR" altLang="en-US" sz="2400" b="1" dirty="0"/>
              <a:t>☑ 핵심 정리</a:t>
            </a:r>
            <a:endParaRPr lang="ko-KR" altLang="en-US" sz="2400" dirty="0"/>
          </a:p>
          <a:p>
            <a:r>
              <a:rPr lang="ko-KR" altLang="en-US" sz="2400" b="1" dirty="0"/>
              <a:t>작가</a:t>
            </a:r>
            <a:r>
              <a:rPr lang="ko-KR" altLang="en-US" sz="2400" dirty="0"/>
              <a:t>	송순</a:t>
            </a:r>
            <a:r>
              <a:rPr lang="en-US" altLang="ko-KR" sz="2400" dirty="0"/>
              <a:t>(1493~1583) </a:t>
            </a:r>
            <a:endParaRPr lang="ko-KR" altLang="en-US" sz="2400" dirty="0"/>
          </a:p>
          <a:p>
            <a:r>
              <a:rPr lang="ko-KR" altLang="en-US" sz="2400" b="1" dirty="0"/>
              <a:t>성격</a:t>
            </a:r>
            <a:r>
              <a:rPr lang="ko-KR" altLang="en-US" sz="2400" dirty="0"/>
              <a:t>	전원적</a:t>
            </a:r>
            <a:r>
              <a:rPr lang="en-US" altLang="ko-KR" sz="2400" dirty="0"/>
              <a:t>, </a:t>
            </a:r>
            <a:r>
              <a:rPr lang="ko-KR" altLang="en-US" sz="2400" dirty="0"/>
              <a:t>풍류적</a:t>
            </a:r>
            <a:r>
              <a:rPr lang="en-US" altLang="ko-KR" sz="2400" dirty="0"/>
              <a:t>, </a:t>
            </a:r>
            <a:r>
              <a:rPr lang="ko-KR" altLang="en-US" sz="2400" dirty="0"/>
              <a:t>낭만적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한정가</a:t>
            </a:r>
            <a:endParaRPr lang="ko-KR" altLang="en-US" sz="2400" dirty="0"/>
          </a:p>
          <a:p>
            <a:r>
              <a:rPr lang="ko-KR" altLang="en-US" sz="2400" b="1" dirty="0"/>
              <a:t>주제</a:t>
            </a:r>
            <a:r>
              <a:rPr lang="ko-KR" altLang="en-US" sz="2400" dirty="0"/>
              <a:t>	</a:t>
            </a:r>
            <a:r>
              <a:rPr lang="ko-KR" altLang="en-US" sz="2400" dirty="0" err="1"/>
              <a:t>자연애와</a:t>
            </a:r>
            <a:r>
              <a:rPr lang="ko-KR" altLang="en-US" sz="2400" dirty="0"/>
              <a:t> 안빈낙도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安貧樂道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ko-KR" altLang="en-US" sz="2400" b="1" dirty="0"/>
              <a:t>특징</a:t>
            </a:r>
            <a:r>
              <a:rPr lang="ko-KR" altLang="en-US" sz="2400" dirty="0"/>
              <a:t>	</a:t>
            </a:r>
            <a:r>
              <a:rPr lang="en-US" altLang="ko-KR" sz="2400" dirty="0"/>
              <a:t>• </a:t>
            </a:r>
            <a:r>
              <a:rPr lang="ko-KR" altLang="en-US" sz="2400" dirty="0"/>
              <a:t>자연을 소유의 대상으로 생각하지 않았던 동양의 자연관이 잘 드러남</a:t>
            </a:r>
          </a:p>
          <a:p>
            <a:r>
              <a:rPr lang="ko-KR" altLang="en-US" sz="2400" dirty="0"/>
              <a:t>	</a:t>
            </a:r>
            <a:r>
              <a:rPr lang="en-US" altLang="ko-KR" sz="2400" dirty="0"/>
              <a:t>•</a:t>
            </a:r>
            <a:r>
              <a:rPr lang="ko-KR" altLang="en-US" sz="2400" dirty="0"/>
              <a:t>의인법과 강산을 병풍처럼 둘러 두고 보겠다는 기발한 발상을 통해 자연과 </a:t>
            </a:r>
            <a:r>
              <a:rPr lang="ko-KR" altLang="en-US" sz="2400" dirty="0" err="1"/>
              <a:t>혼연일체된</a:t>
            </a:r>
            <a:r>
              <a:rPr lang="ko-KR" altLang="en-US" sz="2400" dirty="0"/>
              <a:t> 모습을 효과적으로 표현함</a:t>
            </a:r>
          </a:p>
          <a:p>
            <a:endParaRPr lang="en-US" altLang="ko-KR" sz="2400" b="1" dirty="0" smtClean="0"/>
          </a:p>
          <a:p>
            <a:r>
              <a:rPr lang="ko-KR" altLang="en-US" sz="2400" b="1" dirty="0" smtClean="0"/>
              <a:t>◇ </a:t>
            </a:r>
            <a:r>
              <a:rPr lang="ko-KR" altLang="en-US" sz="2400" b="1" dirty="0"/>
              <a:t>이해와 감상</a:t>
            </a:r>
            <a:endParaRPr lang="ko-KR" altLang="en-US" sz="2400" dirty="0"/>
          </a:p>
          <a:p>
            <a:r>
              <a:rPr lang="ko-KR" altLang="en-US" sz="2400" dirty="0"/>
              <a:t>이 시조는 자연과 하나가 되어 풍류를 즐기는 작가의 삶을 노래하고 있다</a:t>
            </a:r>
            <a:r>
              <a:rPr lang="en-US" altLang="ko-KR" sz="2400" dirty="0"/>
              <a:t>. ‘</a:t>
            </a:r>
            <a:r>
              <a:rPr lang="ko-KR" altLang="en-US" sz="2400" dirty="0"/>
              <a:t>달’</a:t>
            </a:r>
            <a:r>
              <a:rPr lang="en-US" altLang="ko-KR" sz="2400" dirty="0"/>
              <a:t>, ‘</a:t>
            </a:r>
            <a:r>
              <a:rPr lang="ko-KR" altLang="en-US" sz="2400" dirty="0"/>
              <a:t>청풍’과 ‘나’가 초가 삼간 속에서 일체를 이루는 물아일체</a:t>
            </a:r>
            <a:r>
              <a:rPr lang="en-US" altLang="ko-KR" sz="2400" dirty="0"/>
              <a:t>(</a:t>
            </a:r>
            <a:r>
              <a:rPr lang="ko-KR" altLang="en-US" sz="2400" dirty="0"/>
              <a:t>物我一體</a:t>
            </a:r>
            <a:r>
              <a:rPr lang="en-US" altLang="ko-KR" sz="2400" dirty="0"/>
              <a:t>)</a:t>
            </a:r>
            <a:r>
              <a:rPr lang="ko-KR" altLang="en-US" sz="2400" dirty="0"/>
              <a:t>적 삶과 안분지족의 생활 태도가 참신한 멋을 느끼게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792410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03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1020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47137"/>
              </p:ext>
            </p:extLst>
          </p:nvPr>
        </p:nvGraphicFramePr>
        <p:xfrm>
          <a:off x="-1" y="0"/>
          <a:ext cx="9144001" cy="68579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47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가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나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다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유형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자연친화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자연친화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자연친화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/>
                        <a:t>정서</a:t>
                      </a:r>
                      <a:endParaRPr lang="en-US" altLang="ko-KR" sz="2400" b="1" dirty="0" smtClean="0"/>
                    </a:p>
                    <a:p>
                      <a:pPr algn="ctr" latinLnBrk="1"/>
                      <a:r>
                        <a:rPr lang="ko-KR" altLang="en-US" sz="2400" b="1" dirty="0" smtClean="0"/>
                        <a:t>태도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풍류와 달관</a:t>
                      </a:r>
                      <a:endParaRPr lang="en-US" altLang="ko-KR" sz="2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유유자적</a:t>
                      </a:r>
                      <a:endParaRPr lang="en-US" altLang="ko-KR" sz="24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여유로움</a:t>
                      </a:r>
                      <a:r>
                        <a:rPr lang="en-US" altLang="ko-KR" sz="2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2400" dirty="0" smtClean="0"/>
                        <a:t>탈속적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무욕적</a:t>
                      </a:r>
                      <a:endParaRPr lang="en-US" altLang="ko-KR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풍류와 달관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탈속적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유유자적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smtClean="0"/>
                        <a:t>여유로움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안분지족(安分知足)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안빈낙도(</a:t>
                      </a:r>
                      <a:r>
                        <a:rPr lang="ko-KR" altLang="en-US" sz="2400" dirty="0" err="1" smtClean="0"/>
                        <a:t>安貧樂道</a:t>
                      </a:r>
                      <a:r>
                        <a:rPr lang="ko-KR" altLang="en-US" sz="2400" dirty="0" smtClean="0"/>
                        <a:t>)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풍류와 달관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유유자적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무욕적</a:t>
                      </a:r>
                      <a:r>
                        <a:rPr lang="en-US" altLang="ko-KR" sz="2400" dirty="0" smtClean="0"/>
                        <a:t>, </a:t>
                      </a:r>
                      <a:r>
                        <a:rPr lang="ko-KR" altLang="en-US" sz="2400" dirty="0" smtClean="0"/>
                        <a:t>탈속적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물아일체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83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09045"/>
              </p:ext>
            </p:extLst>
          </p:nvPr>
        </p:nvGraphicFramePr>
        <p:xfrm>
          <a:off x="-1" y="0"/>
          <a:ext cx="9144001" cy="6858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989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4400" dirty="0" smtClean="0"/>
                        <a:t>      </a:t>
                      </a:r>
                      <a:r>
                        <a:rPr lang="ko-KR" altLang="en-US" sz="6000" dirty="0" smtClean="0"/>
                        <a:t>오</a:t>
                      </a:r>
                      <a:r>
                        <a:rPr lang="ko-KR" altLang="en-US" sz="3200" dirty="0" smtClean="0"/>
                        <a:t>늘의</a:t>
                      </a:r>
                      <a:r>
                        <a:rPr lang="ko-KR" altLang="en-US" sz="3600" dirty="0" smtClean="0"/>
                        <a:t> </a:t>
                      </a:r>
                      <a:r>
                        <a:rPr lang="ko-KR" altLang="en-US" sz="6000" dirty="0" smtClean="0"/>
                        <a:t>키</a:t>
                      </a:r>
                      <a:r>
                        <a:rPr lang="ko-KR" altLang="en-US" sz="3200" dirty="0" smtClean="0"/>
                        <a:t>워드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106">
                <a:tc>
                  <a:txBody>
                    <a:bodyPr/>
                    <a:lstStyle/>
                    <a:p>
                      <a:pPr algn="l" latinLnBrk="1"/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C:\Users\성기하\AppData\Local\Microsoft\Windows\Temporary Internet Files\Content.IE5\RA7EEDHE\MC90038355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13" y="476672"/>
            <a:ext cx="1472605" cy="217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성기하\AppData\Local\Microsoft\Windows\Temporary Internet Files\Content.IE5\0XGLH6K2\MC900326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56" y="110895"/>
            <a:ext cx="912813" cy="9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6" y="1196752"/>
            <a:ext cx="9113607" cy="5661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자연친화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추강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달빛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청산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유수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청풍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명월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강산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자연</a:t>
            </a:r>
            <a:r>
              <a:rPr lang="en-US" altLang="ko-KR" sz="2400" b="1" dirty="0" smtClean="0"/>
              <a:t>=</a:t>
            </a:r>
            <a:r>
              <a:rPr lang="ko-KR" altLang="en-US" sz="2400" b="1" dirty="0" smtClean="0"/>
              <a:t>탈속적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무욕적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의연함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꾸밈 없음</a:t>
            </a:r>
            <a:r>
              <a:rPr lang="en-US" altLang="ko-KR" sz="2400" b="1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인간</a:t>
            </a:r>
            <a:r>
              <a:rPr lang="en-US" altLang="ko-KR" sz="2400" b="1" dirty="0" smtClean="0"/>
              <a:t>=</a:t>
            </a:r>
            <a:r>
              <a:rPr lang="ko-KR" altLang="en-US" sz="2400" b="1" dirty="0" smtClean="0"/>
              <a:t>세속적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욕망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번뇌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꾸밈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소유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다툼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말이 많음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낚시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무심(無心)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err="1" smtClean="0"/>
              <a:t>초려삼간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박주산채(薄酒山菜)</a:t>
            </a:r>
            <a:r>
              <a:rPr lang="en-US" altLang="ko-KR" sz="2400" b="1" dirty="0" smtClean="0"/>
              <a:t>=</a:t>
            </a:r>
            <a:r>
              <a:rPr lang="ko-KR" altLang="en-US" sz="2400" b="1" dirty="0" smtClean="0"/>
              <a:t>단사표음(簞食瓢飮)</a:t>
            </a:r>
            <a:r>
              <a:rPr lang="en-US" altLang="ko-KR" sz="2400" b="1" dirty="0" smtClean="0"/>
              <a:t>=</a:t>
            </a:r>
            <a:r>
              <a:rPr lang="ko-KR" altLang="en-US" sz="2400" b="1" dirty="0" err="1" smtClean="0"/>
              <a:t>단표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도화(桃花)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무릉</a:t>
            </a:r>
            <a:r>
              <a:rPr lang="ko-KR" altLang="en-US" sz="2400" b="1" dirty="0" smtClean="0"/>
              <a:t>(</a:t>
            </a:r>
            <a:r>
              <a:rPr lang="ko-KR" altLang="en-US" sz="2400" b="1" dirty="0" err="1" smtClean="0"/>
              <a:t>武陵</a:t>
            </a:r>
            <a:r>
              <a:rPr lang="ko-KR" altLang="en-US" sz="2400" b="1" dirty="0" smtClean="0"/>
              <a:t>)</a:t>
            </a:r>
            <a:r>
              <a:rPr lang="en-US" altLang="ko-KR" sz="2400" b="1" dirty="0" smtClean="0"/>
              <a:t>=</a:t>
            </a:r>
            <a:r>
              <a:rPr lang="ko-KR" altLang="en-US" sz="2400" b="1" dirty="0" smtClean="0"/>
              <a:t>무릉도원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*</a:t>
            </a:r>
            <a:r>
              <a:rPr lang="ko-KR" altLang="en-US" sz="2400" b="1" dirty="0" smtClean="0"/>
              <a:t>산영</a:t>
            </a:r>
            <a:r>
              <a:rPr lang="ko-KR" altLang="en-US" sz="2400" b="1" dirty="0"/>
              <a:t>(山影)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647243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764704"/>
            <a:ext cx="9036496" cy="1800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endParaRPr lang="en-US" altLang="ko-KR" sz="2400" dirty="0">
              <a:latin typeface="HY견명조" pitchFamily="18" charset="-127"/>
              <a:ea typeface="HY견명조" pitchFamily="18" charset="-127"/>
            </a:endParaRPr>
          </a:p>
          <a:p>
            <a:pPr algn="ctr"/>
            <a:r>
              <a:rPr lang="ko-KR" altLang="en-US" sz="6000" dirty="0" smtClean="0">
                <a:latin typeface="HY견명조" pitchFamily="18" charset="-127"/>
                <a:ea typeface="HY견명조" pitchFamily="18" charset="-127"/>
              </a:rPr>
              <a:t>강호가도(江湖歌道)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88780"/>
              </p:ext>
            </p:extLst>
          </p:nvPr>
        </p:nvGraphicFramePr>
        <p:xfrm>
          <a:off x="0" y="0"/>
          <a:ext cx="9144000" cy="76470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7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시조 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03 [</a:t>
                      </a:r>
                      <a:r>
                        <a:rPr lang="ko-KR" altLang="en-US" sz="3200" dirty="0" smtClean="0">
                          <a:latin typeface="HY강B" pitchFamily="18" charset="-127"/>
                          <a:ea typeface="HY강B" pitchFamily="18" charset="-127"/>
                        </a:rPr>
                        <a:t>활동</a:t>
                      </a:r>
                      <a:r>
                        <a:rPr lang="en-US" altLang="ko-KR" sz="3200" dirty="0" smtClean="0">
                          <a:latin typeface="HY강B" pitchFamily="18" charset="-127"/>
                          <a:ea typeface="HY강B" pitchFamily="18" charset="-127"/>
                        </a:rPr>
                        <a:t>]</a:t>
                      </a:r>
                      <a:endParaRPr lang="ko-KR" altLang="en-US" sz="3200" dirty="0"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15616" y="2276872"/>
            <a:ext cx="7416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짝꿍하고 같이</a:t>
            </a:r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가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) (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나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) (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다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) 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시조에 어울리는 그림 그리기</a:t>
            </a:r>
            <a:endParaRPr lang="en-US" altLang="ko-KR" sz="2800" dirty="0">
              <a:latin typeface="HY견명조" pitchFamily="18" charset="-127"/>
              <a:ea typeface="HY견명조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1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분단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가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)  /  2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분단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나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)  /  3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분단 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다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07704" y="4447061"/>
            <a:ext cx="5948334" cy="638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우리 반 그룹에 올리기</a:t>
            </a:r>
            <a:endParaRPr lang="ko-KR" altLang="en-US" sz="2800" dirty="0">
              <a:latin typeface="HY견명조" pitchFamily="18" charset="-127"/>
              <a:ea typeface="HY견명조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65524" r="79761" b="25714"/>
          <a:stretch/>
        </p:blipFill>
        <p:spPr bwMode="auto">
          <a:xfrm>
            <a:off x="1225531" y="4393637"/>
            <a:ext cx="682173" cy="66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930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네모의 미">
  <a:themeElements>
    <a:clrScheme name="네모의 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네모의 미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네모의 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네모의 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네모의 미</Template>
  <TotalTime>6232</TotalTime>
  <Words>357</Words>
  <Application>Microsoft Office PowerPoint</Application>
  <PresentationFormat>화면 슬라이드 쇼(4:3)</PresentationFormat>
  <Paragraphs>95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HY강B</vt:lpstr>
      <vt:lpstr>HY견명조</vt:lpstr>
      <vt:lpstr>HY궁서B</vt:lpstr>
      <vt:lpstr>굴림</vt:lpstr>
      <vt:lpstr>맑은 고딕</vt:lpstr>
      <vt:lpstr>Arial</vt:lpstr>
      <vt:lpstr>Wingdings</vt:lpstr>
      <vt:lpstr>네모의 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 그리움이 다른 그리움에게 -정희성-</dc:title>
  <dc:creator>SEC</dc:creator>
  <cp:lastModifiedBy>sung</cp:lastModifiedBy>
  <cp:revision>172</cp:revision>
  <dcterms:created xsi:type="dcterms:W3CDTF">2004-08-07T17:18:15Z</dcterms:created>
  <dcterms:modified xsi:type="dcterms:W3CDTF">2018-08-14T05:50:40Z</dcterms:modified>
</cp:coreProperties>
</file>