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3"/>
  </p:notesMasterIdLst>
  <p:handoutMasterIdLst>
    <p:handoutMasterId r:id="rId14"/>
  </p:handoutMasterIdLst>
  <p:sldIdLst>
    <p:sldId id="282" r:id="rId2"/>
    <p:sldId id="286" r:id="rId3"/>
    <p:sldId id="290" r:id="rId4"/>
    <p:sldId id="273" r:id="rId5"/>
    <p:sldId id="274" r:id="rId6"/>
    <p:sldId id="275" r:id="rId7"/>
    <p:sldId id="283" r:id="rId8"/>
    <p:sldId id="284" r:id="rId9"/>
    <p:sldId id="285" r:id="rId10"/>
    <p:sldId id="276" r:id="rId11"/>
    <p:sldId id="278" r:id="rId1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84" d="100"/>
          <a:sy n="84" d="100"/>
        </p:scale>
        <p:origin x="1426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711C531-6267-4085-ADDD-74A58B77D045}" type="datetimeFigureOut">
              <a:rPr lang="ko-KR" altLang="en-US"/>
              <a:pPr>
                <a:defRPr/>
              </a:pPr>
              <a:t>2015-08-27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BD3257-8FF2-4BB4-B913-69AEF212F3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63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49F6-C296-4D50-8620-D37686CE9663}" type="datetimeFigureOut">
              <a:rPr lang="ko-KR" altLang="en-US" smtClean="0"/>
              <a:t>2015-08-27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EB6F2-FD36-4C8D-924B-814CA445E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7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EB6F2-FD36-4C8D-924B-814CA445EB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2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67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67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94BC5-E8F9-4004-B715-887FCDCA72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222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BA8E-2A7F-437A-AD30-EF2111C4E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999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890F2-38E8-4531-AF34-740429675E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7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7472C-5C60-4246-AF2F-6F4271C38A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96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F1D44-5B48-4F19-8F88-F57F110B5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22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9FB61-0583-43F4-B2A5-69D79EECA5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52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8E079-1FF1-4F5F-8B9C-83288E8196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5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380FF-25FF-42DB-8DB2-F628FFDEC0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3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C64CF-41D5-4EDF-8B83-A108474A38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090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1B2D3-F967-4C18-9CE1-10EF538AE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2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F1777-DA70-4AC7-AE59-1139CB9043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80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9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1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2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3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4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5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6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7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8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9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0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1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2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3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4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5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66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959A764F-F3F2-4F2D-B645-BA7B9ACF73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36917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04 / 05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3" t="11619" r="26904" b="42286"/>
          <a:stretch/>
        </p:blipFill>
        <p:spPr bwMode="auto">
          <a:xfrm>
            <a:off x="20982" y="764704"/>
            <a:ext cx="9123018" cy="571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9206" y="1556792"/>
            <a:ext cx="363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그리움</a:t>
            </a:r>
            <a:endParaRPr lang="ko-KR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5622" y="3104951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戀情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539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061612"/>
              </p:ext>
            </p:extLst>
          </p:nvPr>
        </p:nvGraphicFramePr>
        <p:xfrm>
          <a:off x="-1" y="0"/>
          <a:ext cx="9144001" cy="68579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87625"/>
                <a:gridCol w="7956376"/>
              </a:tblGrid>
              <a:tr h="12747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가</a:t>
                      </a:r>
                      <a:r>
                        <a:rPr lang="en-US" altLang="ko-KR" sz="2400" dirty="0" smtClean="0"/>
                        <a:t>) / (</a:t>
                      </a:r>
                      <a:r>
                        <a:rPr lang="ko-KR" altLang="en-US" sz="2400" dirty="0" smtClean="0"/>
                        <a:t>나</a:t>
                      </a:r>
                      <a:r>
                        <a:rPr lang="en-US" altLang="ko-KR" sz="2400" dirty="0" smtClean="0"/>
                        <a:t>) / (</a:t>
                      </a:r>
                      <a:r>
                        <a:rPr lang="ko-KR" altLang="en-US" sz="2400" dirty="0" smtClean="0"/>
                        <a:t>다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229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유형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임의 부재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328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정서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2400" b="1" dirty="0" smtClean="0"/>
                        <a:t>태도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연정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그리움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기다림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외로움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슬픔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회한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원망</a:t>
                      </a:r>
                      <a:endParaRPr lang="ko-KR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3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09045"/>
              </p:ext>
            </p:extLst>
          </p:nvPr>
        </p:nvGraphicFramePr>
        <p:xfrm>
          <a:off x="-1" y="0"/>
          <a:ext cx="9144001" cy="6858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1"/>
              </a:tblGrid>
              <a:tr h="11498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4400" dirty="0" smtClean="0"/>
                        <a:t>      </a:t>
                      </a:r>
                      <a:r>
                        <a:rPr lang="ko-KR" altLang="en-US" sz="6000" dirty="0" smtClean="0"/>
                        <a:t>오</a:t>
                      </a:r>
                      <a:r>
                        <a:rPr lang="ko-KR" altLang="en-US" sz="3200" dirty="0" smtClean="0"/>
                        <a:t>늘의</a:t>
                      </a:r>
                      <a:r>
                        <a:rPr lang="ko-KR" altLang="en-US" sz="3600" dirty="0" smtClean="0"/>
                        <a:t> </a:t>
                      </a:r>
                      <a:r>
                        <a:rPr lang="ko-KR" altLang="en-US" sz="6000" dirty="0" smtClean="0"/>
                        <a:t>키</a:t>
                      </a:r>
                      <a:r>
                        <a:rPr lang="ko-KR" altLang="en-US" sz="3200" dirty="0" smtClean="0"/>
                        <a:t>워드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5708106">
                <a:tc>
                  <a:txBody>
                    <a:bodyPr/>
                    <a:lstStyle/>
                    <a:p>
                      <a:pPr algn="l" latinLnBrk="1"/>
                      <a:endParaRPr lang="ko-KR" altLang="en-US" sz="24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성기하\AppData\Local\Microsoft\Windows\Temporary Internet Files\Content.IE5\RA7EEDHE\MC90038355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413" y="476672"/>
            <a:ext cx="1472605" cy="217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성기하\AppData\Local\Microsoft\Windows\Temporary Internet Files\Content.IE5\0XGLH6K2\MC900326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6" y="110895"/>
            <a:ext cx="912813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196752"/>
            <a:ext cx="9113607" cy="5661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임의 부재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*</a:t>
            </a:r>
            <a:r>
              <a:rPr lang="ko-KR" altLang="en-US" sz="2400" b="1" dirty="0"/>
              <a:t>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이별</a:t>
            </a:r>
            <a:r>
              <a:rPr lang="en-US" altLang="ko-KR" sz="2400" b="1" dirty="0"/>
              <a:t>, </a:t>
            </a:r>
            <a:r>
              <a:rPr lang="ko-KR" altLang="en-US" sz="2400" b="1" dirty="0" smtClean="0"/>
              <a:t>외로움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동짓달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밤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삼경</a:t>
            </a:r>
            <a:r>
              <a:rPr lang="en-US" altLang="ko-KR" sz="2400" b="1" dirty="0" smtClean="0"/>
              <a:t>(23</a:t>
            </a:r>
            <a:r>
              <a:rPr lang="ko-KR" altLang="en-US" sz="2400" b="1" dirty="0" smtClean="0"/>
              <a:t>시</a:t>
            </a:r>
            <a:r>
              <a:rPr lang="en-US" altLang="ko-KR" sz="2400" b="1" dirty="0" smtClean="0"/>
              <a:t>~01</a:t>
            </a:r>
            <a:r>
              <a:rPr lang="ko-KR" altLang="en-US" sz="2400" b="1" dirty="0" smtClean="0"/>
              <a:t>시</a:t>
            </a:r>
            <a:r>
              <a:rPr lang="en-US" altLang="ko-KR" sz="24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err="1" smtClean="0"/>
              <a:t>이화우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추풍낙엽</a:t>
            </a:r>
            <a:r>
              <a:rPr lang="en-US" altLang="ko-KR" sz="2400" b="1" dirty="0"/>
              <a:t>, </a:t>
            </a:r>
            <a:r>
              <a:rPr lang="ko-KR" altLang="en-US" sz="2400" b="1" dirty="0" smtClean="0"/>
              <a:t>밤비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월침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추풍에 지는 잎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err="1" smtClean="0"/>
              <a:t>묏버들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천리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만중운산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지는 잎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부는 바람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지는 잎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소리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64724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45275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04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484784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내</a:t>
            </a:r>
            <a:r>
              <a:rPr lang="ko-KR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가 조선의 기녀다</a:t>
            </a:r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917393"/>
            <a:ext cx="80648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황진이</a:t>
            </a:r>
            <a:endParaRPr lang="en-US" altLang="ko-KR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              </a:t>
            </a:r>
            <a:r>
              <a:rPr lang="ko-KR" alt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홍랑</a:t>
            </a:r>
            <a:endParaRPr lang="en-US" altLang="ko-KR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                            계랑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5373216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그녀들의 </a:t>
            </a: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l</a:t>
            </a:r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ove story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155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분단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&gt; 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황진이의 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love story</a:t>
            </a:r>
          </a:p>
          <a:p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-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황진이가 농락한 남자들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  <a:p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-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황진이의 마지막 남자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  <a:p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-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황진이의 작품 하나 더 찾기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-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송도삼절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  </a:t>
            </a:r>
          </a:p>
          <a:p>
            <a:endParaRPr lang="en-US" altLang="ko-KR" sz="2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분단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&gt; </a:t>
            </a:r>
            <a:r>
              <a:rPr lang="ko-KR" altLang="en-US" sz="2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홍랑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love story</a:t>
            </a:r>
            <a:endParaRPr lang="en-US" altLang="ko-KR" sz="2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-</a:t>
            </a:r>
            <a:r>
              <a:rPr lang="ko-KR" altLang="en-US" sz="2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홍랑의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출생지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  <a:p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-</a:t>
            </a:r>
            <a:r>
              <a:rPr lang="ko-KR" altLang="en-US" sz="2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홍랑의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남자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  <a:p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-</a:t>
            </a:r>
            <a:r>
              <a:rPr lang="ko-KR" altLang="en-US" sz="2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홍랑의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최후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  <a:p>
            <a:endParaRPr lang="en-US" altLang="ko-KR" sz="2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분단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&gt; 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계랑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love story</a:t>
            </a:r>
            <a:endParaRPr lang="en-US" altLang="ko-KR" sz="2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-</a:t>
            </a:r>
            <a:r>
              <a:rPr lang="ko-KR" altLang="en-US" sz="2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계랑의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호는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  <a:p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-</a:t>
            </a:r>
            <a:r>
              <a:rPr lang="ko-KR" altLang="en-US" sz="2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계랑의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남자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  <a:p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-</a:t>
            </a:r>
            <a:r>
              <a:rPr lang="ko-KR" altLang="en-US" sz="2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계랑의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인맥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  <a:p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-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부안삼절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88144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황진이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vs </a:t>
                      </a:r>
                      <a:r>
                        <a:rPr lang="ko-KR" altLang="en-US" sz="3200" dirty="0" err="1" smtClean="0">
                          <a:latin typeface="HY강B" pitchFamily="18" charset="-127"/>
                          <a:ea typeface="HY강B" pitchFamily="18" charset="-127"/>
                        </a:rPr>
                        <a:t>홍랑</a:t>
                      </a:r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vs</a:t>
                      </a:r>
                      <a:r>
                        <a:rPr lang="en-US" altLang="ko-KR" sz="320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3200" baseline="0" dirty="0" smtClean="0">
                          <a:latin typeface="HY강B" pitchFamily="18" charset="-127"/>
                          <a:ea typeface="HY강B" pitchFamily="18" charset="-127"/>
                        </a:rPr>
                        <a:t>계랑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941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(</a:t>
            </a:r>
            <a:r>
              <a:rPr lang="ko-KR" altLang="en-US" sz="2400" b="1" dirty="0"/>
              <a:t>가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황진이</a:t>
            </a:r>
            <a:r>
              <a:rPr lang="en-US" altLang="ko-KR" sz="2400" dirty="0" smtClean="0"/>
              <a:t>(1506~1567 </a:t>
            </a:r>
            <a:r>
              <a:rPr lang="ko-KR" altLang="en-US" sz="2400" dirty="0" smtClean="0"/>
              <a:t>추정</a:t>
            </a:r>
            <a:r>
              <a:rPr lang="en-US" altLang="ko-KR" sz="2400" dirty="0" smtClean="0"/>
              <a:t>)</a:t>
            </a:r>
            <a:endParaRPr lang="ko-KR" altLang="en-US" sz="2400" dirty="0"/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낭만적</a:t>
            </a:r>
            <a:r>
              <a:rPr lang="en-US" altLang="ko-KR" sz="2400" dirty="0"/>
              <a:t>, </a:t>
            </a:r>
            <a:r>
              <a:rPr lang="ko-KR" altLang="en-US" sz="2400" dirty="0"/>
              <a:t>감상적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연정가</a:t>
            </a:r>
            <a:endParaRPr lang="ko-KR" altLang="en-US" sz="2400" dirty="0"/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dirty="0"/>
              <a:t>임을 기다리는 절실한 마음</a:t>
            </a:r>
          </a:p>
          <a:p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dirty="0"/>
              <a:t>임을 향한 그리움과 사랑 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b="1" u="sng" dirty="0"/>
              <a:t>추상적인 개념을 구체적 사물로 표현</a:t>
            </a:r>
            <a:r>
              <a:rPr lang="ko-KR" altLang="en-US" sz="2400" dirty="0"/>
              <a:t>하였으며</a:t>
            </a:r>
            <a:r>
              <a:rPr lang="en-US" altLang="ko-KR" sz="2400" dirty="0"/>
              <a:t>, </a:t>
            </a:r>
            <a:r>
              <a:rPr lang="ko-KR" altLang="en-US" sz="2400" b="1" u="sng" dirty="0"/>
              <a:t>우리말의 묘미</a:t>
            </a:r>
            <a:r>
              <a:rPr lang="ko-KR" altLang="en-US" sz="2400" dirty="0"/>
              <a:t>를 잘 살려 냄</a:t>
            </a:r>
          </a:p>
          <a:p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b="1" u="sng" dirty="0"/>
              <a:t>음성 상징어</a:t>
            </a:r>
            <a:r>
              <a:rPr lang="en-US" altLang="ko-KR" sz="2400" dirty="0"/>
              <a:t>, </a:t>
            </a:r>
            <a:r>
              <a:rPr lang="ko-KR" altLang="en-US" sz="2400" b="1" u="sng" dirty="0"/>
              <a:t>대조법</a:t>
            </a:r>
            <a:r>
              <a:rPr lang="ko-KR" altLang="en-US" sz="2400" dirty="0"/>
              <a:t> 등을 사용하여 주제를 효과적으로 표현함</a:t>
            </a:r>
          </a:p>
          <a:p>
            <a:r>
              <a:rPr lang="ko-KR" altLang="en-US" sz="2400" b="1" dirty="0"/>
              <a:t>◇ 이해와 감상</a:t>
            </a:r>
            <a:endParaRPr lang="ko-KR" altLang="en-US" sz="2400" dirty="0"/>
          </a:p>
          <a:p>
            <a:r>
              <a:rPr lang="ko-KR" altLang="en-US" sz="2400" dirty="0"/>
              <a:t>이 시조는 </a:t>
            </a:r>
            <a:r>
              <a:rPr lang="ko-KR" altLang="en-US" sz="2400" b="1" u="sng" dirty="0"/>
              <a:t>추상적인 시간을 구체적인 사물</a:t>
            </a:r>
            <a:r>
              <a:rPr lang="ko-KR" altLang="en-US" sz="2400" dirty="0"/>
              <a:t>로 형상화하여 임에 대한 애틋한 그리움과 사랑을 절실히 환기시킨 점과</a:t>
            </a:r>
            <a:r>
              <a:rPr lang="en-US" altLang="ko-KR" sz="2400" dirty="0"/>
              <a:t>, </a:t>
            </a:r>
            <a:r>
              <a:rPr lang="ko-KR" altLang="en-US" sz="2400" b="1" u="sng" dirty="0"/>
              <a:t>음성 상징어</a:t>
            </a:r>
            <a:r>
              <a:rPr lang="en-US" altLang="ko-KR" sz="2400" b="1" u="sng" dirty="0" smtClean="0"/>
              <a:t>(          ,         )</a:t>
            </a:r>
            <a:r>
              <a:rPr lang="ko-KR" altLang="en-US" sz="2400" dirty="0"/>
              <a:t>를 사용하여 내면적 절실함을 압축적으로 표현한 점에서 뛰어난 문학성을 인정받고 있다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58713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04 - </a:t>
                      </a:r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그리움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470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나</a:t>
            </a:r>
            <a:r>
              <a:rPr lang="en-US" altLang="ko-KR" sz="2400" b="1" dirty="0" smtClean="0"/>
              <a:t>) 2001 </a:t>
            </a:r>
            <a:r>
              <a:rPr lang="ko-KR" altLang="en-US" sz="2400" b="1" dirty="0" smtClean="0"/>
              <a:t>수능 기출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</a:t>
            </a:r>
            <a:r>
              <a:rPr lang="ko-KR" altLang="en-US" sz="2400" dirty="0" err="1"/>
              <a:t>홍랑</a:t>
            </a:r>
            <a:r>
              <a:rPr lang="en-US" altLang="ko-KR" sz="2400" dirty="0" smtClean="0"/>
              <a:t>(??~1599)</a:t>
            </a:r>
            <a:endParaRPr lang="ko-KR" altLang="en-US" sz="2400" dirty="0"/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애상적</a:t>
            </a:r>
            <a:r>
              <a:rPr lang="en-US" altLang="ko-KR" sz="2400" dirty="0"/>
              <a:t>, </a:t>
            </a:r>
            <a:r>
              <a:rPr lang="ko-KR" altLang="en-US" sz="2400" dirty="0"/>
              <a:t>감상적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연정가</a:t>
            </a:r>
            <a:r>
              <a:rPr lang="ko-KR" altLang="en-US" sz="2400" dirty="0"/>
              <a:t> 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임에 대한 그리움 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dirty="0"/>
              <a:t>떠나는 임에 대한 자신의 사랑을 </a:t>
            </a:r>
            <a:r>
              <a:rPr lang="ko-KR" altLang="en-US" sz="2400" b="1" u="sng" dirty="0"/>
              <a:t>소박한 자연물</a:t>
            </a:r>
            <a:r>
              <a:rPr lang="ko-KR" altLang="en-US" sz="2400" dirty="0"/>
              <a:t>을 통해 드러냄</a:t>
            </a:r>
          </a:p>
          <a:p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b="1" u="sng" dirty="0"/>
              <a:t>상징과 도치법</a:t>
            </a:r>
            <a:r>
              <a:rPr lang="ko-KR" altLang="en-US" sz="2400" dirty="0"/>
              <a:t>을 사용하여 여성의 특유의 섬세한 감정을 잘 표현함</a:t>
            </a:r>
          </a:p>
          <a:p>
            <a:r>
              <a:rPr lang="ko-KR" altLang="en-US" sz="2400" b="1" dirty="0"/>
              <a:t>◇ 이해와 감상</a:t>
            </a:r>
            <a:endParaRPr lang="ko-KR" altLang="en-US" sz="2400" dirty="0"/>
          </a:p>
          <a:p>
            <a:r>
              <a:rPr lang="ko-KR" altLang="en-US" sz="2400" dirty="0"/>
              <a:t>이 시조는 임이 자신을 잊지 않기를 바라는 마음을 노래하고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시적 화자는 자신의 분신이라 할 수 있는 </a:t>
            </a:r>
            <a:r>
              <a:rPr lang="en-US" altLang="ko-KR" sz="2400" b="1" dirty="0" smtClean="0"/>
              <a:t>(        )</a:t>
            </a:r>
            <a:r>
              <a:rPr lang="ko-KR" altLang="en-US" sz="2400" dirty="0" smtClean="0"/>
              <a:t>을 </a:t>
            </a:r>
            <a:r>
              <a:rPr lang="ko-KR" altLang="en-US" sz="2400" dirty="0"/>
              <a:t>주면서 부디 자신을 기억해 달라는 안타까운 당부와 항상 임에 곁에 있겠다는 의지를 표현하고 있다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95293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04 - </a:t>
                      </a:r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그리움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3200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0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다</a:t>
            </a:r>
            <a:r>
              <a:rPr lang="en-US" altLang="ko-KR" sz="2400" b="1" dirty="0" smtClean="0"/>
              <a:t>) 2007 </a:t>
            </a:r>
            <a:r>
              <a:rPr lang="ko-KR" altLang="en-US" sz="2400" b="1" dirty="0" smtClean="0"/>
              <a:t>수능 기출</a:t>
            </a:r>
            <a:endParaRPr lang="ko-KR" altLang="en-US" sz="2400" b="1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계랑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1573~1610)</a:t>
            </a:r>
            <a:endParaRPr lang="ko-KR" altLang="en-US" sz="2400" dirty="0"/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애상적</a:t>
            </a:r>
            <a:r>
              <a:rPr lang="en-US" altLang="ko-KR" sz="2400" dirty="0"/>
              <a:t>, </a:t>
            </a:r>
            <a:r>
              <a:rPr lang="ko-KR" altLang="en-US" sz="2400" dirty="0"/>
              <a:t>감상적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연정가</a:t>
            </a:r>
            <a:r>
              <a:rPr lang="ko-KR" altLang="en-US" sz="2400" dirty="0"/>
              <a:t> 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이별의 슬픔과 임에 대한 그리움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dirty="0"/>
              <a:t>임과 헤어진 뒤의 </a:t>
            </a:r>
            <a:r>
              <a:rPr lang="ko-KR" altLang="en-US" sz="2400" b="1" u="sng" dirty="0"/>
              <a:t>시간적 거리감</a:t>
            </a:r>
            <a:r>
              <a:rPr lang="ko-KR" altLang="en-US" sz="2400" dirty="0"/>
              <a:t>과 임과 떨어져 있는 </a:t>
            </a:r>
            <a:r>
              <a:rPr lang="ko-KR" altLang="en-US" sz="2400" b="1" u="sng" dirty="0"/>
              <a:t>공간적 거리감</a:t>
            </a:r>
            <a:r>
              <a:rPr lang="ko-KR" altLang="en-US" sz="2400" dirty="0"/>
              <a:t>이 조화를 이룸 </a:t>
            </a:r>
          </a:p>
          <a:p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b="1" u="sng" dirty="0"/>
              <a:t>시간의 흐름</a:t>
            </a:r>
            <a:r>
              <a:rPr lang="ko-KR" altLang="en-US" sz="2400" dirty="0"/>
              <a:t>과 </a:t>
            </a:r>
            <a:r>
              <a:rPr lang="ko-KR" altLang="en-US" sz="2400" b="1" u="sng" dirty="0"/>
              <a:t>하강의 이미지</a:t>
            </a:r>
            <a:r>
              <a:rPr lang="ko-KR" altLang="en-US" sz="2400" dirty="0"/>
              <a:t>를 통해 시적 화자의 정서를 심화시킴</a:t>
            </a:r>
          </a:p>
          <a:p>
            <a:r>
              <a:rPr lang="ko-KR" altLang="en-US" sz="2400" b="1" dirty="0"/>
              <a:t>◇ 이해와 감상</a:t>
            </a:r>
            <a:endParaRPr lang="ko-KR" altLang="en-US" sz="2400" dirty="0"/>
          </a:p>
          <a:p>
            <a:r>
              <a:rPr lang="ko-KR" altLang="en-US" sz="2400" dirty="0"/>
              <a:t>작가가 자신과 정이 깊었던 유희경이 서울로 간 후 소식이 없자 그를 그리워하며 지은 작품으로</a:t>
            </a:r>
            <a:r>
              <a:rPr lang="en-US" altLang="ko-KR" sz="2400" dirty="0"/>
              <a:t>, </a:t>
            </a:r>
            <a:r>
              <a:rPr lang="ko-KR" altLang="en-US" sz="2400" dirty="0"/>
              <a:t>섬세한 여성의 감성이 돋보이며 하강의 이미지로 정서를 심화시키는 기법이 인상적이다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711312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04 - </a:t>
                      </a:r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그리움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endParaRPr lang="ko-KR" altLang="en-US" sz="3200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0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가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황진이의 남자 서경덕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서경덕</a:t>
            </a:r>
            <a:r>
              <a:rPr lang="en-US" altLang="ko-KR" sz="2400" dirty="0"/>
              <a:t>(1489~1546)</a:t>
            </a:r>
            <a:endParaRPr lang="ko-KR" altLang="en-US" sz="2400" dirty="0"/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낭만적</a:t>
            </a:r>
            <a:r>
              <a:rPr lang="en-US" altLang="ko-KR" sz="2400" dirty="0"/>
              <a:t>, </a:t>
            </a:r>
            <a:r>
              <a:rPr lang="ko-KR" altLang="en-US" sz="2400" dirty="0"/>
              <a:t>감상적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연정가</a:t>
            </a:r>
            <a:r>
              <a:rPr lang="ko-KR" altLang="en-US" sz="2400" dirty="0"/>
              <a:t> 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임에 대한 기다림과 그리움 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• </a:t>
            </a:r>
            <a:r>
              <a:rPr lang="ko-KR" altLang="en-US" sz="2400" dirty="0"/>
              <a:t>도학자가 인간 본연의 순수한 감정을 노래하여 더욱 공감을 줌</a:t>
            </a:r>
          </a:p>
          <a:p>
            <a:r>
              <a:rPr lang="en-US" altLang="ko-KR" sz="2400" dirty="0" smtClean="0"/>
              <a:t> • </a:t>
            </a:r>
            <a:r>
              <a:rPr lang="ko-KR" altLang="en-US" sz="2400" b="1" u="sng" dirty="0"/>
              <a:t>연역적 시상 전개</a:t>
            </a:r>
            <a:r>
              <a:rPr lang="ko-KR" altLang="en-US" sz="2400" dirty="0"/>
              <a:t>와 </a:t>
            </a:r>
            <a:r>
              <a:rPr lang="ko-KR" altLang="en-US" sz="2400" b="1" u="sng" dirty="0"/>
              <a:t>과장법</a:t>
            </a:r>
            <a:r>
              <a:rPr lang="ko-KR" altLang="en-US" sz="2400" dirty="0"/>
              <a:t>을 사용하여 시적 화자의 정서를 강조함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시조는 당대 이름난 도학자인 작가가 자신의 솔직한 심정을 고백한 작품으로</a:t>
            </a:r>
            <a:r>
              <a:rPr lang="en-US" altLang="ko-KR" sz="2400" dirty="0"/>
              <a:t>, </a:t>
            </a:r>
            <a:r>
              <a:rPr lang="ko-KR" altLang="en-US" sz="2400" dirty="0"/>
              <a:t>스스로 마음이 어리석다고 자신을 낮추고 있지만 이는 억누를 수 없는 인간에 대한 그리움과 사랑의 감정이 그만큼 강렬하다는 것을 보여 주는 것이다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30893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05 - </a:t>
                      </a:r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그리움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endParaRPr lang="ko-KR" altLang="en-US" sz="3200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804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나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</a:t>
            </a:r>
            <a:r>
              <a:rPr lang="ko-KR" altLang="en-US" sz="2400" dirty="0" smtClean="0"/>
              <a:t>황진이</a:t>
            </a:r>
            <a:r>
              <a:rPr lang="en-US" altLang="ko-KR" sz="2400" dirty="0"/>
              <a:t>(1506~1567 </a:t>
            </a:r>
            <a:r>
              <a:rPr lang="ko-KR" altLang="en-US" sz="2400" dirty="0"/>
              <a:t>추정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ko-KR" altLang="en-US" sz="2400" b="1" dirty="0" smtClean="0"/>
              <a:t>성격</a:t>
            </a:r>
            <a:r>
              <a:rPr lang="ko-KR" altLang="en-US" sz="2400" dirty="0"/>
              <a:t>	애상적</a:t>
            </a:r>
            <a:r>
              <a:rPr lang="en-US" altLang="ko-KR" sz="2400" dirty="0"/>
              <a:t>, </a:t>
            </a:r>
            <a:r>
              <a:rPr lang="ko-KR" altLang="en-US" sz="2400" dirty="0"/>
              <a:t>감상적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연정가</a:t>
            </a:r>
            <a:endParaRPr lang="ko-KR" altLang="en-US" sz="2400" dirty="0"/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임에 대한 그리움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dirty="0"/>
              <a:t>서경덕의 시조에 대한 ‘</a:t>
            </a:r>
            <a:r>
              <a:rPr lang="ko-KR" altLang="en-US" sz="2400" dirty="0" err="1"/>
              <a:t>화답가</a:t>
            </a:r>
            <a:r>
              <a:rPr lang="ko-KR" altLang="en-US" sz="2400" dirty="0"/>
              <a:t>’라 알려짐</a:t>
            </a:r>
          </a:p>
          <a:p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b="1" u="sng" dirty="0"/>
              <a:t>청각적</a:t>
            </a:r>
            <a:r>
              <a:rPr lang="en-US" altLang="ko-KR" sz="2400" dirty="0"/>
              <a:t>, </a:t>
            </a:r>
            <a:r>
              <a:rPr lang="ko-KR" altLang="en-US" sz="2400" b="1" u="sng" dirty="0"/>
              <a:t>하강적 이미지</a:t>
            </a:r>
            <a:r>
              <a:rPr lang="en-US" altLang="ko-KR" sz="2400" dirty="0"/>
              <a:t>, </a:t>
            </a:r>
            <a:r>
              <a:rPr lang="ko-KR" altLang="en-US" sz="2400" b="1" u="sng" dirty="0"/>
              <a:t>설의법</a:t>
            </a:r>
            <a:r>
              <a:rPr lang="ko-KR" altLang="en-US" sz="2400" dirty="0"/>
              <a:t>을 사용하여 시적 화자의 처지와 심정을 잘 드러냄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시조는 가을밤에 초조하게 임을 기다리는 간절한 마음이 여성의 섬세한 시각으로 잘 형상화된 작품으로</a:t>
            </a:r>
            <a:r>
              <a:rPr lang="en-US" altLang="ko-KR" sz="2400" dirty="0"/>
              <a:t>, </a:t>
            </a:r>
            <a:r>
              <a:rPr lang="ko-KR" altLang="en-US" sz="2400" dirty="0"/>
              <a:t>찾아주지 않는 임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서경덕으로</a:t>
            </a:r>
            <a:r>
              <a:rPr lang="ko-KR" altLang="en-US" sz="2400" dirty="0"/>
              <a:t> 알려짐</a:t>
            </a:r>
            <a:r>
              <a:rPr lang="en-US" altLang="ko-KR" sz="2400" dirty="0"/>
              <a:t>)</a:t>
            </a:r>
            <a:r>
              <a:rPr lang="ko-KR" altLang="en-US" sz="2400" dirty="0"/>
              <a:t>에 대한 안타까움과 기다림의 정서가 잘 드러나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630032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05 - </a:t>
                      </a:r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그리움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804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다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</a:t>
            </a:r>
            <a:r>
              <a:rPr lang="ko-KR" altLang="en-US" sz="2400" dirty="0" smtClean="0"/>
              <a:t>황진이</a:t>
            </a:r>
            <a:r>
              <a:rPr lang="en-US" altLang="ko-KR" sz="2400" dirty="0"/>
              <a:t>(1506~1567 </a:t>
            </a:r>
            <a:r>
              <a:rPr lang="ko-KR" altLang="en-US" sz="2400" dirty="0"/>
              <a:t>추정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ko-KR" altLang="en-US" sz="2400" b="1" dirty="0" smtClean="0"/>
              <a:t>성격</a:t>
            </a:r>
            <a:r>
              <a:rPr lang="ko-KR" altLang="en-US" sz="2400" dirty="0"/>
              <a:t>	애상적</a:t>
            </a:r>
            <a:r>
              <a:rPr lang="en-US" altLang="ko-KR" sz="2400" dirty="0"/>
              <a:t>, </a:t>
            </a:r>
            <a:r>
              <a:rPr lang="ko-KR" altLang="en-US" sz="2400" dirty="0"/>
              <a:t>감상적</a:t>
            </a:r>
            <a:r>
              <a:rPr lang="en-US" altLang="ko-KR" sz="2400" dirty="0"/>
              <a:t>, </a:t>
            </a:r>
            <a:r>
              <a:rPr lang="ko-KR" altLang="en-US" sz="2400" dirty="0"/>
              <a:t>이별가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이별의 회한과 그리움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en-US" altLang="ko-KR" sz="2400" dirty="0"/>
              <a:t>•</a:t>
            </a:r>
            <a:r>
              <a:rPr lang="ko-KR" altLang="en-US" sz="2400" dirty="0"/>
              <a:t>고려 가요 ‘가시리’</a:t>
            </a:r>
            <a:r>
              <a:rPr lang="en-US" altLang="ko-KR" sz="2400" dirty="0"/>
              <a:t>, ‘</a:t>
            </a:r>
            <a:r>
              <a:rPr lang="ko-KR" altLang="en-US" sz="2400" dirty="0"/>
              <a:t>서경별곡’과 현대시 김소월의 ‘진달래꽃’을 매개하는 이별가의 절창으로 </a:t>
            </a:r>
            <a:r>
              <a:rPr lang="ko-KR" altLang="en-US" sz="2400" dirty="0" err="1"/>
              <a:t>평가받음</a:t>
            </a:r>
            <a:endParaRPr lang="ko-KR" altLang="en-US" sz="2400" dirty="0"/>
          </a:p>
          <a:p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b="1" u="sng" dirty="0"/>
              <a:t>도치법</a:t>
            </a:r>
            <a:r>
              <a:rPr lang="en-US" altLang="ko-KR" sz="2400" b="1" u="sng" dirty="0"/>
              <a:t>(</a:t>
            </a:r>
            <a:r>
              <a:rPr lang="ko-KR" altLang="en-US" sz="2400" b="1" u="sng" dirty="0"/>
              <a:t>또는 행간 걸침</a:t>
            </a:r>
            <a:r>
              <a:rPr lang="en-US" altLang="ko-KR" sz="2400" b="1" u="sng" dirty="0"/>
              <a:t>)</a:t>
            </a:r>
            <a:r>
              <a:rPr lang="ko-KR" altLang="en-US" sz="2400" dirty="0"/>
              <a:t>과 </a:t>
            </a:r>
            <a:r>
              <a:rPr lang="ko-KR" altLang="en-US" sz="2400" b="1" u="sng" dirty="0"/>
              <a:t>영탄법</a:t>
            </a:r>
            <a:r>
              <a:rPr lang="ko-KR" altLang="en-US" sz="2400" dirty="0"/>
              <a:t>을 사용하여 시적 화자의 안타까운 정서를 강조함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시조는 </a:t>
            </a:r>
            <a:r>
              <a:rPr lang="ko-KR" altLang="en-US" sz="2400" b="1" u="sng" dirty="0"/>
              <a:t>자존심과 연정 사이에서 겪는 오묘한 심리적 갈등</a:t>
            </a:r>
            <a:r>
              <a:rPr lang="ko-KR" altLang="en-US" sz="2400" dirty="0"/>
              <a:t>을 우리말로 절묘하게 표현한 작품이다</a:t>
            </a:r>
            <a:r>
              <a:rPr lang="en-US" altLang="ko-KR" sz="2400" dirty="0"/>
              <a:t>. </a:t>
            </a:r>
            <a:r>
              <a:rPr lang="ko-KR" altLang="en-US" sz="2400" dirty="0"/>
              <a:t>겉으로는 강한 척하지만 속으로는 외롭고 약한 서정적 자아의 심리가 깊은 공감을 불러일으키며</a:t>
            </a:r>
            <a:r>
              <a:rPr lang="en-US" altLang="ko-KR" sz="2400" dirty="0"/>
              <a:t>, </a:t>
            </a:r>
            <a:r>
              <a:rPr lang="ko-KR" altLang="en-US" sz="2400" dirty="0"/>
              <a:t>기녀</a:t>
            </a:r>
            <a:r>
              <a:rPr lang="en-US" altLang="ko-KR" sz="2400" dirty="0"/>
              <a:t>(</a:t>
            </a:r>
            <a:r>
              <a:rPr lang="ko-KR" altLang="en-US" sz="2400" dirty="0"/>
              <a:t>妓女</a:t>
            </a:r>
            <a:r>
              <a:rPr lang="en-US" altLang="ko-KR" sz="2400" dirty="0"/>
              <a:t>)</a:t>
            </a:r>
            <a:r>
              <a:rPr lang="ko-KR" altLang="en-US" sz="2400" dirty="0"/>
              <a:t>들의 시조가 표현 기교면에서도 고도로 세련되었음을 보여 준다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95851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/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05 - </a:t>
                      </a:r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그리움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2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804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6587</TotalTime>
  <Words>265</Words>
  <Application>Microsoft Office PowerPoint</Application>
  <PresentationFormat>화면 슬라이드 쇼(4:3)</PresentationFormat>
  <Paragraphs>107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HY강B</vt:lpstr>
      <vt:lpstr>굴림</vt:lpstr>
      <vt:lpstr>맑은 고딕</vt:lpstr>
      <vt:lpstr>Arial</vt:lpstr>
      <vt:lpstr>Wingdings</vt:lpstr>
      <vt:lpstr>네모의 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Electronics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 그리움이 다른 그리움에게 -정희성-</dc:title>
  <dc:creator>SEC</dc:creator>
  <cp:lastModifiedBy>sung</cp:lastModifiedBy>
  <cp:revision>199</cp:revision>
  <dcterms:created xsi:type="dcterms:W3CDTF">2004-08-07T17:18:15Z</dcterms:created>
  <dcterms:modified xsi:type="dcterms:W3CDTF">2015-08-27T00:45:15Z</dcterms:modified>
</cp:coreProperties>
</file>