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handoutMasterIdLst>
    <p:handoutMasterId r:id="rId12"/>
  </p:handoutMasterIdLst>
  <p:sldIdLst>
    <p:sldId id="282" r:id="rId2"/>
    <p:sldId id="273" r:id="rId3"/>
    <p:sldId id="285" r:id="rId4"/>
    <p:sldId id="274" r:id="rId5"/>
    <p:sldId id="275" r:id="rId6"/>
    <p:sldId id="283" r:id="rId7"/>
    <p:sldId id="284" r:id="rId8"/>
    <p:sldId id="276" r:id="rId9"/>
    <p:sldId id="278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49F6-C296-4D50-8620-D37686CE9663}" type="datetimeFigureOut">
              <a:rPr lang="ko-KR" altLang="en-US" smtClean="0"/>
              <a:t>2015-09-03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B6F2-FD36-4C8D-924B-814CA445E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B6F2-FD36-4C8D-924B-814CA445EB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5" t="36572" r="25000" b="22095"/>
          <a:stretch/>
        </p:blipFill>
        <p:spPr bwMode="auto">
          <a:xfrm>
            <a:off x="0" y="649405"/>
            <a:ext cx="9195912" cy="62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8109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06 / 07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0" y="3780992"/>
            <a:ext cx="46085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b="1" dirty="0" smtClean="0">
                <a:solidFill>
                  <a:srgbClr val="FFFFFF"/>
                </a:solidFill>
                <a:ea typeface="문체부 궁체 흘림체" pitchFamily="17" charset="-127"/>
              </a:rPr>
              <a:t>人生</a:t>
            </a:r>
            <a:endParaRPr lang="ko-KR" altLang="en-US" sz="16600" b="1" dirty="0">
              <a:solidFill>
                <a:srgbClr val="FFFFFF"/>
              </a:solidFill>
              <a:ea typeface="문체부 궁체 흘림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53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정철</a:t>
            </a:r>
            <a:r>
              <a:rPr lang="en-US" altLang="ko-KR" sz="2400" dirty="0"/>
              <a:t>(1536~1593)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풍류적</a:t>
            </a:r>
            <a:r>
              <a:rPr lang="en-US" altLang="ko-KR" sz="2400" dirty="0"/>
              <a:t>, </a:t>
            </a:r>
            <a:r>
              <a:rPr lang="ko-KR" altLang="en-US" sz="2400" dirty="0"/>
              <a:t>전원적</a:t>
            </a:r>
            <a:r>
              <a:rPr lang="en-US" altLang="ko-KR" sz="2400" dirty="0"/>
              <a:t>, </a:t>
            </a:r>
            <a:r>
              <a:rPr lang="ko-KR" altLang="en-US" sz="2400" dirty="0"/>
              <a:t>해학적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향촌 생활의 풍류와 흥취 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성 권농의 집에 도달하기까지의 과정을 </a:t>
            </a:r>
            <a:r>
              <a:rPr lang="ko-KR" altLang="en-US" sz="2400" b="1" u="sng" dirty="0"/>
              <a:t>생략을 통해 경쾌하게 서술</a:t>
            </a:r>
            <a:r>
              <a:rPr lang="ko-KR" altLang="en-US" sz="2400" dirty="0"/>
              <a:t>하였으며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우리말을 자유자재로 멋스럽게 구사</a:t>
            </a:r>
            <a:r>
              <a:rPr lang="ko-KR" altLang="en-US" sz="2400" dirty="0"/>
              <a:t>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술과 벗을 좋아하는 작가의 풍류와 멋스러움이 토속적인 농촌의 정취와 조화를 잘 이루고 있는 작품이다</a:t>
            </a:r>
            <a:r>
              <a:rPr lang="en-US" altLang="ko-KR" sz="2400" dirty="0"/>
              <a:t>. </a:t>
            </a:r>
            <a:r>
              <a:rPr lang="ko-KR" altLang="en-US" sz="2400" b="1" u="sng" dirty="0"/>
              <a:t>압축과 생략</a:t>
            </a:r>
            <a:r>
              <a:rPr lang="ko-KR" altLang="en-US" sz="2400" dirty="0"/>
              <a:t>의 과정을 통해 </a:t>
            </a:r>
            <a:r>
              <a:rPr lang="ko-KR" altLang="en-US" sz="2400" b="1" u="sng" dirty="0"/>
              <a:t>생동감</a:t>
            </a:r>
            <a:r>
              <a:rPr lang="ko-KR" altLang="en-US" sz="2400" dirty="0"/>
              <a:t>이 넘쳐 나게 그려 내고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시적 화자의 </a:t>
            </a:r>
            <a:r>
              <a:rPr lang="ko-KR" altLang="en-US" sz="2400" b="1" u="sng" dirty="0"/>
              <a:t>익살과 해학</a:t>
            </a:r>
            <a:r>
              <a:rPr lang="ko-KR" altLang="en-US" sz="2400" dirty="0"/>
              <a:t>을 느낄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53870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6971"/>
              </p:ext>
            </p:extLst>
          </p:nvPr>
        </p:nvGraphicFramePr>
        <p:xfrm>
          <a:off x="-18224" y="-27384"/>
          <a:ext cx="9144000" cy="7200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 </a:t>
                      </a:r>
                      <a:r>
                        <a:rPr lang="ko-KR" altLang="en-US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성혼</a:t>
                      </a:r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정철</a:t>
                      </a:r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한호</a:t>
                      </a:r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한석봉</a:t>
                      </a:r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r>
                        <a:rPr lang="ko-KR" altLang="en-US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의 교우</a:t>
                      </a:r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交友</a:t>
                      </a:r>
                      <a:r>
                        <a:rPr lang="en-US" altLang="ko-KR" sz="2800" dirty="0" smtClean="0">
                          <a:solidFill>
                            <a:srgbClr val="FFFFF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-KR" altLang="en-US" sz="2800" dirty="0">
                        <a:solidFill>
                          <a:srgbClr val="FFFFFF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496" y="692696"/>
            <a:ext cx="885698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말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업슨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靑山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청산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이요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態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태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)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업슨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b="1" u="sng" kern="0" dirty="0" err="1">
                <a:solidFill>
                  <a:srgbClr val="000000"/>
                </a:solidFill>
                <a:latin typeface="굴림"/>
                <a:ea typeface="굴림"/>
              </a:rPr>
              <a:t>流水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유수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ㅣ로다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  <a:endParaRPr lang="en-US" altLang="ko-KR" sz="2400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갑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업슨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淸風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청풍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이요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임자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업슨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明月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명월</a:t>
            </a:r>
            <a:r>
              <a:rPr lang="en-US" altLang="ko-KR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이라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  <a:endParaRPr lang="en-US" altLang="ko-KR" sz="2400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이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中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중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에 病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병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)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업슨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이 몸이 分別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분별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)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업시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늙으리라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                                                                       -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성혼</a:t>
            </a:r>
            <a:endParaRPr lang="en-US" altLang="ko-KR" sz="2400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latinLnBrk="0">
              <a:lnSpc>
                <a:spcPts val="38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재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너머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成勸農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성권롱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)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집에 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술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익닷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말 어제 듣고</a:t>
            </a:r>
          </a:p>
          <a:p>
            <a:pPr>
              <a:lnSpc>
                <a:spcPts val="38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누운 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소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발로 박차 언치 놓아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지즐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타고</a:t>
            </a:r>
          </a:p>
          <a:p>
            <a:pPr>
              <a:lnSpc>
                <a:spcPts val="38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아이야 네 勸農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권롱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)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계시냐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정좌수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왔다 하여라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.     -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정철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      </a:t>
            </a:r>
            <a:endParaRPr lang="ko-KR" altLang="en-US" sz="2400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>
              <a:lnSpc>
                <a:spcPts val="3800"/>
              </a:lnSpc>
            </a:pPr>
            <a:endParaRPr lang="en-US" altLang="ko-KR" sz="2400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>
              <a:lnSpc>
                <a:spcPts val="38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짚방석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내지 마라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lang="ko-KR" altLang="en-US" sz="2400" b="1" u="sng" kern="0" dirty="0" smtClean="0">
                <a:solidFill>
                  <a:srgbClr val="000000"/>
                </a:solidFill>
                <a:latin typeface="굴림"/>
                <a:ea typeface="굴림"/>
              </a:rPr>
              <a:t>낙엽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엔들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못 앉으랴</a:t>
            </a:r>
            <a:endParaRPr lang="en-US" altLang="ko-KR" sz="2400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>
              <a:lnSpc>
                <a:spcPts val="38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솔불 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혀지 마라 어제 진 </a:t>
            </a:r>
            <a:r>
              <a:rPr lang="ko-KR" altLang="en-US" sz="2400" b="1" u="sng" kern="0" dirty="0">
                <a:solidFill>
                  <a:srgbClr val="000000"/>
                </a:solidFill>
                <a:latin typeface="굴림"/>
                <a:ea typeface="굴림"/>
              </a:rPr>
              <a:t>달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돋아온다</a:t>
            </a:r>
            <a:endParaRPr lang="en-US" altLang="ko-KR" sz="2400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>
              <a:lnSpc>
                <a:spcPts val="3800"/>
              </a:lnSpc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굴림"/>
                <a:ea typeface="굴림"/>
              </a:rPr>
              <a:t>아해야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lang="ko-KR" altLang="en-US" sz="2400" b="1" u="sng" kern="0" dirty="0" err="1">
                <a:solidFill>
                  <a:srgbClr val="000000"/>
                </a:solidFill>
                <a:latin typeface="굴림"/>
                <a:ea typeface="굴림"/>
              </a:rPr>
              <a:t>박주산챌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망정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kern="0" dirty="0" err="1">
                <a:solidFill>
                  <a:srgbClr val="000000"/>
                </a:solidFill>
                <a:latin typeface="굴림"/>
                <a:ea typeface="굴림"/>
              </a:rPr>
              <a:t>없다말고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내어라</a:t>
            </a:r>
            <a:r>
              <a:rPr lang="en-US" altLang="ko-KR" sz="2400" kern="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r>
              <a:rPr lang="ko-KR" altLang="en-US" sz="24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     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한호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굴림"/>
                <a:ea typeface="굴림"/>
              </a:rPr>
              <a:t>한석봉</a:t>
            </a:r>
            <a:r>
              <a:rPr lang="en-US" altLang="ko-KR" sz="2400" kern="0" dirty="0" smtClean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  <a:p>
            <a:pPr>
              <a:lnSpc>
                <a:spcPts val="3800"/>
              </a:lnSpc>
            </a:pPr>
            <a:r>
              <a:rPr lang="en-US" altLang="ko-KR" sz="2400" dirty="0" smtClean="0">
                <a:solidFill>
                  <a:srgbClr val="0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*</a:t>
            </a:r>
            <a:r>
              <a:rPr lang="ko-KR" altLang="en-US" sz="2400" dirty="0">
                <a:solidFill>
                  <a:srgbClr val="0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박주산채</a:t>
            </a:r>
            <a:r>
              <a:rPr lang="en-US" altLang="ko-KR" sz="2400" dirty="0">
                <a:solidFill>
                  <a:srgbClr val="0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薄酒山菜</a:t>
            </a:r>
            <a:r>
              <a:rPr lang="en-US" altLang="ko-KR" sz="2400" dirty="0">
                <a:solidFill>
                  <a:srgbClr val="0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: </a:t>
            </a:r>
            <a:r>
              <a:rPr lang="ko-KR" altLang="en-US" sz="2400" dirty="0">
                <a:solidFill>
                  <a:srgbClr val="0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맛이 변변하지 못한 술과 산나물</a:t>
            </a:r>
            <a:endParaRPr lang="en-US" altLang="ko-KR" sz="2400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4986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장진주사 </a:t>
            </a:r>
            <a:r>
              <a:rPr lang="en-US" altLang="ko-KR" sz="2400" b="1" dirty="0" smtClean="0"/>
              <a:t>(2002 </a:t>
            </a:r>
            <a:r>
              <a:rPr lang="ko-KR" altLang="en-US" sz="2400" b="1" dirty="0" smtClean="0"/>
              <a:t>수능 기출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정철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풍류적</a:t>
            </a:r>
            <a:r>
              <a:rPr lang="en-US" altLang="ko-KR" sz="2400" dirty="0"/>
              <a:t>, </a:t>
            </a:r>
            <a:r>
              <a:rPr lang="ko-KR" altLang="en-US" sz="2400" dirty="0"/>
              <a:t>유흥적</a:t>
            </a:r>
            <a:r>
              <a:rPr lang="en-US" altLang="ko-KR" sz="2400" dirty="0"/>
              <a:t>, </a:t>
            </a:r>
            <a:r>
              <a:rPr lang="ko-KR" altLang="en-US" sz="2400" dirty="0"/>
              <a:t>허무적</a:t>
            </a:r>
            <a:r>
              <a:rPr lang="en-US" altLang="ko-KR" sz="2400" dirty="0"/>
              <a:t>, </a:t>
            </a:r>
            <a:r>
              <a:rPr lang="ko-KR" altLang="en-US" sz="2400" dirty="0"/>
              <a:t>퇴폐적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권주가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술로 인생의 무상함을 해소함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</a:t>
            </a:r>
            <a:r>
              <a:rPr lang="ko-KR" altLang="en-US" sz="2400" dirty="0"/>
              <a:t>국문학사상 최초의 사설시조로 </a:t>
            </a:r>
            <a:r>
              <a:rPr lang="ko-KR" altLang="en-US" sz="2400" b="1" u="sng" dirty="0"/>
              <a:t>인생무상의 허무적 태도</a:t>
            </a:r>
            <a:r>
              <a:rPr lang="ko-KR" altLang="en-US" sz="2400" dirty="0"/>
              <a:t>와 </a:t>
            </a:r>
            <a:r>
              <a:rPr lang="ko-KR" altLang="en-US" sz="2400" b="1" u="sng" dirty="0"/>
              <a:t>취락을 권유</a:t>
            </a:r>
            <a:r>
              <a:rPr lang="ko-KR" altLang="en-US" sz="2400" dirty="0"/>
              <a:t>하는 퇴폐적 정조가 동시에 나타남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</a:t>
            </a:r>
            <a:r>
              <a:rPr lang="ko-KR" altLang="en-US" sz="2400" b="1" u="sng" dirty="0"/>
              <a:t>초장에 고려 가요의 율격적 특징인 ‘</a:t>
            </a:r>
            <a:r>
              <a:rPr lang="en-US" altLang="ko-KR" sz="2400" b="1" u="sng" dirty="0"/>
              <a:t>a-a-b-a’ </a:t>
            </a:r>
            <a:r>
              <a:rPr lang="ko-KR" altLang="en-US" sz="2400" b="1" u="sng" dirty="0"/>
              <a:t>형식</a:t>
            </a:r>
            <a:r>
              <a:rPr lang="ko-KR" altLang="en-US" sz="2400" dirty="0"/>
              <a:t>이 사용되고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중장은 제한 없이 길어지는 사설시조의 구조</a:t>
            </a:r>
            <a:r>
              <a:rPr lang="ko-KR" altLang="en-US" sz="2400" dirty="0"/>
              <a:t>를 지님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 smtClean="0"/>
              <a:t>대조를 </a:t>
            </a:r>
            <a:r>
              <a:rPr lang="ko-KR" altLang="en-US" sz="2400" b="1" u="sng" dirty="0"/>
              <a:t>통해 인생무상을 강조</a:t>
            </a:r>
            <a:r>
              <a:rPr lang="ko-KR" altLang="en-US" sz="2400" dirty="0"/>
              <a:t>함</a:t>
            </a:r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시조는 국문학 사상 </a:t>
            </a:r>
            <a:r>
              <a:rPr lang="ko-KR" altLang="en-US" sz="2400" b="1" u="sng" dirty="0"/>
              <a:t>최초의 사설시조</a:t>
            </a:r>
            <a:r>
              <a:rPr lang="ko-KR" altLang="en-US" sz="2400" dirty="0"/>
              <a:t>로서 이백</a:t>
            </a:r>
            <a:r>
              <a:rPr lang="en-US" altLang="ko-KR" sz="2400" dirty="0"/>
              <a:t>(</a:t>
            </a:r>
            <a:r>
              <a:rPr lang="ko-KR" altLang="en-US" sz="2400"/>
              <a:t>李白</a:t>
            </a:r>
            <a:r>
              <a:rPr lang="en-US" altLang="ko-KR" sz="2400" dirty="0"/>
              <a:t>)</a:t>
            </a:r>
            <a:r>
              <a:rPr lang="ko-KR" altLang="en-US" sz="2400" dirty="0"/>
              <a:t>의 ‘장진주</a:t>
            </a:r>
            <a:r>
              <a:rPr lang="en-US" altLang="ko-KR" sz="2400" dirty="0"/>
              <a:t>(</a:t>
            </a:r>
            <a:r>
              <a:rPr lang="ko-KR" altLang="en-US" sz="2400" dirty="0"/>
              <a:t>將進酒</a:t>
            </a:r>
            <a:r>
              <a:rPr lang="en-US" altLang="ko-KR" sz="2400" dirty="0"/>
              <a:t>)’</a:t>
            </a:r>
            <a:r>
              <a:rPr lang="ko-KR" altLang="en-US" sz="2400" dirty="0"/>
              <a:t>를 연상하게 하는 작품이다</a:t>
            </a:r>
            <a:r>
              <a:rPr lang="en-US" altLang="ko-KR" sz="2400" dirty="0"/>
              <a:t>. </a:t>
            </a:r>
            <a:r>
              <a:rPr lang="ko-KR" altLang="en-US" sz="2400" dirty="0"/>
              <a:t>초장에서는 </a:t>
            </a:r>
            <a:r>
              <a:rPr lang="ko-KR" altLang="en-US" sz="2400" b="1" u="sng" dirty="0"/>
              <a:t>꽃을 꺾어서 술잔 수를 셈하는 낭만적인 태도</a:t>
            </a:r>
            <a:r>
              <a:rPr lang="ko-KR" altLang="en-US" sz="2400" dirty="0"/>
              <a:t>를 드러내고 있고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중장과 종장에서는 죽음과 인생의 </a:t>
            </a:r>
            <a:r>
              <a:rPr lang="ko-KR" altLang="en-US" sz="2400" b="1" u="sng" dirty="0" err="1"/>
              <a:t>무상감을</a:t>
            </a:r>
            <a:r>
              <a:rPr lang="ko-KR" altLang="en-US" sz="2400" b="1" u="sng" dirty="0"/>
              <a:t> 강조</a:t>
            </a:r>
            <a:r>
              <a:rPr lang="ko-KR" altLang="en-US" sz="2400" dirty="0"/>
              <a:t>하여 술을 마시는 행위를 합리화하고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9787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우탁</a:t>
            </a:r>
            <a:r>
              <a:rPr lang="en-US" altLang="ko-KR" sz="2400" dirty="0"/>
              <a:t>(1263~1342) 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탄로가</a:t>
            </a:r>
            <a:r>
              <a:rPr lang="en-US" altLang="ko-KR" sz="2400" b="1" u="sng" dirty="0"/>
              <a:t>(</a:t>
            </a:r>
            <a:r>
              <a:rPr lang="ko-KR" altLang="en-US" sz="2400" b="1" u="sng" dirty="0"/>
              <a:t>嘆老歌</a:t>
            </a:r>
            <a:r>
              <a:rPr lang="en-US" altLang="ko-KR" sz="2400" b="1" u="sng" dirty="0"/>
              <a:t>)</a:t>
            </a:r>
            <a:r>
              <a:rPr lang="en-US" altLang="ko-KR" sz="2400" dirty="0"/>
              <a:t>, </a:t>
            </a:r>
            <a:r>
              <a:rPr lang="ko-KR" altLang="en-US" sz="2400" b="1" u="sng" dirty="0" smtClean="0"/>
              <a:t>달관적</a:t>
            </a:r>
            <a:r>
              <a:rPr lang="en-US" altLang="ko-KR" sz="2400" b="1" dirty="0" smtClean="0"/>
              <a:t>, </a:t>
            </a:r>
            <a:r>
              <a:rPr lang="ko-KR" altLang="en-US" sz="2400" b="1" u="sng" dirty="0" smtClean="0"/>
              <a:t>해학적</a:t>
            </a:r>
            <a:endParaRPr lang="ko-KR" altLang="en-US" sz="2400" b="1" u="sng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늙음을 한탄</a:t>
            </a:r>
            <a:r>
              <a:rPr lang="en-US" altLang="ko-KR" sz="2400" dirty="0"/>
              <a:t>(</a:t>
            </a:r>
            <a:r>
              <a:rPr lang="ko-KR" altLang="en-US" sz="2400" dirty="0"/>
              <a:t>탄로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• </a:t>
            </a:r>
            <a:r>
              <a:rPr lang="ko-KR" altLang="en-US" sz="2400" b="1" u="sng" dirty="0" smtClean="0"/>
              <a:t>은유법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사용하여 시적 화자의 정서를 형상화함</a:t>
            </a:r>
          </a:p>
          <a:p>
            <a:r>
              <a:rPr lang="en-US" altLang="ko-KR" sz="2400" dirty="0" smtClean="0"/>
              <a:t> • </a:t>
            </a:r>
            <a:r>
              <a:rPr lang="ko-KR" altLang="en-US" sz="2400" b="1" u="sng" dirty="0"/>
              <a:t>색채 이미지를 활용하여 참신한 비유</a:t>
            </a:r>
            <a:r>
              <a:rPr lang="ko-KR" altLang="en-US" sz="2400" dirty="0"/>
              <a:t>를 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자신의 백발을 해묵은 서리에 비유하여</a:t>
            </a:r>
            <a:r>
              <a:rPr lang="en-US" altLang="ko-KR" sz="2400" dirty="0"/>
              <a:t>, </a:t>
            </a:r>
            <a:r>
              <a:rPr lang="ko-KR" altLang="en-US" sz="2400" dirty="0"/>
              <a:t>봄 산의 눈을 녹인 바람을 자신의 백발에 불게 하여 젊음을 되찾고자 하는 소망을 표현한 노래로</a:t>
            </a:r>
            <a:r>
              <a:rPr lang="en-US" altLang="ko-KR" sz="2400" dirty="0"/>
              <a:t>, </a:t>
            </a:r>
            <a:r>
              <a:rPr lang="ko-KR" altLang="en-US" sz="2400" dirty="0"/>
              <a:t>시적 화자의 </a:t>
            </a:r>
            <a:r>
              <a:rPr lang="ko-KR" altLang="en-US" sz="2400" b="1" u="sng" dirty="0"/>
              <a:t>인생을 달관하는 여유와 관조</a:t>
            </a:r>
            <a:r>
              <a:rPr lang="ko-KR" altLang="en-US" sz="2400" dirty="0"/>
              <a:t>의 자세가 드러난다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44287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우탁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탄로가</a:t>
            </a:r>
            <a:r>
              <a:rPr lang="en-US" altLang="ko-KR" sz="2400" b="1" u="sng" dirty="0"/>
              <a:t>(</a:t>
            </a:r>
            <a:r>
              <a:rPr lang="ko-KR" altLang="en-US" sz="2400" b="1" u="sng" dirty="0"/>
              <a:t>嘆老歌</a:t>
            </a:r>
            <a:r>
              <a:rPr lang="en-US" altLang="ko-KR" sz="2400" b="1" u="sng" dirty="0"/>
              <a:t>)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해학적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늙음에 대한 한탄</a:t>
            </a:r>
            <a:r>
              <a:rPr lang="en-US" altLang="ko-KR" sz="2400" dirty="0"/>
              <a:t>(</a:t>
            </a:r>
            <a:r>
              <a:rPr lang="ko-KR" altLang="en-US" sz="2400" dirty="0"/>
              <a:t>탄로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/>
              <a:t>의인법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대구법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과장법</a:t>
            </a:r>
            <a:r>
              <a:rPr lang="ko-KR" altLang="en-US" sz="2400" dirty="0"/>
              <a:t> 등 다양한 수사법을 활용함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빠르게 흘러가는 세월의 무정함과 인간의 한계를 노래한 작품으로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인생 무상의 서글픔을 여유롭게 받아들이는 달관의 경지</a:t>
            </a:r>
            <a:r>
              <a:rPr lang="ko-KR" altLang="en-US" sz="2400" dirty="0"/>
              <a:t>를 엿볼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15020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이조년</a:t>
            </a:r>
            <a:r>
              <a:rPr lang="en-US" altLang="ko-KR" sz="2400" dirty="0"/>
              <a:t>(1269~1343)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</a:t>
            </a:r>
            <a:r>
              <a:rPr lang="ko-KR" altLang="en-US" sz="2400" dirty="0" err="1"/>
              <a:t>다정가</a:t>
            </a:r>
            <a:r>
              <a:rPr lang="en-US" altLang="ko-KR" sz="2400" dirty="0"/>
              <a:t>(</a:t>
            </a:r>
            <a:r>
              <a:rPr lang="ko-KR" altLang="en-US" sz="2400" dirty="0" err="1"/>
              <a:t>多情歌</a:t>
            </a:r>
            <a:r>
              <a:rPr lang="en-US" altLang="ko-KR" sz="2400" dirty="0"/>
              <a:t>), </a:t>
            </a:r>
            <a:r>
              <a:rPr lang="ko-KR" altLang="en-US" sz="2400" dirty="0"/>
              <a:t>서정적</a:t>
            </a:r>
            <a:r>
              <a:rPr lang="en-US" altLang="ko-KR" sz="2400" dirty="0"/>
              <a:t>, </a:t>
            </a:r>
            <a:r>
              <a:rPr lang="ko-KR" altLang="en-US" sz="2400" dirty="0"/>
              <a:t>애상적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봄밤의 정한</a:t>
            </a:r>
            <a:r>
              <a:rPr lang="en-US" altLang="ko-KR" sz="2400" dirty="0"/>
              <a:t>(</a:t>
            </a:r>
            <a:r>
              <a:rPr lang="ko-KR" altLang="en-US" sz="2400" dirty="0"/>
              <a:t>情恨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봄밤의 애상적 정서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ko-KR" altLang="en-US" sz="2400" b="1" u="sng" dirty="0" err="1"/>
              <a:t>상징법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의인법</a:t>
            </a:r>
            <a:r>
              <a:rPr lang="ko-KR" altLang="en-US" sz="2400" dirty="0"/>
              <a:t>과 </a:t>
            </a:r>
            <a:r>
              <a:rPr lang="ko-KR" altLang="en-US" sz="2400" b="1" u="sng" dirty="0"/>
              <a:t>시각적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청각적 심상</a:t>
            </a:r>
            <a:r>
              <a:rPr lang="ko-KR" altLang="en-US" sz="2400" dirty="0"/>
              <a:t>을 활용하여 주제를 표현함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봄날의 한밤중을 배경으로 하여 봄밤에 느끼는 애상과 우수의 정서를 시각적 심상과 청각적 심상을 활용하여 형상화한 작품이다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41505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5228"/>
              </p:ext>
            </p:extLst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7625"/>
                <a:gridCol w="7956376"/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자연친화 </a:t>
                      </a:r>
                      <a:r>
                        <a:rPr lang="en-US" altLang="ko-KR" sz="2400" dirty="0" smtClean="0"/>
                        <a:t>/ </a:t>
                      </a:r>
                      <a:r>
                        <a:rPr lang="ko-KR" altLang="en-US" sz="2400" dirty="0" smtClean="0"/>
                        <a:t>인간</a:t>
                      </a:r>
                      <a:r>
                        <a:rPr lang="ko-KR" altLang="en-US" sz="2400" baseline="0" dirty="0" smtClean="0"/>
                        <a:t> 존재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풍류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흥취</a:t>
                      </a:r>
                      <a:r>
                        <a:rPr lang="en-US" altLang="ko-KR" sz="2400" baseline="0" dirty="0" smtClean="0"/>
                        <a:t> / </a:t>
                      </a:r>
                      <a:r>
                        <a:rPr lang="ko-KR" altLang="en-US" sz="2400" baseline="0" dirty="0" smtClean="0"/>
                        <a:t>한탄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허무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무상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달관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애상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우수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9045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/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13" y="476672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96752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소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한 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곳 </a:t>
            </a:r>
            <a:r>
              <a:rPr lang="ko-KR" altLang="en-US" sz="2400" b="1" dirty="0" err="1" smtClean="0"/>
              <a:t>것거</a:t>
            </a:r>
            <a:r>
              <a:rPr lang="ko-KR" altLang="en-US" sz="2400" b="1" dirty="0" smtClean="0"/>
              <a:t> 산(算) </a:t>
            </a:r>
            <a:r>
              <a:rPr lang="ko-KR" altLang="en-US" sz="2400" b="1" dirty="0" err="1" smtClean="0"/>
              <a:t>노코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지게 위에 거적 덮어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유소</a:t>
            </a:r>
            <a:r>
              <a:rPr lang="ko-KR" altLang="en-US" sz="2400" b="1" dirty="0" smtClean="0"/>
              <a:t> 보장(流蘇寶帳)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누른 </a:t>
            </a:r>
            <a:r>
              <a:rPr lang="ko-KR" altLang="en-US" sz="2400" b="1" dirty="0" smtClean="0"/>
              <a:t>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흰 </a:t>
            </a:r>
            <a:r>
              <a:rPr lang="ko-KR" altLang="en-US" sz="2400" b="1" dirty="0" smtClean="0"/>
              <a:t>달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가는 </a:t>
            </a:r>
            <a:r>
              <a:rPr lang="ko-KR" altLang="en-US" sz="2400" b="1" dirty="0" smtClean="0"/>
              <a:t>비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굵은 눈 </a:t>
            </a:r>
            <a:r>
              <a:rPr lang="ko-KR" altLang="en-US" sz="2400" b="1" dirty="0" err="1" smtClean="0"/>
              <a:t>쇼쇼리</a:t>
            </a:r>
            <a:r>
              <a:rPr lang="ko-KR" altLang="en-US" sz="2400" b="1" dirty="0" smtClean="0"/>
              <a:t> 바람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무덤 위에 </a:t>
            </a:r>
            <a:r>
              <a:rPr lang="ko-KR" altLang="en-US" sz="2400" b="1" dirty="0" err="1" smtClean="0"/>
              <a:t>잔나비</a:t>
            </a:r>
            <a:r>
              <a:rPr lang="ko-KR" altLang="en-US" sz="2400" b="1" dirty="0" smtClean="0"/>
              <a:t> 파람 불 제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귀 밑에 해묵은 서리 </a:t>
            </a:r>
            <a:r>
              <a:rPr lang="en-US" altLang="ko-KR" sz="2400" b="1" dirty="0" smtClean="0"/>
              <a:t>= </a:t>
            </a:r>
            <a:r>
              <a:rPr lang="ko-KR" altLang="en-US" sz="2400" b="1" dirty="0" smtClean="0"/>
              <a:t>백발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이화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월백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은한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삼경 </a:t>
            </a:r>
            <a:r>
              <a:rPr lang="en-US" altLang="ko-KR" sz="2400" b="1" dirty="0" smtClean="0"/>
              <a:t>/ </a:t>
            </a:r>
            <a:r>
              <a:rPr lang="ko-KR" altLang="en-US" sz="2400" b="1" dirty="0" err="1" smtClean="0"/>
              <a:t>자규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잠 못 </a:t>
            </a:r>
            <a:r>
              <a:rPr lang="ko-KR" altLang="en-US" sz="2400" b="1" dirty="0" err="1" smtClean="0"/>
              <a:t>드러하노라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=</a:t>
            </a:r>
            <a:r>
              <a:rPr lang="ko-KR" altLang="en-US" sz="2400" b="1" dirty="0" smtClean="0"/>
              <a:t>전전반측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輾轉反側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오매불망(</a:t>
            </a:r>
            <a:r>
              <a:rPr lang="ko-KR" altLang="en-US" sz="2400" b="1" dirty="0" err="1" smtClean="0"/>
              <a:t>寤寐不忘</a:t>
            </a:r>
            <a:r>
              <a:rPr lang="ko-KR" altLang="en-US" sz="2400" b="1" dirty="0" smtClean="0"/>
              <a:t>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전전긍긍(戰戰兢兢)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6809</TotalTime>
  <Words>318</Words>
  <Application>Microsoft Office PowerPoint</Application>
  <PresentationFormat>화면 슬라이드 쇼(4:3)</PresentationFormat>
  <Paragraphs>87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HY강B</vt:lpstr>
      <vt:lpstr>HY궁서B</vt:lpstr>
      <vt:lpstr>굴림</vt:lpstr>
      <vt:lpstr>맑은 고딕</vt:lpstr>
      <vt:lpstr>문체부 궁체 흘림체</vt:lpstr>
      <vt:lpstr>휴먼엑스포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190</cp:revision>
  <dcterms:created xsi:type="dcterms:W3CDTF">2004-08-07T17:18:15Z</dcterms:created>
  <dcterms:modified xsi:type="dcterms:W3CDTF">2015-09-03T05:08:33Z</dcterms:modified>
</cp:coreProperties>
</file>