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notesMasterIdLst>
    <p:notesMasterId r:id="rId15"/>
  </p:notesMasterIdLst>
  <p:handoutMasterIdLst>
    <p:handoutMasterId r:id="rId16"/>
  </p:handoutMasterIdLst>
  <p:sldIdLst>
    <p:sldId id="282" r:id="rId2"/>
    <p:sldId id="286" r:id="rId3"/>
    <p:sldId id="288" r:id="rId4"/>
    <p:sldId id="289" r:id="rId5"/>
    <p:sldId id="290" r:id="rId6"/>
    <p:sldId id="273" r:id="rId7"/>
    <p:sldId id="274" r:id="rId8"/>
    <p:sldId id="275" r:id="rId9"/>
    <p:sldId id="283" r:id="rId10"/>
    <p:sldId id="287" r:id="rId11"/>
    <p:sldId id="284" r:id="rId12"/>
    <p:sldId id="276" r:id="rId13"/>
    <p:sldId id="278" r:id="rId1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83" autoAdjust="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711C531-6267-4085-ADDD-74A58B77D045}" type="datetimeFigureOut">
              <a:rPr lang="ko-KR" altLang="en-US"/>
              <a:pPr>
                <a:defRPr/>
              </a:pPr>
              <a:t>2018-09-04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2BD3257-8FF2-4BB4-B913-69AEF212F35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963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749F6-C296-4D50-8620-D37686CE9663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EB6F2-FD36-4C8D-924B-814CA445E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477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EB6F2-FD36-4C8D-924B-814CA445EB3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622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8763" cy="6858000"/>
            <a:chOff x="0" y="0"/>
            <a:chExt cx="5763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99" cy="195"/>
            </a:xfrm>
            <a:prstGeom prst="rect">
              <a:avLst/>
            </a:prstGeom>
            <a:solidFill>
              <a:schemeClr val="accent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680" y="4223"/>
              <a:ext cx="4080" cy="97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accent1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5520" y="1248"/>
              <a:ext cx="240" cy="2688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0" y="3312"/>
              <a:ext cx="243" cy="96"/>
            </a:xfrm>
            <a:prstGeom prst="rect">
              <a:avLst/>
            </a:prstGeom>
            <a:solidFill>
              <a:schemeClr val="hlink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0" y="3417"/>
              <a:ext cx="243" cy="903"/>
            </a:xfrm>
            <a:prstGeom prst="rect">
              <a:avLst/>
            </a:prstGeom>
            <a:solidFill>
              <a:srgbClr val="DDDDDD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5520" y="0"/>
              <a:ext cx="240" cy="1248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600" y="0"/>
              <a:ext cx="1920" cy="192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tint val="3372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67" y="188"/>
              <a:ext cx="243" cy="47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0" y="664"/>
              <a:ext cx="243" cy="2637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white">
            <a:xfrm>
              <a:off x="4" y="188"/>
              <a:ext cx="243" cy="472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white">
            <a:xfrm>
              <a:off x="495" y="0"/>
              <a:ext cx="3105" cy="186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gray">
            <a:xfrm flipV="1">
              <a:off x="254" y="192"/>
              <a:ext cx="0" cy="41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gray">
            <a:xfrm>
              <a:off x="254" y="4224"/>
              <a:ext cx="550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gray">
            <a:xfrm flipV="1">
              <a:off x="5520" y="0"/>
              <a:ext cx="0" cy="422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gray">
            <a:xfrm>
              <a:off x="0" y="200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gray">
            <a:xfrm flipH="1">
              <a:off x="3601" y="279"/>
              <a:ext cx="21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gray">
            <a:xfrm flipV="1">
              <a:off x="3600" y="0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gray">
            <a:xfrm>
              <a:off x="5520" y="1248"/>
              <a:ext cx="24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gray">
            <a:xfrm>
              <a:off x="507" y="0"/>
              <a:ext cx="0" cy="6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gray">
            <a:xfrm flipH="1" flipV="1">
              <a:off x="0" y="660"/>
              <a:ext cx="49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gray">
            <a:xfrm flipV="1">
              <a:off x="1673" y="3929"/>
              <a:ext cx="0" cy="39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gray">
            <a:xfrm>
              <a:off x="1664" y="3932"/>
              <a:ext cx="4096" cy="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gray">
            <a:xfrm flipH="1">
              <a:off x="0" y="3312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gray">
            <a:xfrm flipH="1">
              <a:off x="0" y="3408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26729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6729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29" name="Rectangle 2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" name="Rectangle 3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94BC5-E8F9-4004-B715-887FCDCA720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222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FBA8E-2A7F-437A-AD30-EF2111C4E0A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9993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0890F2-38E8-4531-AF34-740429675E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297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7472C-5C60-4246-AF2F-6F4271C38A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596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F1D44-5B48-4F19-8F88-F57F110B5B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224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9FB61-0583-43F4-B2A5-69D79EECA5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552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8E079-1FF1-4F5F-8B9C-83288E8196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652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380FF-25FF-42DB-8DB2-F628FFDEC0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33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C64CF-41D5-4EDF-8B83-A108474A38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090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1B2D3-F967-4C18-9CE1-10EF538AEEA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324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F1777-DA70-4AC7-AE59-1139CB9043D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380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8763" cy="6858000"/>
            <a:chOff x="0" y="0"/>
            <a:chExt cx="5763" cy="4320"/>
          </a:xfrm>
        </p:grpSpPr>
        <p:sp>
          <p:nvSpPr>
            <p:cNvPr id="1032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99" cy="195"/>
            </a:xfrm>
            <a:prstGeom prst="rect">
              <a:avLst/>
            </a:prstGeom>
            <a:solidFill>
              <a:schemeClr val="accent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auto">
            <a:xfrm>
              <a:off x="1680" y="4223"/>
              <a:ext cx="4080" cy="97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accent1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266245" name="Rectangle 5"/>
            <p:cNvSpPr>
              <a:spLocks noChangeArrowheads="1"/>
            </p:cNvSpPr>
            <p:nvPr/>
          </p:nvSpPr>
          <p:spPr bwMode="auto">
            <a:xfrm>
              <a:off x="5520" y="1248"/>
              <a:ext cx="240" cy="2688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35" name="Rectangle 6"/>
            <p:cNvSpPr>
              <a:spLocks noChangeArrowheads="1"/>
            </p:cNvSpPr>
            <p:nvPr/>
          </p:nvSpPr>
          <p:spPr bwMode="auto">
            <a:xfrm>
              <a:off x="0" y="3312"/>
              <a:ext cx="243" cy="96"/>
            </a:xfrm>
            <a:prstGeom prst="rect">
              <a:avLst/>
            </a:prstGeom>
            <a:solidFill>
              <a:schemeClr val="hlink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36" name="Rectangle 7"/>
            <p:cNvSpPr>
              <a:spLocks noChangeArrowheads="1"/>
            </p:cNvSpPr>
            <p:nvPr/>
          </p:nvSpPr>
          <p:spPr bwMode="auto">
            <a:xfrm>
              <a:off x="0" y="3417"/>
              <a:ext cx="243" cy="903"/>
            </a:xfrm>
            <a:prstGeom prst="rect">
              <a:avLst/>
            </a:prstGeom>
            <a:solidFill>
              <a:srgbClr val="DDDDDD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37" name="Rectangle 8"/>
            <p:cNvSpPr>
              <a:spLocks noChangeArrowheads="1"/>
            </p:cNvSpPr>
            <p:nvPr/>
          </p:nvSpPr>
          <p:spPr bwMode="auto">
            <a:xfrm>
              <a:off x="5520" y="0"/>
              <a:ext cx="240" cy="1248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266249" name="Rectangle 9"/>
            <p:cNvSpPr>
              <a:spLocks noChangeArrowheads="1"/>
            </p:cNvSpPr>
            <p:nvPr/>
          </p:nvSpPr>
          <p:spPr bwMode="auto">
            <a:xfrm>
              <a:off x="3600" y="0"/>
              <a:ext cx="1920" cy="192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tint val="3372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39" name="Rectangle 10"/>
            <p:cNvSpPr>
              <a:spLocks noChangeArrowheads="1"/>
            </p:cNvSpPr>
            <p:nvPr/>
          </p:nvSpPr>
          <p:spPr bwMode="auto">
            <a:xfrm>
              <a:off x="267" y="188"/>
              <a:ext cx="243" cy="47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266251" name="Rectangle 11"/>
            <p:cNvSpPr>
              <a:spLocks noChangeArrowheads="1"/>
            </p:cNvSpPr>
            <p:nvPr/>
          </p:nvSpPr>
          <p:spPr bwMode="auto">
            <a:xfrm>
              <a:off x="0" y="664"/>
              <a:ext cx="243" cy="2637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41" name="Rectangle 12"/>
            <p:cNvSpPr>
              <a:spLocks noChangeArrowheads="1"/>
            </p:cNvSpPr>
            <p:nvPr/>
          </p:nvSpPr>
          <p:spPr bwMode="white">
            <a:xfrm>
              <a:off x="4" y="188"/>
              <a:ext cx="243" cy="472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42" name="Rectangle 13"/>
            <p:cNvSpPr>
              <a:spLocks noChangeArrowheads="1"/>
            </p:cNvSpPr>
            <p:nvPr/>
          </p:nvSpPr>
          <p:spPr bwMode="white">
            <a:xfrm>
              <a:off x="495" y="0"/>
              <a:ext cx="3105" cy="186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43" name="Line 14"/>
            <p:cNvSpPr>
              <a:spLocks noChangeShapeType="1"/>
            </p:cNvSpPr>
            <p:nvPr/>
          </p:nvSpPr>
          <p:spPr bwMode="gray">
            <a:xfrm flipV="1">
              <a:off x="254" y="192"/>
              <a:ext cx="0" cy="41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44" name="Line 15"/>
            <p:cNvSpPr>
              <a:spLocks noChangeShapeType="1"/>
            </p:cNvSpPr>
            <p:nvPr/>
          </p:nvSpPr>
          <p:spPr bwMode="gray">
            <a:xfrm>
              <a:off x="254" y="4224"/>
              <a:ext cx="550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45" name="Line 16"/>
            <p:cNvSpPr>
              <a:spLocks noChangeShapeType="1"/>
            </p:cNvSpPr>
            <p:nvPr/>
          </p:nvSpPr>
          <p:spPr bwMode="gray">
            <a:xfrm flipV="1">
              <a:off x="5520" y="0"/>
              <a:ext cx="0" cy="422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46" name="Line 17"/>
            <p:cNvSpPr>
              <a:spLocks noChangeShapeType="1"/>
            </p:cNvSpPr>
            <p:nvPr/>
          </p:nvSpPr>
          <p:spPr bwMode="gray">
            <a:xfrm>
              <a:off x="0" y="200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47" name="Line 18"/>
            <p:cNvSpPr>
              <a:spLocks noChangeShapeType="1"/>
            </p:cNvSpPr>
            <p:nvPr/>
          </p:nvSpPr>
          <p:spPr bwMode="gray">
            <a:xfrm flipH="1">
              <a:off x="3601" y="279"/>
              <a:ext cx="21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48" name="Line 19"/>
            <p:cNvSpPr>
              <a:spLocks noChangeShapeType="1"/>
            </p:cNvSpPr>
            <p:nvPr/>
          </p:nvSpPr>
          <p:spPr bwMode="gray">
            <a:xfrm flipV="1">
              <a:off x="3600" y="0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49" name="Line 20"/>
            <p:cNvSpPr>
              <a:spLocks noChangeShapeType="1"/>
            </p:cNvSpPr>
            <p:nvPr/>
          </p:nvSpPr>
          <p:spPr bwMode="gray">
            <a:xfrm>
              <a:off x="5520" y="1248"/>
              <a:ext cx="24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50" name="Line 21"/>
            <p:cNvSpPr>
              <a:spLocks noChangeShapeType="1"/>
            </p:cNvSpPr>
            <p:nvPr/>
          </p:nvSpPr>
          <p:spPr bwMode="gray">
            <a:xfrm>
              <a:off x="507" y="0"/>
              <a:ext cx="0" cy="6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51" name="Line 22"/>
            <p:cNvSpPr>
              <a:spLocks noChangeShapeType="1"/>
            </p:cNvSpPr>
            <p:nvPr/>
          </p:nvSpPr>
          <p:spPr bwMode="gray">
            <a:xfrm flipH="1" flipV="1">
              <a:off x="0" y="660"/>
              <a:ext cx="49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52" name="Line 23"/>
            <p:cNvSpPr>
              <a:spLocks noChangeShapeType="1"/>
            </p:cNvSpPr>
            <p:nvPr/>
          </p:nvSpPr>
          <p:spPr bwMode="gray">
            <a:xfrm flipV="1">
              <a:off x="1673" y="3929"/>
              <a:ext cx="0" cy="39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53" name="Line 24"/>
            <p:cNvSpPr>
              <a:spLocks noChangeShapeType="1"/>
            </p:cNvSpPr>
            <p:nvPr/>
          </p:nvSpPr>
          <p:spPr bwMode="gray">
            <a:xfrm>
              <a:off x="1664" y="3932"/>
              <a:ext cx="4096" cy="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54" name="Line 25"/>
            <p:cNvSpPr>
              <a:spLocks noChangeShapeType="1"/>
            </p:cNvSpPr>
            <p:nvPr/>
          </p:nvSpPr>
          <p:spPr bwMode="gray">
            <a:xfrm flipH="1">
              <a:off x="0" y="3312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55" name="Line 26"/>
            <p:cNvSpPr>
              <a:spLocks noChangeShapeType="1"/>
            </p:cNvSpPr>
            <p:nvPr/>
          </p:nvSpPr>
          <p:spPr bwMode="gray">
            <a:xfrm flipH="1">
              <a:off x="0" y="3408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027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66269" name="Rectangle 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70" name="Rectangle 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71" name="Rectangle 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959A764F-F3F2-4F2D-B645-BA7B9ACF733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51" r:id="rId2"/>
    <p:sldLayoutId id="2147484352" r:id="rId3"/>
    <p:sldLayoutId id="2147484353" r:id="rId4"/>
    <p:sldLayoutId id="2147484354" r:id="rId5"/>
    <p:sldLayoutId id="2147484355" r:id="rId6"/>
    <p:sldLayoutId id="2147484356" r:id="rId7"/>
    <p:sldLayoutId id="2147484357" r:id="rId8"/>
    <p:sldLayoutId id="2147484358" r:id="rId9"/>
    <p:sldLayoutId id="2147484359" r:id="rId10"/>
    <p:sldLayoutId id="2147484360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  <a:cs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  <a:cs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  <a:cs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  <a:cs typeface="Arial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  <a:cs typeface="Arial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  <a:cs typeface="Arial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  <a:cs typeface="Arial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  <a:cs typeface="Arial" charset="0"/>
        </a:defRPr>
      </a:lvl9pPr>
    </p:titleStyle>
    <p:bodyStyle>
      <a:lvl1pPr marL="342900" indent="-342900" algn="l" rtl="0" eaLnBrk="0" fontAlgn="t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n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kumimoji="1" sz="26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3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2PAb707OeB0" TargetMode="External"/><Relationship Id="rId2" Type="http://schemas.openxmlformats.org/officeDocument/2006/relationships/hyperlink" Target="http://channel.pandora.tv/channel/video.ptv?ch_userid=zoasis&amp;prgid=44501683&amp;categid=34430269&amp;page=1&amp;ref=ch&amp;lot=cthum2_1_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2PAb707OeB0" TargetMode="External"/><Relationship Id="rId2" Type="http://schemas.openxmlformats.org/officeDocument/2006/relationships/hyperlink" Target="http://channel.pandora.tv/channel/video.ptv?ch_userid=zoasis&amp;prgid=44501683&amp;categid=34430269&amp;page=1&amp;ref=ch&amp;lot=cthum2_1_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2PAb707OeB0" TargetMode="External"/><Relationship Id="rId2" Type="http://schemas.openxmlformats.org/officeDocument/2006/relationships/hyperlink" Target="http://channel.pandora.tv/channel/video.ptv?ch_userid=zoasis&amp;prgid=44501683&amp;categid=34430269&amp;page=1&amp;ref=ch&amp;lot=cthum2_1_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2PAb707OeB0" TargetMode="External"/><Relationship Id="rId2" Type="http://schemas.openxmlformats.org/officeDocument/2006/relationships/hyperlink" Target="http://channel.pandora.tv/channel/video.ptv?ch_userid=zoasis&amp;prgid=44501683&amp;categid=34430269&amp;page=1&amp;ref=ch&amp;lot=cthum2_1_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300488"/>
              </p:ext>
            </p:extLst>
          </p:nvPr>
        </p:nvGraphicFramePr>
        <p:xfrm>
          <a:off x="0" y="0"/>
          <a:ext cx="9144000" cy="76470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47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dirty="0" smtClean="0">
                          <a:latin typeface="HY강B" pitchFamily="18" charset="-127"/>
                          <a:ea typeface="HY강B" pitchFamily="18" charset="-127"/>
                        </a:rPr>
                        <a:t>시조 </a:t>
                      </a:r>
                      <a:r>
                        <a:rPr lang="en-US" altLang="ko-KR" sz="3200" dirty="0" smtClean="0">
                          <a:latin typeface="HY강B" pitchFamily="18" charset="-127"/>
                          <a:ea typeface="HY강B" pitchFamily="18" charset="-127"/>
                        </a:rPr>
                        <a:t>08 / 09</a:t>
                      </a:r>
                      <a:endParaRPr lang="ko-KR" altLang="en-US" sz="3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83568" y="3501008"/>
            <a:ext cx="813690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 smtClean="0"/>
              <a:t>조선을 </a:t>
            </a:r>
            <a:r>
              <a:rPr lang="ko-KR" altLang="en-US" sz="3200" b="1" dirty="0"/>
              <a:t>다스리는 근본 </a:t>
            </a:r>
            <a:r>
              <a:rPr lang="ko-KR" altLang="en-US" sz="3200" b="1" dirty="0" smtClean="0"/>
              <a:t>원리</a:t>
            </a:r>
            <a:endParaRPr lang="en-US" altLang="ko-KR" sz="3200" b="1" dirty="0" smtClean="0"/>
          </a:p>
          <a:p>
            <a:pPr algn="ctr"/>
            <a:endParaRPr lang="ko-KR" altLang="en-US" sz="2800" b="1" dirty="0"/>
          </a:p>
          <a:p>
            <a:r>
              <a:rPr lang="ko-KR" altLang="en-US" sz="3200" dirty="0"/>
              <a:t>옛날 중국 공자의 가르침에서 시작된 도덕 사상</a:t>
            </a:r>
            <a:r>
              <a:rPr lang="en-US" altLang="ko-KR" sz="3200" dirty="0"/>
              <a:t>. </a:t>
            </a:r>
            <a:r>
              <a:rPr lang="ko-KR" altLang="en-US" sz="3200" dirty="0"/>
              <a:t>인</a:t>
            </a:r>
            <a:r>
              <a:rPr lang="en-US" altLang="ko-KR" sz="3200" dirty="0"/>
              <a:t>(</a:t>
            </a:r>
            <a:r>
              <a:rPr lang="ko-KR" altLang="en-US" sz="3200" dirty="0"/>
              <a:t>仁</a:t>
            </a:r>
            <a:r>
              <a:rPr lang="en-US" altLang="ko-KR" sz="3200" dirty="0"/>
              <a:t>) </a:t>
            </a:r>
            <a:r>
              <a:rPr lang="ko-KR" altLang="en-US" sz="3200" dirty="0"/>
              <a:t>사상을 바탕으로 나라에 대한 충성과 부모에 대한 효도를 중시하는 사상이다</a:t>
            </a:r>
            <a:r>
              <a:rPr lang="en-US" altLang="ko-KR" sz="3200" dirty="0" smtClean="0"/>
              <a:t>.</a:t>
            </a:r>
            <a:endParaRPr lang="ko-KR" altLang="en-US" sz="3200" dirty="0"/>
          </a:p>
        </p:txBody>
      </p:sp>
      <p:sp>
        <p:nvSpPr>
          <p:cNvPr id="2" name="직사각형 1"/>
          <p:cNvSpPr/>
          <p:nvPr/>
        </p:nvSpPr>
        <p:spPr>
          <a:xfrm>
            <a:off x="2483768" y="908720"/>
            <a:ext cx="4442242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600" b="1" dirty="0">
                <a:latin typeface="맑은 고딕" pitchFamily="50" charset="-127"/>
                <a:ea typeface="맑은 고딕" pitchFamily="50" charset="-127"/>
              </a:rPr>
              <a:t>儒敎</a:t>
            </a:r>
            <a:endParaRPr lang="en-US" altLang="ko-KR" sz="166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6539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성기하\AppData\Local\Microsoft\Windows\Temporary Internet Files\Content.IE5\PX2HFHF0\MC900425952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417316"/>
            <a:ext cx="3858294" cy="34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0" y="764704"/>
            <a:ext cx="90364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나</a:t>
            </a:r>
            <a:r>
              <a:rPr lang="en-US" altLang="ko-KR" sz="2400" b="1" dirty="0" smtClean="0"/>
              <a:t>) </a:t>
            </a:r>
            <a:r>
              <a:rPr lang="ko-KR" altLang="en-US" sz="2400" b="1" dirty="0" smtClean="0"/>
              <a:t>조홍시가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*</a:t>
            </a:r>
            <a:r>
              <a:rPr lang="ko-KR" altLang="en-US" sz="2400" b="1" dirty="0" err="1" smtClean="0"/>
              <a:t>회귤고사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(</a:t>
            </a:r>
            <a:r>
              <a:rPr lang="ko-KR" altLang="en-US" sz="2400" b="1" dirty="0" err="1" smtClean="0"/>
              <a:t>육적회귤</a:t>
            </a:r>
            <a:r>
              <a:rPr lang="en-US" altLang="ko-KR" sz="24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 err="1" smtClean="0"/>
              <a:t>육적이</a:t>
            </a:r>
            <a:r>
              <a:rPr lang="ko-KR" altLang="en-US" sz="2400" b="1" dirty="0" smtClean="0"/>
              <a:t> </a:t>
            </a:r>
            <a:r>
              <a:rPr lang="en-US" altLang="ko-KR" sz="2400" b="1" dirty="0"/>
              <a:t>6</a:t>
            </a:r>
            <a:r>
              <a:rPr lang="ko-KR" altLang="en-US" sz="2400" b="1" dirty="0"/>
              <a:t>세 때 </a:t>
            </a:r>
            <a:r>
              <a:rPr lang="ko-KR" altLang="en-US" sz="2400" b="1" dirty="0" err="1"/>
              <a:t>원술을</a:t>
            </a:r>
            <a:r>
              <a:rPr lang="ko-KR" altLang="en-US" sz="2400" b="1" dirty="0"/>
              <a:t> 접견하는 자리에 나온 감귤 </a:t>
            </a:r>
            <a:r>
              <a:rPr lang="en-US" altLang="ko-KR" sz="2400" b="1" dirty="0"/>
              <a:t>3</a:t>
            </a:r>
            <a:r>
              <a:rPr lang="ko-KR" altLang="en-US" sz="2400" b="1" dirty="0"/>
              <a:t>개를 가슴에 </a:t>
            </a:r>
            <a:r>
              <a:rPr lang="ko-KR" altLang="en-US" sz="2400" b="1" dirty="0" err="1"/>
              <a:t>숨겨나오다가</a:t>
            </a:r>
            <a:r>
              <a:rPr lang="ko-KR" altLang="en-US" sz="2400" b="1" dirty="0"/>
              <a:t> 떨어뜨리게 되었다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이를 본 </a:t>
            </a:r>
            <a:r>
              <a:rPr lang="ko-KR" altLang="en-US" sz="2400" b="1" dirty="0" err="1"/>
              <a:t>원술이</a:t>
            </a:r>
            <a:r>
              <a:rPr lang="ko-KR" altLang="en-US" sz="2400" b="1" dirty="0"/>
              <a:t> 왜 감귤을 숨기느냐고 묻자 </a:t>
            </a:r>
            <a:r>
              <a:rPr lang="ko-KR" altLang="en-US" sz="2400" b="1" dirty="0" err="1"/>
              <a:t>육적은</a:t>
            </a:r>
            <a:r>
              <a:rPr lang="ko-KR" altLang="en-US" sz="2400" b="1" dirty="0"/>
              <a:t> 어머니께 드리려고 그랬다고 대답했다</a:t>
            </a:r>
            <a:r>
              <a:rPr lang="en-US" altLang="ko-KR" sz="2400" b="1" dirty="0"/>
              <a:t>. </a:t>
            </a:r>
            <a:r>
              <a:rPr lang="ko-KR" altLang="en-US" sz="2400" b="1" dirty="0" err="1"/>
              <a:t>원술은</a:t>
            </a:r>
            <a:r>
              <a:rPr lang="ko-KR" altLang="en-US" sz="2400" b="1" dirty="0"/>
              <a:t> 어린 소년의 효심에 감복되었고 이를 두고 </a:t>
            </a:r>
            <a:r>
              <a:rPr lang="ko-KR" altLang="en-US" sz="2400" b="1" dirty="0" err="1"/>
              <a:t>회귤고사</a:t>
            </a:r>
            <a:r>
              <a:rPr lang="en-US" altLang="ko-KR" sz="2400" b="1" dirty="0"/>
              <a:t>(</a:t>
            </a:r>
            <a:r>
              <a:rPr lang="ko-KR" altLang="en-US" sz="2400" b="1" dirty="0" err="1"/>
              <a:t>懷橘故事</a:t>
            </a:r>
            <a:r>
              <a:rPr lang="en-US" altLang="ko-KR" sz="2400" b="1" dirty="0"/>
              <a:t>), </a:t>
            </a:r>
            <a:r>
              <a:rPr lang="ko-KR" altLang="en-US" sz="2400" b="1" dirty="0" err="1" smtClean="0"/>
              <a:t>육적회귤</a:t>
            </a:r>
            <a:r>
              <a:rPr lang="en-US" altLang="ko-KR" sz="2400" b="1" dirty="0" smtClean="0"/>
              <a:t>(</a:t>
            </a:r>
            <a:r>
              <a:rPr lang="ko-KR" altLang="en-US" sz="2400" b="1" dirty="0" err="1"/>
              <a:t>陸積懷橘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이라는 말이 생겼다</a:t>
            </a:r>
            <a:r>
              <a:rPr lang="en-US" altLang="ko-KR" sz="2400" b="1" dirty="0"/>
              <a:t>. </a:t>
            </a:r>
            <a:r>
              <a:rPr lang="ko-KR" altLang="en-US" sz="2400" b="1" dirty="0" err="1"/>
              <a:t>육적은</a:t>
            </a:r>
            <a:r>
              <a:rPr lang="ko-KR" altLang="en-US" sz="2400" b="1" dirty="0"/>
              <a:t> 중국 역사에서도 손꼽히는 효자로 기록에 전한다</a:t>
            </a:r>
            <a:r>
              <a:rPr lang="en-US" altLang="ko-KR" sz="24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[</a:t>
            </a:r>
            <a:r>
              <a:rPr lang="ko-KR" altLang="en-US" sz="2400" b="1" dirty="0" err="1"/>
              <a:t>네이버</a:t>
            </a:r>
            <a:r>
              <a:rPr lang="ko-KR" altLang="en-US" sz="2400" b="1" dirty="0"/>
              <a:t> 지식백과</a:t>
            </a:r>
            <a:r>
              <a:rPr lang="en-US" altLang="ko-KR" sz="2400" b="1" dirty="0"/>
              <a:t>]</a:t>
            </a:r>
            <a:r>
              <a:rPr lang="ko-KR" altLang="en-US" sz="2400" b="1" dirty="0"/>
              <a:t> </a:t>
            </a:r>
            <a:r>
              <a:rPr lang="ko-KR" altLang="en-US" sz="2400" b="1" dirty="0" err="1" smtClean="0"/>
              <a:t>육적</a:t>
            </a:r>
            <a:r>
              <a:rPr lang="ko-KR" altLang="en-US" sz="2400" b="1" dirty="0" smtClean="0"/>
              <a:t> </a:t>
            </a:r>
            <a:r>
              <a:rPr lang="en-US" altLang="ko-KR" sz="2400" b="1" dirty="0"/>
              <a:t>[</a:t>
            </a:r>
            <a:r>
              <a:rPr lang="ko-KR" altLang="en-US" sz="2400" b="1" dirty="0"/>
              <a:t>陸績</a:t>
            </a:r>
            <a:r>
              <a:rPr lang="en-US" altLang="ko-KR" sz="2400" b="1" dirty="0"/>
              <a:t>] (</a:t>
            </a:r>
            <a:r>
              <a:rPr lang="ko-KR" altLang="en-US" sz="2400" b="1" dirty="0" err="1"/>
              <a:t>두산백과</a:t>
            </a:r>
            <a:r>
              <a:rPr lang="en-US" altLang="ko-KR" sz="2400" b="1" dirty="0"/>
              <a:t>)</a:t>
            </a:r>
          </a:p>
          <a:p>
            <a:pPr>
              <a:lnSpc>
                <a:spcPct val="150000"/>
              </a:lnSpc>
            </a:pPr>
            <a:endParaRPr lang="ko-KR" altLang="en-US" sz="2400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559192"/>
              </p:ext>
            </p:extLst>
          </p:nvPr>
        </p:nvGraphicFramePr>
        <p:xfrm>
          <a:off x="0" y="0"/>
          <a:ext cx="9144000" cy="76470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47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dirty="0" smtClean="0">
                          <a:latin typeface="HY강B" pitchFamily="18" charset="-127"/>
                          <a:ea typeface="HY강B" pitchFamily="18" charset="-127"/>
                        </a:rPr>
                        <a:t>시조 </a:t>
                      </a:r>
                      <a:r>
                        <a:rPr lang="en-US" altLang="ko-KR" sz="3200" dirty="0" smtClean="0">
                          <a:latin typeface="HY강B" pitchFamily="18" charset="-127"/>
                          <a:ea typeface="HY강B" pitchFamily="18" charset="-127"/>
                        </a:rPr>
                        <a:t>09</a:t>
                      </a:r>
                      <a:endParaRPr lang="ko-KR" altLang="en-US" sz="3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624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764704"/>
            <a:ext cx="90364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(</a:t>
            </a:r>
            <a:r>
              <a:rPr lang="ko-KR" altLang="en-US" sz="2400" b="1" dirty="0"/>
              <a:t>나</a:t>
            </a:r>
            <a:r>
              <a:rPr lang="en-US" altLang="ko-KR" sz="2400" b="1" dirty="0" smtClean="0"/>
              <a:t>) </a:t>
            </a:r>
            <a:r>
              <a:rPr lang="ko-KR" altLang="en-US" sz="2400" b="1" dirty="0" smtClean="0"/>
              <a:t>조홍시가</a:t>
            </a:r>
            <a:endParaRPr lang="ko-KR" altLang="en-US" sz="2400" dirty="0"/>
          </a:p>
          <a:p>
            <a:r>
              <a:rPr lang="ko-KR" altLang="en-US" sz="2400" b="1" dirty="0"/>
              <a:t>☑ 핵심 정리</a:t>
            </a:r>
            <a:endParaRPr lang="ko-KR" altLang="en-US" sz="2400" dirty="0"/>
          </a:p>
          <a:p>
            <a:r>
              <a:rPr lang="ko-KR" altLang="en-US" sz="2400" b="1" dirty="0"/>
              <a:t>작가</a:t>
            </a:r>
            <a:r>
              <a:rPr lang="ko-KR" altLang="en-US" sz="2400" dirty="0"/>
              <a:t>	</a:t>
            </a:r>
            <a:r>
              <a:rPr lang="ko-KR" altLang="en-US" sz="2400" dirty="0" err="1"/>
              <a:t>박인로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          </a:t>
            </a:r>
            <a:r>
              <a:rPr lang="ko-KR" altLang="en-US" sz="2400" b="1" dirty="0" smtClean="0"/>
              <a:t>성격</a:t>
            </a:r>
            <a:r>
              <a:rPr lang="ko-KR" altLang="en-US" sz="2400" dirty="0"/>
              <a:t>	교훈적</a:t>
            </a:r>
            <a:r>
              <a:rPr lang="en-US" altLang="ko-KR" sz="2400" dirty="0"/>
              <a:t>, </a:t>
            </a:r>
            <a:r>
              <a:rPr lang="ko-KR" altLang="en-US" sz="2400" dirty="0"/>
              <a:t>유교적</a:t>
            </a:r>
            <a:r>
              <a:rPr lang="en-US" altLang="ko-KR" sz="2400" dirty="0"/>
              <a:t>, </a:t>
            </a:r>
            <a:r>
              <a:rPr lang="ko-KR" altLang="en-US" sz="2400" dirty="0"/>
              <a:t>사친가</a:t>
            </a:r>
            <a:r>
              <a:rPr lang="en-US" altLang="ko-KR" sz="2400" dirty="0"/>
              <a:t>(</a:t>
            </a:r>
            <a:r>
              <a:rPr lang="ko-KR" altLang="en-US" sz="2400" dirty="0"/>
              <a:t>思親歌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r>
              <a:rPr lang="ko-KR" altLang="en-US" sz="2400" b="1" dirty="0"/>
              <a:t>주제</a:t>
            </a:r>
            <a:r>
              <a:rPr lang="ko-KR" altLang="en-US" sz="2400" dirty="0"/>
              <a:t>	</a:t>
            </a:r>
            <a:r>
              <a:rPr lang="en-US" altLang="ko-KR" sz="2400" dirty="0"/>
              <a:t>• </a:t>
            </a:r>
            <a:r>
              <a:rPr lang="ko-KR" altLang="en-US" sz="2400" dirty="0"/>
              <a:t>돌아가신 부모님을 생각하는 마음</a:t>
            </a:r>
          </a:p>
          <a:p>
            <a:r>
              <a:rPr lang="ko-KR" altLang="en-US" sz="2400" dirty="0"/>
              <a:t>	</a:t>
            </a:r>
            <a:r>
              <a:rPr lang="en-US" altLang="ko-KR" sz="2400" dirty="0"/>
              <a:t>• </a:t>
            </a:r>
            <a:r>
              <a:rPr lang="ko-KR" altLang="en-US" sz="2400" dirty="0"/>
              <a:t>지극한 효심</a:t>
            </a:r>
            <a:r>
              <a:rPr lang="en-US" altLang="ko-KR" sz="2400" dirty="0"/>
              <a:t>(</a:t>
            </a:r>
            <a:r>
              <a:rPr lang="ko-KR" altLang="en-US" sz="2400" dirty="0"/>
              <a:t>孝心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r>
              <a:rPr lang="ko-KR" altLang="en-US" sz="2400" b="1" dirty="0"/>
              <a:t>특징</a:t>
            </a:r>
            <a:r>
              <a:rPr lang="ko-KR" altLang="en-US" sz="2400" dirty="0"/>
              <a:t>	</a:t>
            </a:r>
            <a:r>
              <a:rPr lang="ko-KR" altLang="en-US" sz="2400" b="1" u="sng" dirty="0"/>
              <a:t>‘조홍시가</a:t>
            </a:r>
            <a:r>
              <a:rPr lang="en-US" altLang="ko-KR" sz="2400" b="1" u="sng" dirty="0"/>
              <a:t>(</a:t>
            </a:r>
            <a:r>
              <a:rPr lang="ko-KR" altLang="en-US" sz="2400" b="1" u="sng" dirty="0"/>
              <a:t>早紅枾歌</a:t>
            </a:r>
            <a:r>
              <a:rPr lang="en-US" altLang="ko-KR" sz="2400" b="1" u="sng" dirty="0"/>
              <a:t>)’</a:t>
            </a:r>
            <a:r>
              <a:rPr lang="ko-KR" altLang="en-US" sz="2400" dirty="0"/>
              <a:t>라 이름 붙여진 </a:t>
            </a:r>
            <a:r>
              <a:rPr lang="en-US" altLang="ko-KR" sz="2400" dirty="0"/>
              <a:t>4</a:t>
            </a:r>
            <a:r>
              <a:rPr lang="ko-KR" altLang="en-US" sz="2400" dirty="0"/>
              <a:t>수의 연시조 중 첫 번째 수로</a:t>
            </a:r>
            <a:r>
              <a:rPr lang="en-US" altLang="ko-KR" sz="2400" dirty="0"/>
              <a:t>. ‘</a:t>
            </a:r>
            <a:r>
              <a:rPr lang="ko-KR" altLang="en-US" sz="2400" b="1" u="sng" dirty="0" err="1"/>
              <a:t>육적</a:t>
            </a:r>
            <a:r>
              <a:rPr lang="ko-KR" altLang="en-US" sz="2400" b="1" u="sng" dirty="0"/>
              <a:t> 회귤</a:t>
            </a:r>
            <a:r>
              <a:rPr lang="en-US" altLang="ko-KR" sz="2400" b="1" u="sng" dirty="0"/>
              <a:t>(</a:t>
            </a:r>
            <a:r>
              <a:rPr lang="ko-KR" altLang="en-US" sz="2400" b="1" u="sng" dirty="0" err="1"/>
              <a:t>陸績懷橘</a:t>
            </a:r>
            <a:r>
              <a:rPr lang="en-US" altLang="ko-KR" sz="2400" b="1" u="sng" dirty="0"/>
              <a:t>)</a:t>
            </a:r>
            <a:r>
              <a:rPr lang="en-US" altLang="ko-KR" sz="2400" dirty="0"/>
              <a:t>’</a:t>
            </a:r>
            <a:r>
              <a:rPr lang="ko-KR" altLang="en-US" sz="2400" dirty="0"/>
              <a:t>의 고사를 인용하여 주제를 강조하고 있음</a:t>
            </a:r>
          </a:p>
          <a:p>
            <a:r>
              <a:rPr lang="ko-KR" altLang="en-US" sz="2400" b="1" dirty="0"/>
              <a:t>◇ 이해와 감상</a:t>
            </a:r>
            <a:endParaRPr lang="ko-KR" altLang="en-US" sz="2400" dirty="0"/>
          </a:p>
          <a:p>
            <a:r>
              <a:rPr lang="ko-KR" altLang="en-US" sz="2400" dirty="0"/>
              <a:t>이 시조는 작가가 한음 이덕형</a:t>
            </a:r>
            <a:r>
              <a:rPr lang="en-US" altLang="ko-KR" sz="2400" dirty="0"/>
              <a:t>(</a:t>
            </a:r>
            <a:r>
              <a:rPr lang="ko-KR" altLang="en-US" sz="2400"/>
              <a:t>李德馨</a:t>
            </a:r>
            <a:r>
              <a:rPr lang="en-US" altLang="ko-KR" sz="2400" dirty="0"/>
              <a:t>)</a:t>
            </a:r>
            <a:r>
              <a:rPr lang="ko-KR" altLang="en-US" sz="2400" dirty="0"/>
              <a:t>에게 홍시를 대접받았을 때</a:t>
            </a:r>
            <a:r>
              <a:rPr lang="en-US" altLang="ko-KR" sz="2400" dirty="0"/>
              <a:t>, </a:t>
            </a:r>
            <a:r>
              <a:rPr lang="ko-KR" altLang="en-US" sz="2400" dirty="0"/>
              <a:t>회귤 고사</a:t>
            </a:r>
            <a:r>
              <a:rPr lang="en-US" altLang="ko-KR" sz="2400" dirty="0"/>
              <a:t>(</a:t>
            </a:r>
            <a:r>
              <a:rPr lang="ko-KR" altLang="en-US" sz="2400" dirty="0" err="1"/>
              <a:t>懷橘故事</a:t>
            </a:r>
            <a:r>
              <a:rPr lang="en-US" altLang="ko-KR" sz="2400" dirty="0"/>
              <a:t>)</a:t>
            </a:r>
            <a:r>
              <a:rPr lang="ko-KR" altLang="en-US" sz="2400" dirty="0"/>
              <a:t>를 생각하고 </a:t>
            </a:r>
            <a:r>
              <a:rPr lang="ko-KR" altLang="en-US" sz="2400" b="1" u="sng" dirty="0"/>
              <a:t>돌아가신 어버이를 그리워하며 지은 효도의 노래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r>
              <a:rPr lang="ko-KR" altLang="en-US" sz="2400" dirty="0" smtClean="0"/>
              <a:t>이 </a:t>
            </a:r>
            <a:r>
              <a:rPr lang="ko-KR" altLang="en-US" sz="2400" dirty="0"/>
              <a:t>작품은 교훈적인 성격을 지니고 있지만 정철의 훈민가</a:t>
            </a:r>
            <a:r>
              <a:rPr lang="en-US" altLang="ko-KR" sz="2400" dirty="0"/>
              <a:t>(</a:t>
            </a:r>
            <a:r>
              <a:rPr lang="ko-KR" altLang="en-US" sz="2400" dirty="0"/>
              <a:t>訓民歌</a:t>
            </a:r>
            <a:r>
              <a:rPr lang="en-US" altLang="ko-KR" sz="2400" dirty="0"/>
              <a:t>)</a:t>
            </a:r>
            <a:r>
              <a:rPr lang="ko-KR" altLang="en-US" sz="2400" dirty="0"/>
              <a:t>와 같이 독자에게 전해 주는 교훈 자체를 목적으로 쓴 것은 아니다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524922"/>
              </p:ext>
            </p:extLst>
          </p:nvPr>
        </p:nvGraphicFramePr>
        <p:xfrm>
          <a:off x="0" y="0"/>
          <a:ext cx="9144000" cy="76470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47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dirty="0" smtClean="0">
                          <a:latin typeface="HY강B" pitchFamily="18" charset="-127"/>
                          <a:ea typeface="HY강B" pitchFamily="18" charset="-127"/>
                        </a:rPr>
                        <a:t>시조 </a:t>
                      </a:r>
                      <a:r>
                        <a:rPr lang="en-US" altLang="ko-KR" sz="3200" dirty="0" smtClean="0">
                          <a:latin typeface="HY강B" pitchFamily="18" charset="-127"/>
                          <a:ea typeface="HY강B" pitchFamily="18" charset="-127"/>
                        </a:rPr>
                        <a:t>09</a:t>
                      </a:r>
                      <a:endParaRPr lang="ko-KR" altLang="en-US" sz="3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804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893183"/>
              </p:ext>
            </p:extLst>
          </p:nvPr>
        </p:nvGraphicFramePr>
        <p:xfrm>
          <a:off x="1588" y="0"/>
          <a:ext cx="9144001" cy="6857999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18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6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474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(</a:t>
                      </a:r>
                      <a:r>
                        <a:rPr lang="ko-KR" altLang="en-US" sz="2400" dirty="0" smtClean="0"/>
                        <a:t>가</a:t>
                      </a:r>
                      <a:r>
                        <a:rPr lang="en-US" altLang="ko-KR" sz="2400" dirty="0" smtClean="0"/>
                        <a:t>) / (</a:t>
                      </a:r>
                      <a:r>
                        <a:rPr lang="ko-KR" altLang="en-US" sz="2400" dirty="0" smtClean="0"/>
                        <a:t>나</a:t>
                      </a:r>
                      <a:r>
                        <a:rPr lang="en-US" altLang="ko-KR" sz="2400" dirty="0" smtClean="0"/>
                        <a:t>) / (</a:t>
                      </a:r>
                      <a:r>
                        <a:rPr lang="ko-KR" altLang="en-US" sz="2400" dirty="0" smtClean="0"/>
                        <a:t>다</a:t>
                      </a:r>
                      <a:r>
                        <a:rPr lang="en-US" altLang="ko-KR" sz="2400" dirty="0" smtClean="0"/>
                        <a:t>)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3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유형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부정적 현실 </a:t>
                      </a:r>
                      <a:r>
                        <a:rPr lang="en-US" altLang="ko-KR" sz="2400" dirty="0" smtClean="0"/>
                        <a:t>/ </a:t>
                      </a:r>
                      <a:r>
                        <a:rPr lang="ko-KR" altLang="en-US" sz="2400" dirty="0" smtClean="0"/>
                        <a:t>유교적 이념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99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정서</a:t>
                      </a:r>
                      <a:endParaRPr lang="en-US" altLang="ko-KR" sz="2400" b="1" dirty="0" smtClean="0"/>
                    </a:p>
                    <a:p>
                      <a:pPr algn="ctr" latinLnBrk="1"/>
                      <a:r>
                        <a:rPr lang="ko-KR" altLang="en-US" sz="2400" b="1" dirty="0" smtClean="0"/>
                        <a:t>태도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슬픔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ko-KR" altLang="en-US" sz="2400" dirty="0" smtClean="0"/>
                        <a:t>안타까움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ko-KR" altLang="en-US" sz="2400" dirty="0" smtClean="0"/>
                        <a:t>원통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ko-KR" altLang="en-US" sz="2400" dirty="0" smtClean="0"/>
                        <a:t>비분강개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ko-KR" altLang="en-US" sz="2400" dirty="0" smtClean="0"/>
                        <a:t>설욕의 의지</a:t>
                      </a:r>
                      <a:endParaRPr lang="en-US" altLang="ko-KR" sz="2400" dirty="0" smtClean="0"/>
                    </a:p>
                    <a:p>
                      <a:pPr algn="ctr" latinLnBrk="1"/>
                      <a:r>
                        <a:rPr lang="ko-KR" altLang="en-US" sz="2400" dirty="0" smtClean="0"/>
                        <a:t> </a:t>
                      </a:r>
                      <a:r>
                        <a:rPr lang="en-US" altLang="ko-KR" sz="2400" dirty="0" smtClean="0"/>
                        <a:t>/ </a:t>
                      </a:r>
                      <a:r>
                        <a:rPr lang="ko-KR" altLang="en-US" sz="2400" dirty="0" smtClean="0"/>
                        <a:t>우국지정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ko-KR" altLang="en-US" sz="2400" dirty="0" smtClean="0"/>
                        <a:t>충절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ko-KR" altLang="en-US" sz="2400" dirty="0" smtClean="0"/>
                        <a:t>절개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ko-KR" altLang="en-US" sz="2400" dirty="0" smtClean="0"/>
                        <a:t>혈육의 정</a:t>
                      </a:r>
                      <a:r>
                        <a:rPr lang="en-US" altLang="ko-KR" sz="2400" dirty="0" smtClean="0"/>
                        <a:t>(</a:t>
                      </a:r>
                      <a:r>
                        <a:rPr lang="ko-KR" altLang="en-US" sz="2400" dirty="0" smtClean="0"/>
                        <a:t>우애</a:t>
                      </a:r>
                      <a:r>
                        <a:rPr lang="en-US" altLang="ko-KR" sz="2400" dirty="0" smtClean="0"/>
                        <a:t>),</a:t>
                      </a:r>
                      <a:r>
                        <a:rPr lang="en-US" altLang="ko-KR" sz="2400" baseline="0" dirty="0" smtClean="0"/>
                        <a:t> </a:t>
                      </a:r>
                      <a:r>
                        <a:rPr lang="ko-KR" altLang="en-US" sz="2400" baseline="0" dirty="0" smtClean="0"/>
                        <a:t>효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830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409045"/>
              </p:ext>
            </p:extLst>
          </p:nvPr>
        </p:nvGraphicFramePr>
        <p:xfrm>
          <a:off x="-1" y="0"/>
          <a:ext cx="9144001" cy="68580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144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989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4400" dirty="0" smtClean="0"/>
                        <a:t>      </a:t>
                      </a:r>
                      <a:r>
                        <a:rPr lang="ko-KR" altLang="en-US" sz="6000" dirty="0" smtClean="0"/>
                        <a:t>오</a:t>
                      </a:r>
                      <a:r>
                        <a:rPr lang="ko-KR" altLang="en-US" sz="3200" dirty="0" smtClean="0"/>
                        <a:t>늘의</a:t>
                      </a:r>
                      <a:r>
                        <a:rPr lang="ko-KR" altLang="en-US" sz="3600" dirty="0" smtClean="0"/>
                        <a:t> </a:t>
                      </a:r>
                      <a:r>
                        <a:rPr lang="ko-KR" altLang="en-US" sz="6000" dirty="0" smtClean="0"/>
                        <a:t>키</a:t>
                      </a:r>
                      <a:r>
                        <a:rPr lang="ko-KR" altLang="en-US" sz="3200" dirty="0" smtClean="0"/>
                        <a:t>워드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8106">
                <a:tc>
                  <a:txBody>
                    <a:bodyPr/>
                    <a:lstStyle/>
                    <a:p>
                      <a:pPr algn="l" latinLnBrk="1"/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 descr="C:\Users\성기하\AppData\Local\Microsoft\Windows\Temporary Internet Files\Content.IE5\RA7EEDHE\MC90038355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413" y="476672"/>
            <a:ext cx="1472605" cy="217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성기하\AppData\Local\Microsoft\Windows\Temporary Internet Files\Content.IE5\0XGLH6K2\MC90032690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56" y="110895"/>
            <a:ext cx="912813" cy="91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1196752"/>
            <a:ext cx="9113607" cy="56612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*</a:t>
            </a:r>
            <a:r>
              <a:rPr lang="ko-KR" altLang="en-US" sz="2400" b="1" dirty="0" smtClean="0"/>
              <a:t>삼각산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한강수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*</a:t>
            </a:r>
            <a:r>
              <a:rPr lang="ko-KR" altLang="en-US" sz="2400" b="1" dirty="0" err="1" smtClean="0"/>
              <a:t>만산홍록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춘풍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*</a:t>
            </a:r>
            <a:r>
              <a:rPr lang="ko-KR" altLang="en-US" sz="2400" b="1" dirty="0" smtClean="0"/>
              <a:t>국화</a:t>
            </a:r>
            <a:r>
              <a:rPr lang="en-US" altLang="ko-KR" sz="2400" b="1" dirty="0" smtClean="0"/>
              <a:t> = </a:t>
            </a:r>
            <a:r>
              <a:rPr lang="ko-KR" altLang="en-US" sz="2400" b="1" dirty="0" smtClean="0"/>
              <a:t>오상고절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smtClean="0"/>
              <a:t>*</a:t>
            </a:r>
            <a:r>
              <a:rPr lang="ko-KR" altLang="en-US" sz="2400" b="1" smtClean="0"/>
              <a:t>낙목한천</a:t>
            </a:r>
            <a:r>
              <a:rPr lang="ko-KR" altLang="en-US" sz="2400" b="1" dirty="0" smtClean="0"/>
              <a:t>(</a:t>
            </a:r>
            <a:r>
              <a:rPr lang="ko-KR" altLang="en-US" sz="2400" b="1" dirty="0" err="1" smtClean="0"/>
              <a:t>落木寒天</a:t>
            </a:r>
            <a:r>
              <a:rPr lang="ko-KR" altLang="en-US" sz="2400" b="1" dirty="0" smtClean="0"/>
              <a:t>)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풍상(風霜)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*</a:t>
            </a:r>
            <a:r>
              <a:rPr lang="ko-KR" altLang="en-US" sz="2400" b="1" dirty="0" smtClean="0"/>
              <a:t>도리(桃李)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*</a:t>
            </a:r>
            <a:r>
              <a:rPr lang="ko-KR" altLang="en-US" sz="2400" b="1" dirty="0" smtClean="0"/>
              <a:t>매화 </a:t>
            </a:r>
            <a:r>
              <a:rPr lang="en-US" altLang="ko-KR" sz="2400" b="1" dirty="0" smtClean="0"/>
              <a:t>= </a:t>
            </a:r>
            <a:r>
              <a:rPr lang="ko-KR" altLang="en-US" sz="2400" b="1" dirty="0" smtClean="0"/>
              <a:t>아치고절</a:t>
            </a:r>
            <a:r>
              <a:rPr lang="en-US" altLang="ko-KR" sz="2400" b="1" dirty="0" smtClean="0"/>
              <a:t> / </a:t>
            </a:r>
            <a:r>
              <a:rPr lang="ko-KR" altLang="en-US" sz="2400" b="1" dirty="0" smtClean="0"/>
              <a:t>암향부동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*</a:t>
            </a:r>
            <a:r>
              <a:rPr lang="ko-KR" altLang="en-US" sz="2400" b="1" dirty="0" smtClean="0"/>
              <a:t>동기로 세 몸 되어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*</a:t>
            </a:r>
            <a:r>
              <a:rPr lang="ko-KR" altLang="en-US" sz="2400" b="1" dirty="0" err="1" smtClean="0"/>
              <a:t>형제유애</a:t>
            </a:r>
            <a:r>
              <a:rPr lang="en-US" altLang="ko-KR" sz="2400" b="1" dirty="0" smtClean="0"/>
              <a:t>(</a:t>
            </a:r>
            <a:r>
              <a:rPr lang="ko-KR" altLang="en-US" sz="2400" b="1" dirty="0" err="1" smtClean="0"/>
              <a:t>兄弟有愛</a:t>
            </a:r>
            <a:r>
              <a:rPr lang="en-US" altLang="ko-KR" sz="24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*</a:t>
            </a:r>
            <a:r>
              <a:rPr lang="ko-KR" altLang="en-US" sz="2400" b="1" dirty="0" smtClean="0"/>
              <a:t>유자</a:t>
            </a:r>
            <a:r>
              <a:rPr lang="en-US" altLang="ko-KR" sz="2400" b="1" dirty="0" smtClean="0"/>
              <a:t>=&gt;</a:t>
            </a:r>
            <a:r>
              <a:rPr lang="ko-KR" altLang="en-US" sz="2400" b="1" dirty="0" err="1" smtClean="0"/>
              <a:t>회귤고사</a:t>
            </a:r>
            <a:r>
              <a:rPr lang="en-US" altLang="ko-KR" sz="2400" b="1" dirty="0" smtClean="0"/>
              <a:t>, </a:t>
            </a:r>
            <a:r>
              <a:rPr lang="ko-KR" altLang="en-US" sz="2400" b="1" dirty="0" err="1" smtClean="0"/>
              <a:t>육적회귤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*</a:t>
            </a:r>
            <a:r>
              <a:rPr lang="ko-KR" altLang="en-US" sz="2400" b="1" dirty="0" smtClean="0"/>
              <a:t>풍수지탄(風樹之嘆)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647243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138716"/>
              </p:ext>
            </p:extLst>
          </p:nvPr>
        </p:nvGraphicFramePr>
        <p:xfrm>
          <a:off x="0" y="0"/>
          <a:ext cx="9144000" cy="76470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47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dirty="0" smtClean="0">
                          <a:latin typeface="HY강B" pitchFamily="18" charset="-127"/>
                          <a:ea typeface="HY강B" pitchFamily="18" charset="-127"/>
                        </a:rPr>
                        <a:t>시조 </a:t>
                      </a:r>
                      <a:r>
                        <a:rPr lang="en-US" altLang="ko-KR" sz="3200" dirty="0" smtClean="0">
                          <a:latin typeface="HY강B" pitchFamily="18" charset="-127"/>
                          <a:ea typeface="HY강B" pitchFamily="18" charset="-127"/>
                        </a:rPr>
                        <a:t>08 / 09</a:t>
                      </a:r>
                      <a:endParaRPr lang="ko-KR" altLang="en-US" sz="3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>
            <a:hlinkClick r:id="rId2"/>
          </p:cNvPr>
          <p:cNvSpPr/>
          <p:nvPr/>
        </p:nvSpPr>
        <p:spPr>
          <a:xfrm>
            <a:off x="1261583" y="1412776"/>
            <a:ext cx="5974713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500" b="1" dirty="0" smtClean="0">
                <a:latin typeface="맑은 고딕" pitchFamily="50" charset="-127"/>
                <a:ea typeface="맑은 고딕" pitchFamily="50" charset="-127"/>
              </a:rPr>
              <a:t>丙子胡亂</a:t>
            </a:r>
            <a:endParaRPr lang="en-US" altLang="ko-KR" sz="115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>
            <a:hlinkClick r:id="rId3"/>
          </p:cNvPr>
          <p:cNvSpPr/>
          <p:nvPr/>
        </p:nvSpPr>
        <p:spPr>
          <a:xfrm>
            <a:off x="395536" y="3645024"/>
            <a:ext cx="8136904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 err="1" smtClean="0"/>
              <a:t>삼궤구고두례</a:t>
            </a:r>
            <a:endParaRPr lang="en-US" altLang="ko-KR" sz="3200" b="1" dirty="0" smtClean="0"/>
          </a:p>
          <a:p>
            <a:pPr algn="ctr"/>
            <a:r>
              <a:rPr lang="ko-KR" altLang="ko-KR" sz="2400" dirty="0" err="1"/>
              <a:t>삼궤구고두례를</a:t>
            </a:r>
            <a:r>
              <a:rPr lang="ko-KR" altLang="ko-KR" sz="2400" dirty="0"/>
              <a:t> 행하는 방식은 “궤”(跪)의 명령을 듣고 무릎을 꿇는다. “</a:t>
            </a:r>
            <a:r>
              <a:rPr lang="ko-KR" altLang="ko-KR" sz="2400" dirty="0" err="1"/>
              <a:t>일고두</a:t>
            </a:r>
            <a:r>
              <a:rPr lang="ko-KR" altLang="ko-KR" sz="2400" dirty="0"/>
              <a:t>”(</a:t>
            </a:r>
            <a:r>
              <a:rPr lang="ko-KR" altLang="ko-KR" sz="2400" dirty="0" err="1"/>
              <a:t>一叩頭</a:t>
            </a:r>
            <a:r>
              <a:rPr lang="ko-KR" altLang="ko-KR" sz="2400" dirty="0"/>
              <a:t>), “</a:t>
            </a:r>
            <a:r>
              <a:rPr lang="ko-KR" altLang="ko-KR" sz="2400" dirty="0" err="1"/>
              <a:t>재고두</a:t>
            </a:r>
            <a:r>
              <a:rPr lang="ko-KR" altLang="ko-KR" sz="2400" dirty="0"/>
              <a:t>”(</a:t>
            </a:r>
            <a:r>
              <a:rPr lang="ko-KR" altLang="ko-KR" sz="2400" dirty="0" err="1"/>
              <a:t>再叩頭</a:t>
            </a:r>
            <a:r>
              <a:rPr lang="ko-KR" altLang="ko-KR" sz="2400" dirty="0"/>
              <a:t>), “</a:t>
            </a:r>
            <a:r>
              <a:rPr lang="ko-KR" altLang="ko-KR" sz="2400" dirty="0" err="1"/>
              <a:t>삼고두</a:t>
            </a:r>
            <a:r>
              <a:rPr lang="ko-KR" altLang="ko-KR" sz="2400" dirty="0"/>
              <a:t>”(</a:t>
            </a:r>
            <a:r>
              <a:rPr lang="ko-KR" altLang="ko-KR" sz="2400" dirty="0" err="1"/>
              <a:t>三叩頭</a:t>
            </a:r>
            <a:r>
              <a:rPr lang="ko-KR" altLang="ko-KR" sz="2400" dirty="0"/>
              <a:t>)의 호령에 따라 양 손을 땅에 댄 다음에 이마가 땅에 닿을 듯 머리를 조아리는 행동을 3차례 하고, “기”(起)의 호령에 따라 일어선다. 이와 같은 행동을 3회 반복한다.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878659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0" y="0"/>
          <a:ext cx="9144000" cy="76470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47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dirty="0" smtClean="0">
                          <a:latin typeface="HY강B" pitchFamily="18" charset="-127"/>
                          <a:ea typeface="HY강B" pitchFamily="18" charset="-127"/>
                        </a:rPr>
                        <a:t>시조 </a:t>
                      </a:r>
                      <a:r>
                        <a:rPr lang="en-US" altLang="ko-KR" sz="3200" dirty="0" smtClean="0">
                          <a:latin typeface="HY강B" pitchFamily="18" charset="-127"/>
                          <a:ea typeface="HY강B" pitchFamily="18" charset="-127"/>
                        </a:rPr>
                        <a:t>08 / 09</a:t>
                      </a:r>
                      <a:endParaRPr lang="ko-KR" altLang="en-US" sz="3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>
            <a:hlinkClick r:id="rId2"/>
          </p:cNvPr>
          <p:cNvSpPr/>
          <p:nvPr/>
        </p:nvSpPr>
        <p:spPr>
          <a:xfrm>
            <a:off x="3059832" y="1196752"/>
            <a:ext cx="3236784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800" b="1" dirty="0" smtClean="0">
                <a:latin typeface="맑은 고딕" pitchFamily="50" charset="-127"/>
                <a:ea typeface="맑은 고딕" pitchFamily="50" charset="-127"/>
              </a:rPr>
              <a:t>토  론</a:t>
            </a:r>
            <a:endParaRPr lang="en-US" altLang="ko-KR" sz="8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>
            <a:hlinkClick r:id="rId3"/>
          </p:cNvPr>
          <p:cNvSpPr/>
          <p:nvPr/>
        </p:nvSpPr>
        <p:spPr>
          <a:xfrm>
            <a:off x="395536" y="2780928"/>
            <a:ext cx="81369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/>
              <a:t>1636</a:t>
            </a:r>
            <a:r>
              <a:rPr lang="ko-KR" altLang="en-US" sz="2400" b="1" dirty="0" smtClean="0"/>
              <a:t>년 </a:t>
            </a:r>
            <a:r>
              <a:rPr lang="en-US" altLang="ko-KR" sz="2400" b="1" dirty="0" smtClean="0"/>
              <a:t>12</a:t>
            </a:r>
            <a:r>
              <a:rPr lang="ko-KR" altLang="en-US" sz="2400" b="1" dirty="0" smtClean="0"/>
              <a:t>월 </a:t>
            </a:r>
            <a:r>
              <a:rPr lang="en-US" altLang="ko-KR" sz="2400" b="1" dirty="0" smtClean="0"/>
              <a:t>28</a:t>
            </a:r>
            <a:r>
              <a:rPr lang="ko-KR" altLang="en-US" sz="2400" b="1" dirty="0" smtClean="0"/>
              <a:t>일 </a:t>
            </a:r>
            <a:r>
              <a:rPr lang="ko-KR" altLang="en-US" sz="2400" b="1" dirty="0" err="1" smtClean="0"/>
              <a:t>청태종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홍타이지가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12</a:t>
            </a:r>
            <a:r>
              <a:rPr lang="ko-KR" altLang="en-US" sz="2400" b="1" dirty="0" smtClean="0"/>
              <a:t>만 대군을 이끌고 조선을 침략한다</a:t>
            </a:r>
            <a:r>
              <a:rPr lang="en-US" altLang="ko-KR" sz="2400" b="1" dirty="0" smtClean="0"/>
              <a:t>. </a:t>
            </a:r>
            <a:r>
              <a:rPr lang="ko-KR" altLang="en-US" sz="2400" b="1" dirty="0" err="1" smtClean="0"/>
              <a:t>조선군은</a:t>
            </a:r>
            <a:r>
              <a:rPr lang="ko-KR" altLang="en-US" sz="2400" b="1" dirty="0" smtClean="0"/>
              <a:t> 청군을 이기지 못하고 </a:t>
            </a:r>
            <a:r>
              <a:rPr lang="en-US" altLang="ko-KR" sz="2400" b="1" dirty="0" smtClean="0"/>
              <a:t>1637</a:t>
            </a:r>
            <a:r>
              <a:rPr lang="ko-KR" altLang="en-US" sz="2400" b="1" dirty="0" smtClean="0"/>
              <a:t>년 </a:t>
            </a:r>
            <a:r>
              <a:rPr lang="en-US" altLang="ko-KR" sz="2400" b="1" dirty="0" smtClean="0"/>
              <a:t>2</a:t>
            </a:r>
            <a:r>
              <a:rPr lang="ko-KR" altLang="en-US" sz="2400" b="1" dirty="0" smtClean="0"/>
              <a:t>월 강화도가 함락되고 세자빈과 대군이 포로로 잡혔다</a:t>
            </a:r>
            <a:r>
              <a:rPr lang="en-US" altLang="ko-KR" sz="2400" b="1" dirty="0" smtClean="0"/>
              <a:t>. </a:t>
            </a:r>
            <a:r>
              <a:rPr lang="ko-KR" altLang="en-US" sz="2400" b="1" dirty="0" smtClean="0"/>
              <a:t>부랴부랴 남한산성으로 피한 인조와 조정 대신들이지만 남한산성에는 식량과 물자는 점점 줄어들고 있다</a:t>
            </a:r>
            <a:r>
              <a:rPr lang="en-US" altLang="ko-KR" sz="2400" b="1" dirty="0" smtClean="0"/>
              <a:t>. </a:t>
            </a:r>
            <a:r>
              <a:rPr lang="ko-KR" altLang="en-US" sz="2400" b="1" dirty="0" smtClean="0"/>
              <a:t>매서운 추위와 함께 </a:t>
            </a:r>
            <a:r>
              <a:rPr lang="ko-KR" altLang="en-US" sz="2400" b="1" dirty="0" err="1" smtClean="0"/>
              <a:t>주전파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결사항쟁</a:t>
            </a:r>
            <a:r>
              <a:rPr lang="en-US" altLang="ko-KR" sz="2400" b="1" dirty="0" smtClean="0"/>
              <a:t>)</a:t>
            </a:r>
            <a:r>
              <a:rPr lang="ko-KR" altLang="en-US" sz="2400" b="1" dirty="0" smtClean="0"/>
              <a:t>와 </a:t>
            </a:r>
            <a:r>
              <a:rPr lang="ko-KR" altLang="en-US" sz="2400" b="1" dirty="0" err="1" smtClean="0"/>
              <a:t>주화파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화친</a:t>
            </a:r>
            <a:r>
              <a:rPr lang="en-US" altLang="ko-KR" sz="2400" b="1" dirty="0" smtClean="0"/>
              <a:t>)</a:t>
            </a:r>
            <a:r>
              <a:rPr lang="ko-KR" altLang="en-US" sz="2400" b="1" dirty="0" smtClean="0"/>
              <a:t> 간의 끊임없는 논쟁이 이어지고 있다</a:t>
            </a:r>
            <a:r>
              <a:rPr lang="en-US" altLang="ko-KR" sz="2400" b="1" dirty="0" smtClean="0"/>
              <a:t>. 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914838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0" y="0"/>
          <a:ext cx="9144000" cy="76470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47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dirty="0" smtClean="0">
                          <a:latin typeface="HY강B" pitchFamily="18" charset="-127"/>
                          <a:ea typeface="HY강B" pitchFamily="18" charset="-127"/>
                        </a:rPr>
                        <a:t>시조 </a:t>
                      </a:r>
                      <a:r>
                        <a:rPr lang="en-US" altLang="ko-KR" sz="3200" dirty="0" smtClean="0">
                          <a:latin typeface="HY강B" pitchFamily="18" charset="-127"/>
                          <a:ea typeface="HY강B" pitchFamily="18" charset="-127"/>
                        </a:rPr>
                        <a:t>08 / 09</a:t>
                      </a:r>
                      <a:endParaRPr lang="ko-KR" altLang="en-US" sz="3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>
            <a:hlinkClick r:id="rId2"/>
          </p:cNvPr>
          <p:cNvSpPr/>
          <p:nvPr/>
        </p:nvSpPr>
        <p:spPr>
          <a:xfrm>
            <a:off x="2068021" y="1196752"/>
            <a:ext cx="507222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0" b="1" dirty="0" err="1" smtClean="0">
                <a:latin typeface="맑은 고딕" pitchFamily="50" charset="-127"/>
                <a:ea typeface="맑은 고딕" pitchFamily="50" charset="-127"/>
              </a:rPr>
              <a:t>청태종의</a:t>
            </a:r>
            <a:r>
              <a:rPr lang="ko-KR" altLang="en-US" sz="6000" b="1" dirty="0" smtClean="0">
                <a:latin typeface="맑은 고딕" pitchFamily="50" charset="-127"/>
                <a:ea typeface="맑은 고딕" pitchFamily="50" charset="-127"/>
              </a:rPr>
              <a:t> 요구</a:t>
            </a:r>
            <a:endParaRPr lang="en-US" altLang="ko-KR" sz="6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>
            <a:hlinkClick r:id="rId3"/>
          </p:cNvPr>
          <p:cNvSpPr/>
          <p:nvPr/>
        </p:nvSpPr>
        <p:spPr>
          <a:xfrm>
            <a:off x="467544" y="2420888"/>
            <a:ext cx="81369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/>
              <a:t>1. </a:t>
            </a:r>
            <a:r>
              <a:rPr lang="ko-KR" altLang="en-US" sz="2400" b="1" dirty="0" err="1" smtClean="0"/>
              <a:t>조선왕은</a:t>
            </a:r>
            <a:r>
              <a:rPr lang="ko-KR" altLang="en-US" sz="2400" b="1" dirty="0" smtClean="0"/>
              <a:t> 내게 무릎을 꿇어 항복하라</a:t>
            </a:r>
            <a:r>
              <a:rPr lang="en-US" altLang="ko-KR" sz="2400" b="1" dirty="0" smtClean="0"/>
              <a:t>.</a:t>
            </a:r>
          </a:p>
          <a:p>
            <a:r>
              <a:rPr lang="en-US" altLang="ko-KR" sz="2400" b="1" dirty="0" smtClean="0"/>
              <a:t>2. </a:t>
            </a:r>
            <a:r>
              <a:rPr lang="ko-KR" altLang="en-US" sz="2400" b="1" dirty="0" smtClean="0"/>
              <a:t>조선은 다음과 같이 청과 </a:t>
            </a:r>
            <a:r>
              <a:rPr lang="ko-KR" altLang="en-US" sz="2400" b="1" dirty="0"/>
              <a:t>강화 </a:t>
            </a:r>
            <a:r>
              <a:rPr lang="ko-KR" altLang="en-US" sz="2400" b="1" dirty="0" smtClean="0"/>
              <a:t>조약을 맺는다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  <a:p>
            <a:r>
              <a:rPr lang="en-US" altLang="ko-KR" sz="2400" dirty="0" smtClean="0"/>
              <a:t>  - </a:t>
            </a:r>
            <a:r>
              <a:rPr lang="ko-KR" altLang="en-US" sz="2400" dirty="0"/>
              <a:t>청과 조선은 군신 관계를 맺는다</a:t>
            </a:r>
            <a:r>
              <a:rPr lang="en-US" altLang="ko-KR" sz="2400" dirty="0"/>
              <a:t>.(</a:t>
            </a:r>
            <a:r>
              <a:rPr lang="ko-KR" altLang="en-US" sz="2400" dirty="0"/>
              <a:t>명과 외교관계 단절</a:t>
            </a:r>
            <a:r>
              <a:rPr lang="en-US" altLang="ko-KR" sz="2400" dirty="0"/>
              <a:t>)</a:t>
            </a:r>
            <a:br>
              <a:rPr lang="en-US" altLang="ko-KR" sz="2400" dirty="0"/>
            </a:br>
            <a:r>
              <a:rPr lang="en-US" altLang="ko-KR" sz="2400" dirty="0" smtClean="0"/>
              <a:t>  - </a:t>
            </a:r>
            <a:r>
              <a:rPr lang="ko-KR" altLang="en-US" sz="2400" dirty="0"/>
              <a:t>인조의 아들과 대신의 아들 가운데 인질을 보낸다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en-US" altLang="ko-KR" sz="2400" dirty="0" smtClean="0"/>
              <a:t>  - </a:t>
            </a:r>
            <a:r>
              <a:rPr lang="ko-KR" altLang="en-US" sz="2400" dirty="0"/>
              <a:t>조선은 성과 요새를 짓지 않는다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en-US" altLang="ko-KR" sz="2400" dirty="0" smtClean="0"/>
              <a:t>  - </a:t>
            </a:r>
            <a:r>
              <a:rPr lang="ko-KR" altLang="en-US" sz="2400" dirty="0"/>
              <a:t>매년 한번 조공을 바친다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en-US" altLang="ko-KR" sz="2400" dirty="0" smtClean="0"/>
              <a:t>  - </a:t>
            </a:r>
            <a:r>
              <a:rPr lang="ko-KR" altLang="en-US" sz="2400" dirty="0"/>
              <a:t>청이 명을 칠 때 조선은 군대를 파견한다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8399480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0" y="0"/>
          <a:ext cx="9144000" cy="76470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47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dirty="0" smtClean="0">
                          <a:latin typeface="HY강B" pitchFamily="18" charset="-127"/>
                          <a:ea typeface="HY강B" pitchFamily="18" charset="-127"/>
                        </a:rPr>
                        <a:t>시조 </a:t>
                      </a:r>
                      <a:r>
                        <a:rPr lang="en-US" altLang="ko-KR" sz="3200" dirty="0" smtClean="0">
                          <a:latin typeface="HY강B" pitchFamily="18" charset="-127"/>
                          <a:ea typeface="HY강B" pitchFamily="18" charset="-127"/>
                        </a:rPr>
                        <a:t>08 / 09</a:t>
                      </a:r>
                      <a:endParaRPr lang="ko-KR" altLang="en-US" sz="3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>
            <a:hlinkClick r:id="rId2"/>
          </p:cNvPr>
          <p:cNvSpPr/>
          <p:nvPr/>
        </p:nvSpPr>
        <p:spPr>
          <a:xfrm>
            <a:off x="179512" y="1280954"/>
            <a:ext cx="891942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b="1" dirty="0" smtClean="0">
                <a:latin typeface="맑은 고딕" pitchFamily="50" charset="-127"/>
                <a:ea typeface="맑은 고딕" pitchFamily="50" charset="-127"/>
              </a:rPr>
              <a:t>논제 </a:t>
            </a:r>
            <a:r>
              <a:rPr lang="en-US" altLang="ko-KR" sz="4000" b="1" dirty="0" smtClean="0"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r>
              <a:rPr lang="ko-KR" altLang="en-US" sz="4000" b="1" dirty="0" smtClean="0">
                <a:latin typeface="맑은 고딕" pitchFamily="50" charset="-127"/>
                <a:ea typeface="맑은 고딕" pitchFamily="50" charset="-127"/>
              </a:rPr>
              <a:t>인조는 무릎을 꿇고 항복을 해야 한다</a:t>
            </a:r>
            <a:r>
              <a:rPr lang="en-US" altLang="ko-KR" sz="4000" b="1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4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>
            <a:hlinkClick r:id="rId3"/>
          </p:cNvPr>
          <p:cNvSpPr/>
          <p:nvPr/>
        </p:nvSpPr>
        <p:spPr>
          <a:xfrm>
            <a:off x="467544" y="2695560"/>
            <a:ext cx="81369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토론 순서</a:t>
            </a:r>
            <a:endParaRPr lang="en-US" altLang="ko-KR" sz="2400" dirty="0" smtClean="0"/>
          </a:p>
          <a:p>
            <a:r>
              <a:rPr lang="ko-KR" altLang="en-US" sz="2400" dirty="0" smtClean="0"/>
              <a:t>찬성 </a:t>
            </a:r>
            <a:r>
              <a:rPr lang="en-US" altLang="ko-KR" sz="2400" dirty="0" smtClean="0"/>
              <a:t>1 : </a:t>
            </a:r>
            <a:r>
              <a:rPr lang="ko-KR" altLang="en-US" sz="2400" dirty="0" smtClean="0"/>
              <a:t>입론</a:t>
            </a:r>
            <a:endParaRPr lang="en-US" altLang="ko-KR" sz="2400" dirty="0" smtClean="0"/>
          </a:p>
          <a:p>
            <a:r>
              <a:rPr lang="ko-KR" altLang="en-US" sz="2400" dirty="0" smtClean="0"/>
              <a:t>반대 </a:t>
            </a:r>
            <a:r>
              <a:rPr lang="en-US" altLang="ko-KR" sz="2400" dirty="0" smtClean="0"/>
              <a:t>1 : </a:t>
            </a:r>
            <a:r>
              <a:rPr lang="ko-KR" altLang="en-US" sz="2400" dirty="0" smtClean="0"/>
              <a:t>확인 질문 </a:t>
            </a:r>
            <a:r>
              <a:rPr lang="en-US" altLang="ko-KR" sz="2400" dirty="0" smtClean="0"/>
              <a:t>&amp; </a:t>
            </a:r>
            <a:r>
              <a:rPr lang="ko-KR" altLang="en-US" sz="2400" dirty="0" smtClean="0"/>
              <a:t>찬성 측 답변</a:t>
            </a:r>
            <a:endParaRPr lang="en-US" altLang="ko-KR" sz="2400" dirty="0" smtClean="0"/>
          </a:p>
          <a:p>
            <a:r>
              <a:rPr lang="ko-KR" altLang="en-US" sz="2400" dirty="0" smtClean="0"/>
              <a:t>반대 </a:t>
            </a:r>
            <a:r>
              <a:rPr lang="en-US" altLang="ko-KR" sz="2400" dirty="0" smtClean="0"/>
              <a:t>2 : </a:t>
            </a:r>
            <a:r>
              <a:rPr lang="ko-KR" altLang="en-US" sz="2400" dirty="0" smtClean="0"/>
              <a:t>입론 </a:t>
            </a:r>
            <a:endParaRPr lang="en-US" altLang="ko-KR" sz="2400" dirty="0" smtClean="0"/>
          </a:p>
          <a:p>
            <a:r>
              <a:rPr lang="ko-KR" altLang="en-US" sz="2400" dirty="0" smtClean="0"/>
              <a:t>찬성 </a:t>
            </a:r>
            <a:r>
              <a:rPr lang="en-US" altLang="ko-KR" sz="2400" dirty="0" smtClean="0"/>
              <a:t>2 </a:t>
            </a:r>
            <a:r>
              <a:rPr lang="en-US" altLang="ko-KR" sz="2400" dirty="0"/>
              <a:t>: </a:t>
            </a:r>
            <a:r>
              <a:rPr lang="ko-KR" altLang="en-US" sz="2400" dirty="0"/>
              <a:t>확인 질문 </a:t>
            </a:r>
            <a:r>
              <a:rPr lang="en-US" altLang="ko-KR" sz="2400" dirty="0"/>
              <a:t>&amp; </a:t>
            </a:r>
            <a:r>
              <a:rPr lang="ko-KR" altLang="en-US" sz="2400" dirty="0" smtClean="0"/>
              <a:t>반대 측 답변</a:t>
            </a:r>
            <a:endParaRPr lang="en-US" altLang="ko-KR" sz="2400" dirty="0" smtClean="0"/>
          </a:p>
          <a:p>
            <a:r>
              <a:rPr lang="en-US" altLang="ko-KR" sz="2400" dirty="0" smtClean="0"/>
              <a:t>&lt;</a:t>
            </a:r>
            <a:r>
              <a:rPr lang="ko-KR" altLang="en-US" sz="2400" dirty="0" smtClean="0"/>
              <a:t>최종입장 정리</a:t>
            </a:r>
            <a:r>
              <a:rPr lang="en-US" altLang="ko-KR" sz="2400" dirty="0" smtClean="0"/>
              <a:t>&gt;</a:t>
            </a:r>
          </a:p>
          <a:p>
            <a:r>
              <a:rPr lang="ko-KR" altLang="en-US" sz="2400" dirty="0" smtClean="0"/>
              <a:t>찬성 </a:t>
            </a:r>
            <a:r>
              <a:rPr lang="en-US" altLang="ko-KR" sz="2400" dirty="0" smtClean="0"/>
              <a:t>3</a:t>
            </a:r>
          </a:p>
          <a:p>
            <a:r>
              <a:rPr lang="ko-KR" altLang="en-US" sz="2400" dirty="0" smtClean="0"/>
              <a:t>반대 </a:t>
            </a:r>
            <a:r>
              <a:rPr lang="en-US" altLang="ko-KR" sz="2400" dirty="0" smtClean="0"/>
              <a:t>3 </a:t>
            </a:r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평가단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평가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4197111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764704"/>
            <a:ext cx="903649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(</a:t>
            </a:r>
            <a:r>
              <a:rPr lang="ko-KR" altLang="en-US" sz="2400" b="1" dirty="0"/>
              <a:t>가</a:t>
            </a:r>
            <a:r>
              <a:rPr lang="en-US" altLang="ko-KR" sz="2400" b="1" dirty="0"/>
              <a:t>)</a:t>
            </a:r>
            <a:endParaRPr lang="ko-KR" altLang="en-US" sz="2400" dirty="0"/>
          </a:p>
          <a:p>
            <a:r>
              <a:rPr lang="ko-KR" altLang="en-US" sz="2400" b="1" dirty="0"/>
              <a:t>☑ 핵심 정리</a:t>
            </a:r>
            <a:endParaRPr lang="ko-KR" altLang="en-US" sz="2400" dirty="0"/>
          </a:p>
          <a:p>
            <a:r>
              <a:rPr lang="ko-KR" altLang="en-US" sz="2400" b="1" dirty="0"/>
              <a:t>작가</a:t>
            </a:r>
            <a:r>
              <a:rPr lang="ko-KR" altLang="en-US" sz="2400" dirty="0"/>
              <a:t>	김상헌</a:t>
            </a:r>
            <a:r>
              <a:rPr lang="en-US" altLang="ko-KR" sz="2400" dirty="0"/>
              <a:t>(1570~1652) </a:t>
            </a:r>
            <a:endParaRPr lang="ko-KR" altLang="en-US" sz="2400" dirty="0"/>
          </a:p>
          <a:p>
            <a:r>
              <a:rPr lang="ko-KR" altLang="en-US" sz="2400" b="1" dirty="0"/>
              <a:t>성격</a:t>
            </a:r>
            <a:r>
              <a:rPr lang="ko-KR" altLang="en-US" sz="2400" dirty="0"/>
              <a:t>	</a:t>
            </a:r>
            <a:r>
              <a:rPr lang="ko-KR" altLang="en-US" sz="2400" dirty="0" err="1"/>
              <a:t>우국가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비분가</a:t>
            </a:r>
            <a:r>
              <a:rPr lang="en-US" altLang="ko-KR" sz="2400" dirty="0"/>
              <a:t>(</a:t>
            </a:r>
            <a:r>
              <a:rPr lang="ko-KR" altLang="en-US" sz="2400" dirty="0" err="1"/>
              <a:t>悲憤歌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r>
              <a:rPr lang="ko-KR" altLang="en-US" sz="2400" b="1" dirty="0"/>
              <a:t>주제</a:t>
            </a:r>
            <a:r>
              <a:rPr lang="ko-KR" altLang="en-US" sz="2400" dirty="0"/>
              <a:t>	고국을 떠나는 신하의 안타까운 마음</a:t>
            </a:r>
          </a:p>
          <a:p>
            <a:r>
              <a:rPr lang="ko-KR" altLang="en-US" sz="2400" b="1" dirty="0"/>
              <a:t>특징</a:t>
            </a:r>
            <a:r>
              <a:rPr lang="ko-KR" altLang="en-US" sz="2400" dirty="0"/>
              <a:t>	</a:t>
            </a:r>
            <a:r>
              <a:rPr lang="ko-KR" altLang="en-US" sz="2400" b="1" u="sng" dirty="0"/>
              <a:t>대구법</a:t>
            </a:r>
            <a:r>
              <a:rPr lang="en-US" altLang="ko-KR" sz="2400" b="1" u="sng" dirty="0"/>
              <a:t>, </a:t>
            </a:r>
            <a:r>
              <a:rPr lang="ko-KR" altLang="en-US" sz="2400" b="1" u="sng" dirty="0"/>
              <a:t>대유법</a:t>
            </a:r>
            <a:r>
              <a:rPr lang="en-US" altLang="ko-KR" sz="2400" b="1" u="sng" dirty="0"/>
              <a:t>, </a:t>
            </a:r>
            <a:r>
              <a:rPr lang="ko-KR" altLang="en-US" sz="2400" b="1" u="sng" dirty="0"/>
              <a:t>의인법</a:t>
            </a:r>
            <a:r>
              <a:rPr lang="ko-KR" altLang="en-US" sz="2400" dirty="0"/>
              <a:t>과 같은 다양한 표현법을 통해 화자의 정서를 효과적으로 표현함</a:t>
            </a:r>
          </a:p>
          <a:p>
            <a:endParaRPr lang="en-US" altLang="ko-KR" sz="2400" b="1" dirty="0" smtClean="0"/>
          </a:p>
          <a:p>
            <a:r>
              <a:rPr lang="ko-KR" altLang="en-US" sz="2400" b="1" dirty="0" smtClean="0"/>
              <a:t>◇ </a:t>
            </a:r>
            <a:r>
              <a:rPr lang="ko-KR" altLang="en-US" sz="2400" b="1" dirty="0"/>
              <a:t>이해와 감상</a:t>
            </a:r>
            <a:endParaRPr lang="ko-KR" altLang="en-US" sz="2400" dirty="0"/>
          </a:p>
          <a:p>
            <a:r>
              <a:rPr lang="ko-KR" altLang="en-US" sz="2400" dirty="0"/>
              <a:t>이 시는 병자호란 때 청나라에 대항해 끝까지 싸울 것을 주장하던 작가가 </a:t>
            </a:r>
            <a:r>
              <a:rPr lang="ko-KR" altLang="en-US" sz="2400" b="1" u="sng" dirty="0"/>
              <a:t>전란 후에 소현 세자와 </a:t>
            </a:r>
            <a:r>
              <a:rPr lang="ko-KR" altLang="en-US" sz="2400" b="1" u="sng" dirty="0" err="1"/>
              <a:t>봉림</a:t>
            </a:r>
            <a:r>
              <a:rPr lang="ko-KR" altLang="en-US" sz="2400" b="1" u="sng" dirty="0"/>
              <a:t> 대군과 함께 청나라에 볼모로 잡혀가게 되었을 때</a:t>
            </a:r>
            <a:r>
              <a:rPr lang="en-US" altLang="ko-KR" sz="2400" b="1" u="sng" dirty="0"/>
              <a:t>, </a:t>
            </a:r>
            <a:r>
              <a:rPr lang="ko-KR" altLang="en-US" sz="2400" b="1" u="sng" dirty="0"/>
              <a:t>고국을 떠나면서 비분강개한 심정을 노래</a:t>
            </a:r>
            <a:r>
              <a:rPr lang="ko-KR" altLang="en-US" sz="2400" dirty="0"/>
              <a:t>한 작품이다</a:t>
            </a:r>
            <a:r>
              <a:rPr lang="en-US" altLang="ko-KR" sz="2400" dirty="0"/>
              <a:t>. </a:t>
            </a:r>
            <a:endParaRPr lang="ko-KR" altLang="en-US" sz="24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606824"/>
              </p:ext>
            </p:extLst>
          </p:nvPr>
        </p:nvGraphicFramePr>
        <p:xfrm>
          <a:off x="0" y="0"/>
          <a:ext cx="9144000" cy="76470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47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dirty="0" smtClean="0">
                          <a:latin typeface="HY강B" pitchFamily="18" charset="-127"/>
                          <a:ea typeface="HY강B" pitchFamily="18" charset="-127"/>
                        </a:rPr>
                        <a:t>시조 </a:t>
                      </a:r>
                      <a:r>
                        <a:rPr lang="en-US" altLang="ko-KR" sz="3200" dirty="0" smtClean="0">
                          <a:latin typeface="HY강B" pitchFamily="18" charset="-127"/>
                          <a:ea typeface="HY강B" pitchFamily="18" charset="-127"/>
                        </a:rPr>
                        <a:t>08</a:t>
                      </a:r>
                      <a:endParaRPr lang="ko-KR" altLang="en-US" sz="3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4709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764704"/>
            <a:ext cx="903649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(</a:t>
            </a:r>
            <a:r>
              <a:rPr lang="ko-KR" altLang="en-US" sz="2400" b="1" dirty="0"/>
              <a:t>나</a:t>
            </a:r>
            <a:r>
              <a:rPr lang="en-US" altLang="ko-KR" sz="2400" b="1" dirty="0"/>
              <a:t>)</a:t>
            </a:r>
            <a:endParaRPr lang="ko-KR" altLang="en-US" sz="2400" dirty="0"/>
          </a:p>
          <a:p>
            <a:r>
              <a:rPr lang="ko-KR" altLang="en-US" sz="2400" b="1" dirty="0"/>
              <a:t>☑ 핵심 정리</a:t>
            </a:r>
            <a:endParaRPr lang="ko-KR" altLang="en-US" sz="2400" dirty="0"/>
          </a:p>
          <a:p>
            <a:r>
              <a:rPr lang="ko-KR" altLang="en-US" sz="2400" b="1" dirty="0"/>
              <a:t>작가</a:t>
            </a:r>
            <a:r>
              <a:rPr lang="ko-KR" altLang="en-US" sz="2400" dirty="0"/>
              <a:t>	</a:t>
            </a:r>
            <a:r>
              <a:rPr lang="ko-KR" altLang="en-US" sz="2400" dirty="0" err="1"/>
              <a:t>봉림</a:t>
            </a:r>
            <a:r>
              <a:rPr lang="ko-KR" altLang="en-US" sz="2400" dirty="0"/>
              <a:t> 대군</a:t>
            </a:r>
            <a:r>
              <a:rPr lang="en-US" altLang="ko-KR" sz="2400" dirty="0"/>
              <a:t>(1619~1659) </a:t>
            </a:r>
            <a:endParaRPr lang="ko-KR" altLang="en-US" sz="2400" dirty="0"/>
          </a:p>
          <a:p>
            <a:r>
              <a:rPr lang="ko-KR" altLang="en-US" sz="2400" b="1" dirty="0"/>
              <a:t>성격</a:t>
            </a:r>
            <a:r>
              <a:rPr lang="ko-KR" altLang="en-US" sz="2400" dirty="0"/>
              <a:t>	</a:t>
            </a:r>
            <a:r>
              <a:rPr lang="ko-KR" altLang="en-US" sz="2400" dirty="0" err="1"/>
              <a:t>비분가</a:t>
            </a:r>
            <a:r>
              <a:rPr lang="en-US" altLang="ko-KR" sz="2400" dirty="0"/>
              <a:t>(</a:t>
            </a:r>
            <a:r>
              <a:rPr lang="ko-KR" altLang="en-US" sz="2400" dirty="0" err="1"/>
              <a:t>悲憤歌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r>
              <a:rPr lang="ko-KR" altLang="en-US" sz="2400" b="1" dirty="0"/>
              <a:t>주제</a:t>
            </a:r>
            <a:r>
              <a:rPr lang="ko-KR" altLang="en-US" sz="2400" dirty="0"/>
              <a:t>	청나라 볼모로 끌려가는 원통함과 설욕 의지</a:t>
            </a:r>
          </a:p>
          <a:p>
            <a:r>
              <a:rPr lang="ko-KR" altLang="en-US" sz="2400" b="1" dirty="0"/>
              <a:t>특징</a:t>
            </a:r>
            <a:r>
              <a:rPr lang="ko-KR" altLang="en-US" sz="2400" dirty="0"/>
              <a:t>	</a:t>
            </a:r>
            <a:r>
              <a:rPr lang="ko-KR" altLang="en-US" sz="2400" b="1" u="sng" dirty="0"/>
              <a:t>의인법과 우의적 표현</a:t>
            </a:r>
            <a:r>
              <a:rPr lang="ko-KR" altLang="en-US" sz="2400" dirty="0"/>
              <a:t>을 통해 화자가 처한 상황과 정서를 간접적으로 드러냄</a:t>
            </a:r>
          </a:p>
          <a:p>
            <a:endParaRPr lang="en-US" altLang="ko-KR" sz="2400" b="1" dirty="0" smtClean="0"/>
          </a:p>
          <a:p>
            <a:r>
              <a:rPr lang="ko-KR" altLang="en-US" sz="2400" b="1" dirty="0" smtClean="0"/>
              <a:t>◇ </a:t>
            </a:r>
            <a:r>
              <a:rPr lang="ko-KR" altLang="en-US" sz="2400" b="1" dirty="0"/>
              <a:t>이해와 감상</a:t>
            </a:r>
            <a:endParaRPr lang="ko-KR" altLang="en-US" sz="2400" dirty="0"/>
          </a:p>
          <a:p>
            <a:r>
              <a:rPr lang="ko-KR" altLang="en-US" sz="2400" dirty="0"/>
              <a:t>이 시는 </a:t>
            </a:r>
            <a:r>
              <a:rPr lang="ko-KR" altLang="en-US" sz="2400" dirty="0" err="1"/>
              <a:t>봉림</a:t>
            </a:r>
            <a:r>
              <a:rPr lang="ko-KR" altLang="en-US" sz="2400" dirty="0"/>
              <a:t> 대군이 </a:t>
            </a:r>
            <a:r>
              <a:rPr lang="ko-KR" altLang="en-US" sz="2400" b="1" u="sng" dirty="0"/>
              <a:t>청나라에 볼모로 끌려갈 때의 심경</a:t>
            </a:r>
            <a:r>
              <a:rPr lang="ko-KR" altLang="en-US" sz="2400" dirty="0"/>
              <a:t>을 노래한 것으로</a:t>
            </a:r>
            <a:r>
              <a:rPr lang="en-US" altLang="ko-KR" sz="2400" dirty="0"/>
              <a:t>, </a:t>
            </a:r>
            <a:r>
              <a:rPr lang="ko-KR" altLang="en-US" sz="2400" b="1" u="sng" dirty="0"/>
              <a:t>원한에 사무쳐 복수하겠다는 심정</a:t>
            </a:r>
            <a:r>
              <a:rPr lang="ko-KR" altLang="en-US" sz="2400" dirty="0"/>
              <a:t>이 잘 나타나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449264"/>
              </p:ext>
            </p:extLst>
          </p:nvPr>
        </p:nvGraphicFramePr>
        <p:xfrm>
          <a:off x="0" y="0"/>
          <a:ext cx="9144000" cy="76470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47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dirty="0" smtClean="0">
                          <a:latin typeface="HY강B" pitchFamily="18" charset="-127"/>
                          <a:ea typeface="HY강B" pitchFamily="18" charset="-127"/>
                        </a:rPr>
                        <a:t>시조 </a:t>
                      </a:r>
                      <a:r>
                        <a:rPr lang="en-US" altLang="ko-KR" sz="3200" dirty="0" smtClean="0">
                          <a:latin typeface="HY강B" pitchFamily="18" charset="-127"/>
                          <a:ea typeface="HY강B" pitchFamily="18" charset="-127"/>
                        </a:rPr>
                        <a:t>08</a:t>
                      </a:r>
                      <a:endParaRPr lang="ko-KR" altLang="en-US" sz="3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102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764704"/>
            <a:ext cx="90364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(</a:t>
            </a:r>
            <a:r>
              <a:rPr lang="ko-KR" altLang="en-US" sz="2400" b="1" dirty="0"/>
              <a:t>다</a:t>
            </a:r>
            <a:r>
              <a:rPr lang="en-US" altLang="ko-KR" sz="2400" b="1" dirty="0"/>
              <a:t>)</a:t>
            </a:r>
            <a:endParaRPr lang="ko-KR" altLang="en-US" sz="2400" dirty="0"/>
          </a:p>
          <a:p>
            <a:r>
              <a:rPr lang="ko-KR" altLang="en-US" sz="2400" b="1" dirty="0"/>
              <a:t>☑ 핵심 정리</a:t>
            </a:r>
            <a:endParaRPr lang="ko-KR" altLang="en-US" sz="2400" dirty="0"/>
          </a:p>
          <a:p>
            <a:r>
              <a:rPr lang="ko-KR" altLang="en-US" sz="2400" b="1" dirty="0"/>
              <a:t>작가</a:t>
            </a:r>
            <a:r>
              <a:rPr lang="ko-KR" altLang="en-US" sz="2400" dirty="0"/>
              <a:t>	이정보</a:t>
            </a:r>
            <a:r>
              <a:rPr lang="en-US" altLang="ko-KR" sz="2400" dirty="0"/>
              <a:t>(1693~1766)</a:t>
            </a:r>
            <a:endParaRPr lang="ko-KR" altLang="en-US" sz="2400" dirty="0"/>
          </a:p>
          <a:p>
            <a:r>
              <a:rPr lang="ko-KR" altLang="en-US" sz="2400" b="1" dirty="0"/>
              <a:t>성격</a:t>
            </a:r>
            <a:r>
              <a:rPr lang="ko-KR" altLang="en-US" sz="2400" dirty="0"/>
              <a:t>	절의가</a:t>
            </a:r>
            <a:r>
              <a:rPr lang="en-US" altLang="ko-KR" sz="2400" dirty="0"/>
              <a:t>(</a:t>
            </a:r>
            <a:r>
              <a:rPr lang="ko-KR" altLang="en-US" sz="2400" dirty="0"/>
              <a:t>節義歌</a:t>
            </a:r>
            <a:r>
              <a:rPr lang="en-US" altLang="ko-KR" sz="2400" dirty="0"/>
              <a:t>), </a:t>
            </a:r>
            <a:r>
              <a:rPr lang="ko-KR" altLang="en-US" sz="2400" dirty="0"/>
              <a:t>예찬적</a:t>
            </a:r>
            <a:r>
              <a:rPr lang="en-US" altLang="ko-KR" sz="2400" dirty="0"/>
              <a:t>, </a:t>
            </a:r>
            <a:r>
              <a:rPr lang="ko-KR" altLang="en-US" sz="2400" dirty="0"/>
              <a:t>교훈적</a:t>
            </a:r>
          </a:p>
          <a:p>
            <a:r>
              <a:rPr lang="ko-KR" altLang="en-US" sz="2400" b="1" dirty="0"/>
              <a:t>주제</a:t>
            </a:r>
            <a:r>
              <a:rPr lang="ko-KR" altLang="en-US" sz="2400" dirty="0"/>
              <a:t>	국화</a:t>
            </a:r>
            <a:r>
              <a:rPr lang="en-US" altLang="ko-KR" sz="2400" dirty="0"/>
              <a:t>(</a:t>
            </a:r>
            <a:r>
              <a:rPr lang="ko-KR" altLang="en-US" sz="2400" dirty="0"/>
              <a:t>선비</a:t>
            </a:r>
            <a:r>
              <a:rPr lang="en-US" altLang="ko-KR" sz="2400" dirty="0"/>
              <a:t>)</a:t>
            </a:r>
            <a:r>
              <a:rPr lang="ko-KR" altLang="en-US" sz="2400" dirty="0"/>
              <a:t>의 높은 절개 예찬</a:t>
            </a:r>
          </a:p>
          <a:p>
            <a:r>
              <a:rPr lang="ko-KR" altLang="en-US" sz="2400" b="1" dirty="0"/>
              <a:t>특징</a:t>
            </a:r>
            <a:r>
              <a:rPr lang="ko-KR" altLang="en-US" sz="2400" dirty="0"/>
              <a:t>	</a:t>
            </a:r>
            <a:r>
              <a:rPr lang="ko-KR" altLang="en-US" sz="2400" b="1" u="sng" dirty="0"/>
              <a:t>의인법의 사용으로 대상에 대해 친근한 태도</a:t>
            </a:r>
            <a:r>
              <a:rPr lang="ko-KR" altLang="en-US" sz="2400" dirty="0"/>
              <a:t>로 접근함</a:t>
            </a:r>
          </a:p>
          <a:p>
            <a:endParaRPr lang="en-US" altLang="ko-KR" sz="2400" b="1" dirty="0" smtClean="0"/>
          </a:p>
          <a:p>
            <a:r>
              <a:rPr lang="ko-KR" altLang="en-US" sz="2400" b="1" dirty="0" smtClean="0"/>
              <a:t>◇ </a:t>
            </a:r>
            <a:r>
              <a:rPr lang="ko-KR" altLang="en-US" sz="2400" b="1" dirty="0"/>
              <a:t>이해와 감상</a:t>
            </a:r>
            <a:endParaRPr lang="ko-KR" altLang="en-US" sz="2400" dirty="0"/>
          </a:p>
          <a:p>
            <a:r>
              <a:rPr lang="ko-KR" altLang="en-US" sz="2400" dirty="0"/>
              <a:t>이 시는 조선 후기 사대부였던 작가가 자신의 </a:t>
            </a:r>
            <a:r>
              <a:rPr lang="ko-KR" altLang="en-US" sz="2400" b="1" u="sng" dirty="0"/>
              <a:t>꿋꿋한 절개를 ‘국화’에 비유</a:t>
            </a:r>
            <a:r>
              <a:rPr lang="ko-KR" altLang="en-US" sz="2400" dirty="0"/>
              <a:t>하여 지은 작품으로</a:t>
            </a:r>
            <a:r>
              <a:rPr lang="en-US" altLang="ko-KR" sz="2400" dirty="0"/>
              <a:t>, </a:t>
            </a:r>
            <a:r>
              <a:rPr lang="ko-KR" altLang="en-US" sz="2400" dirty="0"/>
              <a:t>따뜻한 봄날을 다 보내고 낙엽 지는 추운 날 홀로 핀 국화를 예찬하며 국화처럼 꿋꿋하게 절개를 지키며 살아야겠다는 신념을 다짐하고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698147"/>
              </p:ext>
            </p:extLst>
          </p:nvPr>
        </p:nvGraphicFramePr>
        <p:xfrm>
          <a:off x="0" y="0"/>
          <a:ext cx="9144000" cy="76470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47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dirty="0" smtClean="0">
                          <a:latin typeface="HY강B" pitchFamily="18" charset="-127"/>
                          <a:ea typeface="HY강B" pitchFamily="18" charset="-127"/>
                        </a:rPr>
                        <a:t>시조 </a:t>
                      </a:r>
                      <a:r>
                        <a:rPr lang="en-US" altLang="ko-KR" sz="3200" dirty="0" smtClean="0">
                          <a:latin typeface="HY강B" pitchFamily="18" charset="-127"/>
                          <a:ea typeface="HY강B" pitchFamily="18" charset="-127"/>
                        </a:rPr>
                        <a:t>08</a:t>
                      </a:r>
                      <a:endParaRPr lang="ko-KR" altLang="en-US" sz="3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102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764704"/>
            <a:ext cx="90364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(</a:t>
            </a:r>
            <a:r>
              <a:rPr lang="ko-KR" altLang="en-US" sz="2400" b="1" dirty="0"/>
              <a:t>가</a:t>
            </a:r>
            <a:r>
              <a:rPr lang="en-US" altLang="ko-KR" sz="2400" b="1" dirty="0" smtClean="0"/>
              <a:t>) </a:t>
            </a:r>
            <a:r>
              <a:rPr lang="ko-KR" altLang="en-US" sz="2400" b="1" dirty="0" smtClean="0"/>
              <a:t>오륜가</a:t>
            </a:r>
            <a:endParaRPr lang="ko-KR" altLang="en-US" sz="2400" dirty="0"/>
          </a:p>
          <a:p>
            <a:r>
              <a:rPr lang="ko-KR" altLang="en-US" sz="2400" b="1" dirty="0"/>
              <a:t>☑ 핵심 정리</a:t>
            </a:r>
            <a:endParaRPr lang="ko-KR" altLang="en-US" sz="2400" dirty="0"/>
          </a:p>
          <a:p>
            <a:r>
              <a:rPr lang="ko-KR" altLang="en-US" sz="2400" b="1" dirty="0"/>
              <a:t>작가</a:t>
            </a:r>
            <a:r>
              <a:rPr lang="ko-KR" altLang="en-US" sz="2400" dirty="0"/>
              <a:t>	</a:t>
            </a:r>
            <a:r>
              <a:rPr lang="ko-KR" altLang="en-US" sz="2400" dirty="0" err="1"/>
              <a:t>박인로</a:t>
            </a:r>
            <a:r>
              <a:rPr lang="ko-KR" altLang="en-US" sz="2400" dirty="0"/>
              <a:t> </a:t>
            </a:r>
          </a:p>
          <a:p>
            <a:r>
              <a:rPr lang="ko-KR" altLang="en-US" sz="2400" b="1" dirty="0"/>
              <a:t>성격</a:t>
            </a:r>
            <a:r>
              <a:rPr lang="ko-KR" altLang="en-US" sz="2400" dirty="0"/>
              <a:t>	애상적</a:t>
            </a:r>
            <a:r>
              <a:rPr lang="en-US" altLang="ko-KR" sz="2400" dirty="0"/>
              <a:t>, </a:t>
            </a:r>
            <a:r>
              <a:rPr lang="ko-KR" altLang="en-US" sz="2400" dirty="0"/>
              <a:t>서정적</a:t>
            </a:r>
          </a:p>
          <a:p>
            <a:r>
              <a:rPr lang="ko-KR" altLang="en-US" sz="2400" b="1" dirty="0"/>
              <a:t>주제</a:t>
            </a:r>
            <a:r>
              <a:rPr lang="ko-KR" altLang="en-US" sz="2400" dirty="0"/>
              <a:t>	</a:t>
            </a:r>
            <a:r>
              <a:rPr lang="en-US" altLang="ko-KR" sz="2400" dirty="0"/>
              <a:t>• </a:t>
            </a:r>
            <a:r>
              <a:rPr lang="ko-KR" altLang="en-US" sz="2400" dirty="0"/>
              <a:t>두 아우를 기다리는 마음</a:t>
            </a:r>
          </a:p>
          <a:p>
            <a:r>
              <a:rPr lang="ko-KR" altLang="en-US" sz="2400" dirty="0"/>
              <a:t>	</a:t>
            </a:r>
            <a:r>
              <a:rPr lang="en-US" altLang="ko-KR" sz="2400" dirty="0"/>
              <a:t>• </a:t>
            </a:r>
            <a:r>
              <a:rPr lang="ko-KR" altLang="en-US" sz="2400" dirty="0"/>
              <a:t>혈육을 그리는 정</a:t>
            </a:r>
          </a:p>
          <a:p>
            <a:r>
              <a:rPr lang="ko-KR" altLang="en-US" sz="2400" b="1" dirty="0"/>
              <a:t>특징</a:t>
            </a:r>
            <a:r>
              <a:rPr lang="ko-KR" altLang="en-US" sz="2400" dirty="0"/>
              <a:t>	</a:t>
            </a:r>
            <a:r>
              <a:rPr lang="en-US" altLang="ko-KR" sz="2400" b="1" dirty="0" smtClean="0"/>
              <a:t>‘</a:t>
            </a:r>
            <a:r>
              <a:rPr lang="ko-KR" altLang="en-US" sz="2400" b="1" u="sng" dirty="0" smtClean="0"/>
              <a:t>오륜가</a:t>
            </a:r>
            <a:r>
              <a:rPr lang="en-US" altLang="ko-KR" sz="2400" b="1" dirty="0" smtClean="0"/>
              <a:t>’</a:t>
            </a:r>
            <a:r>
              <a:rPr lang="ko-KR" altLang="en-US" sz="2400" dirty="0" smtClean="0"/>
              <a:t> </a:t>
            </a:r>
            <a:r>
              <a:rPr lang="en-US" altLang="ko-KR" sz="2400" dirty="0"/>
              <a:t>22</a:t>
            </a:r>
            <a:r>
              <a:rPr lang="ko-KR" altLang="en-US" sz="2400" dirty="0"/>
              <a:t>수 중 한 수로 </a:t>
            </a:r>
            <a:r>
              <a:rPr lang="ko-KR" altLang="en-US" sz="2400" b="1" u="sng" dirty="0"/>
              <a:t>지극한 형제애가 비유적으로 표현</a:t>
            </a:r>
            <a:r>
              <a:rPr lang="ko-KR" altLang="en-US" sz="2400" dirty="0"/>
              <a:t>되어 있으며</a:t>
            </a:r>
            <a:r>
              <a:rPr lang="en-US" altLang="ko-KR" sz="2400" dirty="0"/>
              <a:t>, </a:t>
            </a:r>
            <a:r>
              <a:rPr lang="ko-KR" altLang="en-US" sz="2400" b="1" u="sng" dirty="0"/>
              <a:t>설의법</a:t>
            </a:r>
            <a:r>
              <a:rPr lang="ko-KR" altLang="en-US" sz="2400" dirty="0"/>
              <a:t>과 </a:t>
            </a:r>
            <a:r>
              <a:rPr lang="ko-KR" altLang="en-US" sz="2400" b="1" u="sng" dirty="0"/>
              <a:t>장면 묘사</a:t>
            </a:r>
            <a:r>
              <a:rPr lang="ko-KR" altLang="en-US" sz="2400" dirty="0"/>
              <a:t>를 통해 시적 화자의 심정을 표출하고 있음</a:t>
            </a:r>
          </a:p>
          <a:p>
            <a:r>
              <a:rPr lang="ko-KR" altLang="en-US" sz="2400" b="1" dirty="0"/>
              <a:t>◇ 이해와 감상</a:t>
            </a:r>
            <a:endParaRPr lang="ko-KR" altLang="en-US" sz="2400" dirty="0"/>
          </a:p>
          <a:p>
            <a:r>
              <a:rPr lang="ko-KR" altLang="en-US" sz="2400" dirty="0"/>
              <a:t>이 시조는 </a:t>
            </a:r>
            <a:r>
              <a:rPr lang="ko-KR" altLang="en-US" sz="2400" dirty="0" err="1"/>
              <a:t>박인로의</a:t>
            </a:r>
            <a:r>
              <a:rPr lang="ko-KR" altLang="en-US" sz="2400" dirty="0"/>
              <a:t> ‘오륜가’ 중 ‘</a:t>
            </a:r>
            <a:r>
              <a:rPr lang="ko-KR" altLang="en-US" sz="2400" b="1" u="sng" dirty="0" err="1"/>
              <a:t>형제유애</a:t>
            </a:r>
            <a:r>
              <a:rPr lang="en-US" altLang="ko-KR" sz="2400" b="1" u="sng" dirty="0"/>
              <a:t>(</a:t>
            </a:r>
            <a:r>
              <a:rPr lang="ko-KR" altLang="en-US" sz="2400" b="1" u="sng" dirty="0" err="1"/>
              <a:t>兄弟有愛</a:t>
            </a:r>
            <a:r>
              <a:rPr lang="en-US" altLang="ko-KR" sz="2400" b="1" u="sng" dirty="0"/>
              <a:t>)</a:t>
            </a:r>
            <a:r>
              <a:rPr lang="en-US" altLang="ko-KR" sz="2400" dirty="0"/>
              <a:t>’</a:t>
            </a:r>
            <a:r>
              <a:rPr lang="ko-KR" altLang="en-US" sz="2400" dirty="0"/>
              <a:t>의 넷째 수로 한 부모에게서 난 </a:t>
            </a:r>
            <a:r>
              <a:rPr lang="ko-KR" altLang="en-US" sz="2400" dirty="0" err="1"/>
              <a:t>동기지간인</a:t>
            </a:r>
            <a:r>
              <a:rPr lang="ko-KR" altLang="en-US" sz="2400" dirty="0"/>
              <a:t> 형제가 임진왜란</a:t>
            </a:r>
            <a:r>
              <a:rPr lang="en-US" altLang="ko-KR" sz="2400" dirty="0"/>
              <a:t>·</a:t>
            </a:r>
            <a:r>
              <a:rPr lang="ko-KR" altLang="en-US" sz="2400" dirty="0"/>
              <a:t>병자호란 등 전란을 맞아 이별한 후 날마다 문 밖에서 한숨만 지으며 애타게 그리워하는 심정을 읊은 작품이다</a:t>
            </a:r>
            <a:r>
              <a:rPr lang="en-US" altLang="ko-KR" sz="2400" dirty="0"/>
              <a:t>. </a:t>
            </a:r>
            <a:r>
              <a:rPr lang="ko-KR" altLang="en-US" sz="2400" b="1" u="sng" dirty="0"/>
              <a:t>전쟁으로 헤어진 두 아우에 대한 그리움과 기다림의 정서</a:t>
            </a:r>
            <a:r>
              <a:rPr lang="ko-KR" altLang="en-US" sz="2400" dirty="0"/>
              <a:t>가 강하게 나타나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099848"/>
              </p:ext>
            </p:extLst>
          </p:nvPr>
        </p:nvGraphicFramePr>
        <p:xfrm>
          <a:off x="0" y="0"/>
          <a:ext cx="9144000" cy="76470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47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dirty="0" smtClean="0">
                          <a:latin typeface="HY강B" pitchFamily="18" charset="-127"/>
                          <a:ea typeface="HY강B" pitchFamily="18" charset="-127"/>
                        </a:rPr>
                        <a:t>시조 </a:t>
                      </a:r>
                      <a:r>
                        <a:rPr lang="en-US" altLang="ko-KR" sz="3200" dirty="0" smtClean="0">
                          <a:latin typeface="HY강B" pitchFamily="18" charset="-127"/>
                          <a:ea typeface="HY강B" pitchFamily="18" charset="-127"/>
                        </a:rPr>
                        <a:t>09</a:t>
                      </a:r>
                      <a:endParaRPr lang="ko-KR" altLang="en-US" sz="3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804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네모의 미">
  <a:themeElements>
    <a:clrScheme name="네모의 미 1">
      <a:dk1>
        <a:srgbClr val="000000"/>
      </a:dk1>
      <a:lt1>
        <a:srgbClr val="FFFFBF"/>
      </a:lt1>
      <a:dk2>
        <a:srgbClr val="666633"/>
      </a:dk2>
      <a:lt2>
        <a:srgbClr val="969696"/>
      </a:lt2>
      <a:accent1>
        <a:srgbClr val="99CC00"/>
      </a:accent1>
      <a:accent2>
        <a:srgbClr val="247C41"/>
      </a:accent2>
      <a:accent3>
        <a:srgbClr val="FFFFDC"/>
      </a:accent3>
      <a:accent4>
        <a:srgbClr val="000000"/>
      </a:accent4>
      <a:accent5>
        <a:srgbClr val="CAE2AA"/>
      </a:accent5>
      <a:accent6>
        <a:srgbClr val="20703A"/>
      </a:accent6>
      <a:hlink>
        <a:srgbClr val="EBA9D0"/>
      </a:hlink>
      <a:folHlink>
        <a:srgbClr val="CFBA7D"/>
      </a:folHlink>
    </a:clrScheme>
    <a:fontScheme name="네모의 미">
      <a:majorFont>
        <a:latin typeface="굴림"/>
        <a:ea typeface="굴림"/>
        <a:cs typeface="Arial"/>
      </a:majorFont>
      <a:minorFont>
        <a:latin typeface="굴림"/>
        <a:ea typeface="굴림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네모의 미 1">
        <a:dk1>
          <a:srgbClr val="000000"/>
        </a:dk1>
        <a:lt1>
          <a:srgbClr val="FFFFBF"/>
        </a:lt1>
        <a:dk2>
          <a:srgbClr val="666633"/>
        </a:dk2>
        <a:lt2>
          <a:srgbClr val="969696"/>
        </a:lt2>
        <a:accent1>
          <a:srgbClr val="99CC00"/>
        </a:accent1>
        <a:accent2>
          <a:srgbClr val="247C41"/>
        </a:accent2>
        <a:accent3>
          <a:srgbClr val="FFFFDC"/>
        </a:accent3>
        <a:accent4>
          <a:srgbClr val="000000"/>
        </a:accent4>
        <a:accent5>
          <a:srgbClr val="CAE2AA"/>
        </a:accent5>
        <a:accent6>
          <a:srgbClr val="20703A"/>
        </a:accent6>
        <a:hlink>
          <a:srgbClr val="EBA9D0"/>
        </a:hlink>
        <a:folHlink>
          <a:srgbClr val="CFBA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D26F5E"/>
        </a:accent1>
        <a:accent2>
          <a:srgbClr val="6164DF"/>
        </a:accent2>
        <a:accent3>
          <a:srgbClr val="FFFFFF"/>
        </a:accent3>
        <a:accent4>
          <a:srgbClr val="000000"/>
        </a:accent4>
        <a:accent5>
          <a:srgbClr val="E5BBB6"/>
        </a:accent5>
        <a:accent6>
          <a:srgbClr val="575ACA"/>
        </a:accent6>
        <a:hlink>
          <a:srgbClr val="FFCC66"/>
        </a:hlink>
        <a:folHlink>
          <a:srgbClr val="51AF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3">
        <a:dk1>
          <a:srgbClr val="000000"/>
        </a:dk1>
        <a:lt1>
          <a:srgbClr val="D8F1CD"/>
        </a:lt1>
        <a:dk2>
          <a:srgbClr val="003300"/>
        </a:dk2>
        <a:lt2>
          <a:srgbClr val="969696"/>
        </a:lt2>
        <a:accent1>
          <a:srgbClr val="FF9966"/>
        </a:accent1>
        <a:accent2>
          <a:srgbClr val="2F7171"/>
        </a:accent2>
        <a:accent3>
          <a:srgbClr val="E9F7E3"/>
        </a:accent3>
        <a:accent4>
          <a:srgbClr val="000000"/>
        </a:accent4>
        <a:accent5>
          <a:srgbClr val="FFCAB8"/>
        </a:accent5>
        <a:accent6>
          <a:srgbClr val="2A6666"/>
        </a:accent6>
        <a:hlink>
          <a:srgbClr val="32C69C"/>
        </a:hlink>
        <a:folHlink>
          <a:srgbClr val="B8AA9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4">
        <a:dk1>
          <a:srgbClr val="000000"/>
        </a:dk1>
        <a:lt1>
          <a:srgbClr val="CFE1F9"/>
        </a:lt1>
        <a:dk2>
          <a:srgbClr val="000066"/>
        </a:dk2>
        <a:lt2>
          <a:srgbClr val="969696"/>
        </a:lt2>
        <a:accent1>
          <a:srgbClr val="9966FF"/>
        </a:accent1>
        <a:accent2>
          <a:srgbClr val="6164DF"/>
        </a:accent2>
        <a:accent3>
          <a:srgbClr val="E4EEFB"/>
        </a:accent3>
        <a:accent4>
          <a:srgbClr val="000000"/>
        </a:accent4>
        <a:accent5>
          <a:srgbClr val="CAB8FF"/>
        </a:accent5>
        <a:accent6>
          <a:srgbClr val="575ACA"/>
        </a:accent6>
        <a:hlink>
          <a:srgbClr val="EBA9A9"/>
        </a:hlink>
        <a:folHlink>
          <a:srgbClr val="42A8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5">
        <a:dk1>
          <a:srgbClr val="000000"/>
        </a:dk1>
        <a:lt1>
          <a:srgbClr val="F6DB90"/>
        </a:lt1>
        <a:dk2>
          <a:srgbClr val="663300"/>
        </a:dk2>
        <a:lt2>
          <a:srgbClr val="969696"/>
        </a:lt2>
        <a:accent1>
          <a:srgbClr val="99CC00"/>
        </a:accent1>
        <a:accent2>
          <a:srgbClr val="5F50BA"/>
        </a:accent2>
        <a:accent3>
          <a:srgbClr val="FAEAC6"/>
        </a:accent3>
        <a:accent4>
          <a:srgbClr val="000000"/>
        </a:accent4>
        <a:accent5>
          <a:srgbClr val="CAE2AA"/>
        </a:accent5>
        <a:accent6>
          <a:srgbClr val="5548A8"/>
        </a:accent6>
        <a:hlink>
          <a:srgbClr val="C57233"/>
        </a:hlink>
        <a:folHlink>
          <a:srgbClr val="BAAD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6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B2B2B2"/>
        </a:accent1>
        <a:accent2>
          <a:srgbClr val="777777"/>
        </a:accent2>
        <a:accent3>
          <a:srgbClr val="F3F3F3"/>
        </a:accent3>
        <a:accent4>
          <a:srgbClr val="000000"/>
        </a:accent4>
        <a:accent5>
          <a:srgbClr val="D5D5D5"/>
        </a:accent5>
        <a:accent6>
          <a:srgbClr val="6B6B6B"/>
        </a:accent6>
        <a:hlink>
          <a:srgbClr val="96969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네모의 미</Template>
  <TotalTime>7380</TotalTime>
  <Words>426</Words>
  <Application>Microsoft Office PowerPoint</Application>
  <PresentationFormat>화면 슬라이드 쇼(4:3)</PresentationFormat>
  <Paragraphs>105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HY강B</vt:lpstr>
      <vt:lpstr>굴림</vt:lpstr>
      <vt:lpstr>맑은 고딕</vt:lpstr>
      <vt:lpstr>Arial</vt:lpstr>
      <vt:lpstr>Wingdings</vt:lpstr>
      <vt:lpstr>네모의 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 Electronics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 그리움이 다른 그리움에게 -정희성-</dc:title>
  <dc:creator>SEC</dc:creator>
  <cp:lastModifiedBy>sung</cp:lastModifiedBy>
  <cp:revision>205</cp:revision>
  <dcterms:created xsi:type="dcterms:W3CDTF">2004-08-07T17:18:15Z</dcterms:created>
  <dcterms:modified xsi:type="dcterms:W3CDTF">2018-09-04T04:09:47Z</dcterms:modified>
</cp:coreProperties>
</file>