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7"/>
  </p:notesMasterIdLst>
  <p:handoutMasterIdLst>
    <p:handoutMasterId r:id="rId18"/>
  </p:handoutMasterIdLst>
  <p:sldIdLst>
    <p:sldId id="282" r:id="rId2"/>
    <p:sldId id="286" r:id="rId3"/>
    <p:sldId id="289" r:id="rId4"/>
    <p:sldId id="285" r:id="rId5"/>
    <p:sldId id="290" r:id="rId6"/>
    <p:sldId id="291" r:id="rId7"/>
    <p:sldId id="273" r:id="rId8"/>
    <p:sldId id="284" r:id="rId9"/>
    <p:sldId id="292" r:id="rId10"/>
    <p:sldId id="293" r:id="rId11"/>
    <p:sldId id="274" r:id="rId12"/>
    <p:sldId id="275" r:id="rId13"/>
    <p:sldId id="283" r:id="rId14"/>
    <p:sldId id="276" r:id="rId15"/>
    <p:sldId id="278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4" d="100"/>
          <a:sy n="84" d="100"/>
        </p:scale>
        <p:origin x="142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11C531-6267-4085-ADDD-74A58B77D045}" type="datetimeFigureOut">
              <a:rPr lang="ko-KR" altLang="en-US"/>
              <a:pPr>
                <a:defRPr/>
              </a:pPr>
              <a:t>2015-09-16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BD3257-8FF2-4BB4-B913-69AEF212F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6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49F6-C296-4D50-8620-D37686CE9663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B6F2-FD36-4C8D-924B-814CA445E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EB6F2-FD36-4C8D-924B-814CA445EB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2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4BC5-E8F9-4004-B715-887FCDCA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BA8E-2A7F-437A-AD30-EF2111C4E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90F2-38E8-4531-AF34-740429675E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72C-5C60-4246-AF2F-6F4271C38A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9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1D44-5B48-4F19-8F88-F57F110B5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FB61-0583-43F4-B2A5-69D79EECA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E079-1FF1-4F5F-8B9C-83288E819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5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380FF-25FF-42DB-8DB2-F628FFDEC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64CF-41D5-4EDF-8B83-A108474A3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9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B2D3-F967-4C18-9CE1-10EF538AE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1777-DA70-4AC7-AE59-1139CB9043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6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59A764F-F3F2-4F2D-B645-BA7B9ACF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2" t="10750" r="28618" b="3250"/>
          <a:stretch/>
        </p:blipFill>
        <p:spPr bwMode="auto">
          <a:xfrm>
            <a:off x="-252536" y="764704"/>
            <a:ext cx="9577064" cy="709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32222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10 / 11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1191" y="836712"/>
            <a:ext cx="3139321" cy="5760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9600" b="1" dirty="0">
                <a:ea typeface="문체부 궁체 흘림체" pitchFamily="17" charset="-127"/>
              </a:rPr>
              <a:t>평민들의 </a:t>
            </a:r>
            <a:r>
              <a:rPr lang="ko-KR" altLang="en-US" sz="9600" b="1" dirty="0" smtClean="0">
                <a:ea typeface="문체부 궁체 흘림체" pitchFamily="17" charset="-127"/>
              </a:rPr>
              <a:t>사랑 노래</a:t>
            </a:r>
            <a:endParaRPr lang="ko-KR" altLang="en-US" sz="9600" b="1" dirty="0">
              <a:ea typeface="문체부 궁체 흘림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53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26878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2014.09 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모의평가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형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0750" r="26250" b="17250"/>
          <a:stretch/>
        </p:blipFill>
        <p:spPr bwMode="auto">
          <a:xfrm>
            <a:off x="0" y="742949"/>
            <a:ext cx="9144000" cy="60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611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미상 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연모가</a:t>
            </a:r>
            <a:r>
              <a:rPr lang="en-US" altLang="ko-KR" sz="2400" dirty="0"/>
              <a:t>, </a:t>
            </a:r>
            <a:r>
              <a:rPr lang="ko-KR" altLang="en-US" sz="2400" dirty="0"/>
              <a:t>해학적</a:t>
            </a:r>
            <a:r>
              <a:rPr lang="en-US" altLang="ko-KR" sz="2400" dirty="0"/>
              <a:t>, </a:t>
            </a:r>
            <a:r>
              <a:rPr lang="ko-KR" altLang="en-US" sz="2400" dirty="0"/>
              <a:t>과장적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임을 기다리는 안타까운 마음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열거법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연쇄법</a:t>
            </a:r>
            <a:r>
              <a:rPr lang="ko-KR" altLang="en-US" sz="2400" dirty="0"/>
              <a:t> 등을 사용하여 리듬감을 형성하고 있음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임을 보고 싶은 마음의 간절함이 </a:t>
            </a:r>
            <a:r>
              <a:rPr lang="ko-KR" altLang="en-US" sz="2400" b="1" u="sng" dirty="0"/>
              <a:t>해학과 과장</a:t>
            </a:r>
            <a:r>
              <a:rPr lang="ko-KR" altLang="en-US" sz="2400" dirty="0"/>
              <a:t>을 통해 솔직하게 표현됨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시는 임을 기다리는 답답하고 안타까운 마음과 오랫동안 자신을 찾아오지 않는 임에 대한 원망의 심정을 ‘성</a:t>
            </a:r>
            <a:r>
              <a:rPr lang="en-US" altLang="ko-KR" sz="2400" dirty="0"/>
              <a:t>, </a:t>
            </a:r>
            <a:r>
              <a:rPr lang="ko-KR" altLang="en-US" sz="2400" dirty="0"/>
              <a:t>담</a:t>
            </a:r>
            <a:r>
              <a:rPr lang="en-US" altLang="ko-KR" sz="2400" dirty="0"/>
              <a:t>, </a:t>
            </a:r>
            <a:r>
              <a:rPr lang="ko-KR" altLang="en-US" sz="2400" dirty="0"/>
              <a:t>집</a:t>
            </a:r>
            <a:r>
              <a:rPr lang="en-US" altLang="ko-KR" sz="2400" dirty="0"/>
              <a:t>, </a:t>
            </a:r>
            <a:r>
              <a:rPr lang="ko-KR" altLang="en-US" sz="2400" dirty="0"/>
              <a:t>두지</a:t>
            </a:r>
            <a:r>
              <a:rPr lang="en-US" altLang="ko-KR" sz="2400" dirty="0"/>
              <a:t>, </a:t>
            </a:r>
            <a:r>
              <a:rPr lang="ko-KR" altLang="en-US" sz="2400" dirty="0"/>
              <a:t>궤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외걸쇠</a:t>
            </a:r>
            <a:r>
              <a:rPr lang="en-US" altLang="ko-KR" sz="2400" dirty="0"/>
              <a:t>, </a:t>
            </a:r>
            <a:r>
              <a:rPr lang="ko-KR" altLang="en-US" sz="2400" dirty="0"/>
              <a:t>자물쇠’와 같은 </a:t>
            </a:r>
            <a:r>
              <a:rPr lang="ko-KR" altLang="en-US" sz="2400" b="1" u="sng" dirty="0"/>
              <a:t>장애물</a:t>
            </a:r>
            <a:r>
              <a:rPr lang="ko-KR" altLang="en-US" sz="2400" dirty="0"/>
              <a:t>들을 나열하여 재치 있게 표현하였다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31393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미상 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이별가</a:t>
            </a:r>
            <a:r>
              <a:rPr lang="en-US" altLang="ko-KR" sz="2400" dirty="0"/>
              <a:t>, </a:t>
            </a:r>
            <a:r>
              <a:rPr lang="ko-KR" altLang="en-US" sz="2400" dirty="0"/>
              <a:t>수심가</a:t>
            </a:r>
            <a:r>
              <a:rPr lang="en-US" altLang="ko-KR" sz="2400" dirty="0"/>
              <a:t>(</a:t>
            </a:r>
            <a:r>
              <a:rPr lang="ko-KR" altLang="en-US" sz="2400" dirty="0"/>
              <a:t>愁心歌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임을 여읜 절망적 슬픔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열거법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비교법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과장법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점층법</a:t>
            </a:r>
            <a:r>
              <a:rPr lang="ko-KR" altLang="en-US" sz="2400" dirty="0"/>
              <a:t> 등 다양한 표현법을 사용하여 화자의 심정을 강조함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수다스럽고 과장된 표현</a:t>
            </a:r>
            <a:r>
              <a:rPr lang="ko-KR" altLang="en-US" sz="2400" dirty="0"/>
              <a:t>을 통해 </a:t>
            </a:r>
            <a:r>
              <a:rPr lang="ko-KR" altLang="en-US" sz="2400" b="1" u="sng" dirty="0" err="1"/>
              <a:t>해학성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드러냄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시는 </a:t>
            </a:r>
            <a:r>
              <a:rPr lang="ko-KR" altLang="en-US" sz="2400" b="1" u="sng" dirty="0" smtClean="0"/>
              <a:t>절체절명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위기에 빠진 까투리와 </a:t>
            </a:r>
            <a:r>
              <a:rPr lang="ko-KR" altLang="en-US" sz="2400" b="1" u="sng" dirty="0"/>
              <a:t>사면초가</a:t>
            </a:r>
            <a:r>
              <a:rPr lang="ko-KR" altLang="en-US" sz="2400" dirty="0"/>
              <a:t>의 위기에 직면한 도사공의 절박한 심정에 견주어 임을 여읜 화자 자신의 참담한 심정을 표현하고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비교와 과장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점층적</a:t>
            </a:r>
            <a:r>
              <a:rPr lang="ko-KR" altLang="en-US" sz="2400" dirty="0"/>
              <a:t> 구성으로 화자의 마음을 생생하게 드러낸다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09389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미상 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이별가</a:t>
            </a:r>
            <a:r>
              <a:rPr lang="en-US" altLang="ko-KR" sz="2400" dirty="0"/>
              <a:t>, </a:t>
            </a:r>
            <a:r>
              <a:rPr lang="ko-KR" altLang="en-US" sz="2400" dirty="0"/>
              <a:t>수심가</a:t>
            </a:r>
            <a:r>
              <a:rPr lang="en-US" altLang="ko-KR" sz="2400" dirty="0"/>
              <a:t>(</a:t>
            </a:r>
            <a:r>
              <a:rPr lang="ko-KR" altLang="en-US" sz="2400" dirty="0"/>
              <a:t>愁心歌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소식 없는 임에 대한 그리움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ko-KR" altLang="en-US" sz="2400" b="1" u="sng" dirty="0"/>
              <a:t>문답법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열거법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과장법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점층법</a:t>
            </a:r>
            <a:r>
              <a:rPr lang="ko-KR" altLang="en-US" sz="2400" dirty="0"/>
              <a:t>을 사용하여 화자의 마음을 효과적으로 드러냄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시는 세상에서 가장 무서운 것이 무엇이냐는 질문을 던진 후에 사람들에게 두려움을 주는 것들을 나열하였다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나서 이보다 </a:t>
            </a:r>
            <a:r>
              <a:rPr lang="ko-KR" altLang="en-US" sz="2400" b="1" u="sng" dirty="0"/>
              <a:t>더 무서운 것이 임을 못 보는 고통과 소식 없는 임</a:t>
            </a:r>
            <a:r>
              <a:rPr lang="ko-KR" altLang="en-US" sz="2400" dirty="0"/>
              <a:t>이라고 답하여 임에 대한 그리움을 절절하게 표현하였다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08397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0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54722"/>
              </p:ext>
            </p:extLst>
          </p:nvPr>
        </p:nvGraphicFramePr>
        <p:xfrm>
          <a:off x="-1" y="0"/>
          <a:ext cx="9144001" cy="68579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87625"/>
                <a:gridCol w="7956376"/>
              </a:tblGrid>
              <a:tr h="12747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가</a:t>
                      </a:r>
                      <a:r>
                        <a:rPr lang="en-US" altLang="ko-KR" sz="2400" dirty="0" smtClean="0"/>
                        <a:t>) / (</a:t>
                      </a:r>
                      <a:r>
                        <a:rPr lang="ko-KR" altLang="en-US" sz="2400" dirty="0" smtClean="0"/>
                        <a:t>나</a:t>
                      </a:r>
                      <a:r>
                        <a:rPr lang="en-US" altLang="ko-KR" sz="2400" dirty="0" smtClean="0"/>
                        <a:t>) / (</a:t>
                      </a:r>
                      <a:r>
                        <a:rPr lang="ko-KR" altLang="en-US" sz="2400" dirty="0" smtClean="0"/>
                        <a:t>다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229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유형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임의 부재 </a:t>
                      </a:r>
                      <a:r>
                        <a:rPr lang="en-US" altLang="ko-KR" sz="2400" dirty="0" smtClean="0"/>
                        <a:t>– (</a:t>
                      </a:r>
                      <a:r>
                        <a:rPr lang="ko-KR" altLang="en-US" sz="2400" dirty="0" smtClean="0"/>
                        <a:t>평민들의 사랑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328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정서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태도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연모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애정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기다림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그리움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원망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절망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 슬픔</a:t>
                      </a:r>
                      <a:endParaRPr lang="en-US" altLang="ko-KR" sz="2400" dirty="0" smtClean="0"/>
                    </a:p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/ </a:t>
                      </a:r>
                      <a:r>
                        <a:rPr lang="ko-KR" altLang="en-US" sz="2400" dirty="0" smtClean="0"/>
                        <a:t>해학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과장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솔직함</a:t>
                      </a:r>
                      <a:endParaRPr lang="ko-KR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09045"/>
              </p:ext>
            </p:extLst>
          </p:nvPr>
        </p:nvGraphicFramePr>
        <p:xfrm>
          <a:off x="-1" y="0"/>
          <a:ext cx="9144001" cy="685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1"/>
              </a:tblGrid>
              <a:tr h="11498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4400" dirty="0" smtClean="0"/>
                        <a:t>      </a:t>
                      </a:r>
                      <a:r>
                        <a:rPr lang="ko-KR" altLang="en-US" sz="6000" dirty="0" smtClean="0"/>
                        <a:t>오</a:t>
                      </a:r>
                      <a:r>
                        <a:rPr lang="ko-KR" altLang="en-US" sz="3200" dirty="0" smtClean="0"/>
                        <a:t>늘의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6000" dirty="0" smtClean="0"/>
                        <a:t>키</a:t>
                      </a:r>
                      <a:r>
                        <a:rPr lang="ko-KR" altLang="en-US" sz="3200" dirty="0" smtClean="0"/>
                        <a:t>워드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708106">
                <a:tc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성기하\AppData\Local\Microsoft\Windows\Temporary Internet Files\Content.IE5\RA7EEDHE\MC9003835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13" y="476672"/>
            <a:ext cx="1472605" cy="21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성기하\AppData\Local\Microsoft\Windows\Temporary Internet Files\Content.IE5\0XGLH6K2\MC900326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6" y="110895"/>
            <a:ext cx="91281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24744"/>
            <a:ext cx="9113607" cy="5661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평민들의 사랑 이야기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과장 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방정맞음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수다스러움 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해학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=&gt; </a:t>
            </a:r>
            <a:r>
              <a:rPr lang="ko-KR" altLang="en-US" sz="2400" b="1" dirty="0" smtClean="0"/>
              <a:t>진솔함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솔직함</a:t>
            </a:r>
            <a:r>
              <a:rPr lang="en-US" altLang="ko-KR" sz="2400" b="1" dirty="0" smtClean="0"/>
              <a:t>)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다양한 표현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과장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열거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연쇄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점층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비교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 문답 등 </a:t>
            </a:r>
            <a:r>
              <a:rPr lang="en-US" altLang="ko-KR" sz="2400" b="1" dirty="0" smtClean="0"/>
              <a:t>=&gt; </a:t>
            </a:r>
            <a:r>
              <a:rPr lang="ko-KR" altLang="en-US" sz="2400" b="1" dirty="0" smtClean="0"/>
              <a:t>생동감 있는 표현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음성상징어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의성어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의태어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-</a:t>
            </a:r>
            <a:r>
              <a:rPr lang="ko-KR" altLang="en-US" sz="2400" b="1" dirty="0" err="1" smtClean="0"/>
              <a:t>곰븨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님븨</a:t>
            </a:r>
            <a:r>
              <a:rPr lang="ko-KR" altLang="en-US" sz="2400" b="1" dirty="0" smtClean="0"/>
              <a:t> 님비 </a:t>
            </a:r>
            <a:r>
              <a:rPr lang="ko-KR" altLang="en-US" sz="2400" b="1" dirty="0" err="1" smtClean="0"/>
              <a:t>곰븨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쳔방</a:t>
            </a:r>
            <a:r>
              <a:rPr lang="ko-KR" altLang="en-US" sz="2400" b="1" dirty="0" smtClean="0"/>
              <a:t> 지방 지방 </a:t>
            </a:r>
            <a:r>
              <a:rPr lang="ko-KR" altLang="en-US" sz="2400" b="1" dirty="0" err="1" smtClean="0"/>
              <a:t>쳔방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/ </a:t>
            </a:r>
            <a:r>
              <a:rPr lang="ko-KR" altLang="en-US" sz="2400" b="1" dirty="0" err="1" smtClean="0"/>
              <a:t>워렁충창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수기수기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밤 </a:t>
            </a:r>
            <a:r>
              <a:rPr lang="en-US" altLang="ko-KR" sz="2400" b="1" dirty="0" smtClean="0"/>
              <a:t>/ </a:t>
            </a:r>
            <a:r>
              <a:rPr lang="ko-KR" altLang="en-US" sz="2400" b="1" dirty="0" err="1" smtClean="0"/>
              <a:t>주추리</a:t>
            </a:r>
            <a:r>
              <a:rPr lang="ko-KR" altLang="en-US" sz="2400" b="1" dirty="0" smtClean="0"/>
              <a:t> 삼대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녈구름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산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고개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성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집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두지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괘</a:t>
            </a:r>
            <a:r>
              <a:rPr lang="en-US" altLang="ko-KR" sz="2400" b="1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절체절명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설상가상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사면초가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472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성기하\AppData\Local\Microsoft\Windows\Temporary Internet Files\Content.IE5\RA7EEDHE\MP90041179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2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95396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 작자미상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55576" y="1412776"/>
            <a:ext cx="8028384" cy="193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창문에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달빛드니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카톡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한 통 와 있구나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두근두근 내 가슴 안부일까 재회일까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아아아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슬쩍보니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쿠키런이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왠말이냐</a:t>
            </a:r>
            <a:endParaRPr lang="ko-KR" altLang="en-US" sz="2800" b="1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649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성기하\AppData\Local\Microsoft\Windows\Temporary Internet Files\Content.IE5\RA7EEDHE\MP90041179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2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88431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 작자미상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11560" y="1412776"/>
            <a:ext cx="83884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바람도 쉬어 넘는 고개</a:t>
            </a:r>
            <a:r>
              <a:rPr lang="en-US" altLang="ko-KR" sz="2800" b="1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구름이라도 쉬어 넘는 고개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산에서 자란 매</a:t>
            </a:r>
            <a:r>
              <a:rPr lang="en-US" altLang="ko-KR" sz="2800" b="1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길들인 매</a:t>
            </a:r>
            <a:r>
              <a:rPr lang="en-US" altLang="ko-KR" sz="2800" b="1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송골매</a:t>
            </a:r>
            <a:r>
              <a:rPr lang="en-US" altLang="ko-KR" sz="2800" b="1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보라매도 다 쉬어 넘는 높은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장성령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고개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그 고개 너머 임이 왔다고 하면 나는 한 번도 쉬지 않고 넘어가리라</a:t>
            </a:r>
            <a:r>
              <a:rPr lang="en-US" altLang="ko-KR" sz="2800" b="1" dirty="0" smtClean="0"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1023119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2001 </a:t>
            </a:r>
            <a:r>
              <a:rPr lang="ko-KR" altLang="en-US" sz="2400" b="1" dirty="0" smtClean="0">
                <a:latin typeface="HY견명조" pitchFamily="18" charset="-127"/>
                <a:ea typeface="HY견명조" pitchFamily="18" charset="-127"/>
              </a:rPr>
              <a:t>기출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349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성기하\AppData\Local\Microsoft\Windows\Temporary Internet Files\Content.IE5\RA7EEDHE\MP90041179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2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70522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 작자미상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55576" y="1412776"/>
            <a:ext cx="80283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이화우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흣뿌릴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제 나만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됴타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하시더니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그 약속 어디 가고 일 층 복도 서성이나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우라질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성탄제에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무교인 나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교회간다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872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성기하\AppData\Local\Microsoft\Windows\Temporary Internet Files\Content.IE5\RA7EEDHE\MP90041179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2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26187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 작자미상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11560" y="1412776"/>
            <a:ext cx="83884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개를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여라믄이나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기르되 요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개갓치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얄미오랴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뮈온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님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오며는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꼬리를 홰홰 치며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뛰락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나리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뛰락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반겨셔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내닷고</a:t>
            </a:r>
            <a:r>
              <a:rPr lang="en-US" altLang="ko-KR" sz="2800" b="1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고온 님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오며는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뒷발을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버동버동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므르락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나으락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캉캉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즈져서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도라가게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한다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b="1" dirty="0" err="1" smtClean="0">
                <a:latin typeface="HY견명조" pitchFamily="18" charset="-127"/>
                <a:ea typeface="HY견명조" pitchFamily="18" charset="-127"/>
              </a:rPr>
              <a:t>쉰밥이</a:t>
            </a:r>
            <a:r>
              <a:rPr lang="ko-KR" altLang="en-US" sz="2800" b="1" dirty="0" smtClean="0">
                <a:latin typeface="HY견명조" pitchFamily="18" charset="-127"/>
                <a:ea typeface="HY견명조" pitchFamily="18" charset="-127"/>
              </a:rPr>
              <a:t> 그릇그릇 난들 너 머길 줄이 이시랴</a:t>
            </a:r>
            <a:endParaRPr lang="en-US" altLang="ko-KR" sz="2800" b="1" dirty="0" smtClean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96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08146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평시조와 사설시조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7946"/>
              </p:ext>
            </p:extLst>
          </p:nvPr>
        </p:nvGraphicFramePr>
        <p:xfrm>
          <a:off x="107506" y="836712"/>
          <a:ext cx="8928990" cy="57675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68151"/>
                <a:gridCol w="3312368"/>
                <a:gridCol w="424847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평시조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사설시조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작가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양반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평민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형식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제약 多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제한적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형식 파괴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자유로움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2016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표현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상투적 한자어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감정의 절제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진중함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다양한 표현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  반복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열거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과장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의성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의태 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생동감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해학적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진솔함</a:t>
                      </a:r>
                      <a:r>
                        <a:rPr lang="en-US" altLang="ko-KR" sz="2400" b="1" dirty="0" smtClean="0"/>
                        <a:t>(</a:t>
                      </a:r>
                      <a:r>
                        <a:rPr lang="ko-KR" altLang="en-US" sz="2400" b="1" dirty="0" smtClean="0"/>
                        <a:t>솔직함</a:t>
                      </a:r>
                      <a:r>
                        <a:rPr lang="en-US" altLang="ko-KR" sz="2400" b="1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수다스러움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풍자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해학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골계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내용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관념적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유교적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  </a:t>
                      </a:r>
                      <a:r>
                        <a:rPr lang="ko-KR" altLang="en-US" sz="2400" b="1" dirty="0" smtClean="0"/>
                        <a:t>→ 충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효</a:t>
                      </a:r>
                      <a:r>
                        <a:rPr lang="en-US" altLang="ko-KR" sz="2400" b="1" dirty="0" smtClean="0"/>
                        <a:t>,</a:t>
                      </a:r>
                      <a:r>
                        <a:rPr lang="en-US" altLang="ko-KR" sz="2400" b="1" baseline="0" dirty="0" smtClean="0"/>
                        <a:t> </a:t>
                      </a:r>
                      <a:r>
                        <a:rPr lang="ko-KR" altLang="en-US" sz="2400" b="1" baseline="0" dirty="0" smtClean="0"/>
                        <a:t>윤리</a:t>
                      </a:r>
                      <a:r>
                        <a:rPr lang="en-US" altLang="ko-KR" sz="2400" b="1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이상적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낭만적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  → 자연친화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사실적</a:t>
                      </a:r>
                      <a:r>
                        <a:rPr lang="en-US" altLang="ko-KR" sz="2400" b="1" dirty="0" smtClean="0"/>
                        <a:t>, </a:t>
                      </a:r>
                      <a:r>
                        <a:rPr lang="ko-KR" altLang="en-US" sz="2400" b="1" dirty="0" smtClean="0"/>
                        <a:t>현실적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애정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현실 비판 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*</a:t>
                      </a:r>
                      <a:r>
                        <a:rPr lang="ko-KR" altLang="en-US" sz="2400" b="1" dirty="0" smtClean="0"/>
                        <a:t>고달픈 삶</a:t>
                      </a:r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31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미상 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</a:t>
            </a:r>
            <a:r>
              <a:rPr lang="ko-KR" altLang="en-US" sz="2400" dirty="0" err="1"/>
              <a:t>연정가</a:t>
            </a:r>
            <a:r>
              <a:rPr lang="en-US" altLang="ko-KR" sz="2400" dirty="0"/>
              <a:t>(</a:t>
            </a:r>
            <a:r>
              <a:rPr lang="ko-KR" altLang="en-US" sz="2400" dirty="0" err="1"/>
              <a:t>戀情歌</a:t>
            </a:r>
            <a:r>
              <a:rPr lang="en-US" altLang="ko-KR" sz="2400" dirty="0"/>
              <a:t>), </a:t>
            </a:r>
            <a:r>
              <a:rPr lang="ko-KR" altLang="en-US" sz="2400" dirty="0"/>
              <a:t>해학적</a:t>
            </a:r>
            <a:r>
              <a:rPr lang="en-US" altLang="ko-KR" sz="2400" dirty="0"/>
              <a:t>, </a:t>
            </a:r>
            <a:r>
              <a:rPr lang="ko-KR" altLang="en-US" sz="2400" dirty="0"/>
              <a:t>과장적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임을 애타게 기다리는 마음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</a:t>
            </a:r>
            <a:r>
              <a:rPr lang="ko-KR" altLang="en-US" sz="2400" dirty="0"/>
              <a:t>화자의 행동을 </a:t>
            </a:r>
            <a:r>
              <a:rPr lang="ko-KR" altLang="en-US" sz="2400" b="1" u="sng" dirty="0"/>
              <a:t>의성어</a:t>
            </a:r>
            <a:r>
              <a:rPr lang="ko-KR" altLang="en-US" sz="2400" dirty="0"/>
              <a:t>와 </a:t>
            </a:r>
            <a:r>
              <a:rPr lang="ko-KR" altLang="en-US" sz="2400" b="1" u="sng" dirty="0"/>
              <a:t>의태어</a:t>
            </a:r>
            <a:r>
              <a:rPr lang="ko-KR" altLang="en-US" sz="2400" dirty="0"/>
              <a:t>를 통해 </a:t>
            </a:r>
            <a:r>
              <a:rPr lang="ko-KR" altLang="en-US" sz="2400" b="1" u="sng" dirty="0"/>
              <a:t>과장</a:t>
            </a:r>
            <a:r>
              <a:rPr lang="ko-KR" altLang="en-US" sz="2400" dirty="0"/>
              <a:t>되게 묘사함으로써 임에 대한 화자의 간절한 그리움을 드러냄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</a:t>
            </a:r>
            <a:r>
              <a:rPr lang="ko-KR" altLang="en-US" sz="2400" b="1" u="sng" dirty="0"/>
              <a:t>자연물을 임으로 착각</a:t>
            </a:r>
            <a:r>
              <a:rPr lang="ko-KR" altLang="en-US" sz="2400" dirty="0"/>
              <a:t>하는 화자의 모습을 </a:t>
            </a:r>
            <a:r>
              <a:rPr lang="ko-KR" altLang="en-US" sz="2400" b="1" u="sng" dirty="0"/>
              <a:t>해학적</a:t>
            </a:r>
            <a:r>
              <a:rPr lang="ko-KR" altLang="en-US" sz="2400" dirty="0"/>
              <a:t>으로 </a:t>
            </a:r>
            <a:r>
              <a:rPr lang="ko-KR" altLang="en-US" sz="2400" dirty="0" smtClean="0"/>
              <a:t>표현함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ko-KR" altLang="en-US" sz="2400" b="1" dirty="0"/>
              <a:t>◇ 이해와 감상</a:t>
            </a:r>
            <a:endParaRPr lang="ko-KR" altLang="en-US" sz="2400" dirty="0"/>
          </a:p>
          <a:p>
            <a:r>
              <a:rPr lang="ko-KR" altLang="en-US" sz="2400" dirty="0"/>
              <a:t>이 시는 그리워하는 임을 빨리 만나고 싶어 하는 화자의 마음을 해학적이고 진솔한 표현을 통해 그려 냄으로써 사설시조 특유의 </a:t>
            </a:r>
            <a:r>
              <a:rPr lang="ko-KR" altLang="en-US" sz="2400" dirty="0" err="1"/>
              <a:t>낙천성을</a:t>
            </a:r>
            <a:r>
              <a:rPr lang="ko-KR" altLang="en-US" sz="2400" dirty="0"/>
              <a:t> 드러내고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59382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7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작자미상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창 밧기 어른어른커늘 님만 여겨 펄떡 뛰어 뚝 나서보니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님은 아니 오고 </a:t>
            </a:r>
            <a:r>
              <a:rPr lang="ko-KR" altLang="en-US" sz="2400" b="1" dirty="0" err="1" smtClean="0"/>
              <a:t>으스름</a:t>
            </a:r>
            <a:r>
              <a:rPr lang="ko-KR" altLang="en-US" sz="2400" b="1" dirty="0" smtClean="0"/>
              <a:t> 달빛에 </a:t>
            </a:r>
            <a:r>
              <a:rPr lang="ko-KR" altLang="en-US" sz="2400" b="1" dirty="0" err="1" smtClean="0"/>
              <a:t>녈구름</a:t>
            </a:r>
            <a:r>
              <a:rPr lang="ko-KR" altLang="en-US" sz="2400" b="1" dirty="0" smtClean="0"/>
              <a:t> 날 </a:t>
            </a:r>
            <a:r>
              <a:rPr lang="ko-KR" altLang="en-US" sz="2400" b="1" dirty="0" err="1" smtClean="0"/>
              <a:t>속였고나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맛초아</a:t>
            </a:r>
            <a:r>
              <a:rPr lang="ko-KR" altLang="en-US" sz="2400" b="1" dirty="0" smtClean="0"/>
              <a:t> 밤일세 망정 행여 낮이런들 남 우일 뻔하여라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24588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09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865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42281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2014.09 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모의평가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형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t="12000" r="17187" b="21500"/>
          <a:stretch/>
        </p:blipFill>
        <p:spPr bwMode="auto">
          <a:xfrm>
            <a:off x="10294" y="764703"/>
            <a:ext cx="9114656" cy="609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192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6891</TotalTime>
  <Words>432</Words>
  <Application>Microsoft Office PowerPoint</Application>
  <PresentationFormat>화면 슬라이드 쇼(4:3)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HY강B</vt:lpstr>
      <vt:lpstr>HY견명조</vt:lpstr>
      <vt:lpstr>굴림</vt:lpstr>
      <vt:lpstr>맑은 고딕</vt:lpstr>
      <vt:lpstr>문체부 궁체 흘림체</vt:lpstr>
      <vt:lpstr>Arial</vt:lpstr>
      <vt:lpstr>Wingdings</vt:lpstr>
      <vt:lpstr>네모의 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 그리움이 다른 그리움에게 -정희성-</dc:title>
  <dc:creator>SEC</dc:creator>
  <cp:lastModifiedBy>sung</cp:lastModifiedBy>
  <cp:revision>210</cp:revision>
  <dcterms:created xsi:type="dcterms:W3CDTF">2004-08-07T17:18:15Z</dcterms:created>
  <dcterms:modified xsi:type="dcterms:W3CDTF">2015-09-16T09:27:21Z</dcterms:modified>
</cp:coreProperties>
</file>