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9" r:id="rId3"/>
    <p:sldId id="369" r:id="rId4"/>
    <p:sldId id="333" r:id="rId5"/>
    <p:sldId id="336" r:id="rId6"/>
    <p:sldId id="338" r:id="rId7"/>
    <p:sldId id="368" r:id="rId8"/>
    <p:sldId id="345" r:id="rId9"/>
    <p:sldId id="346" r:id="rId10"/>
    <p:sldId id="348" r:id="rId11"/>
    <p:sldId id="349" r:id="rId12"/>
    <p:sldId id="350" r:id="rId13"/>
    <p:sldId id="347" r:id="rId14"/>
    <p:sldId id="373" r:id="rId15"/>
    <p:sldId id="370" r:id="rId16"/>
    <p:sldId id="371" r:id="rId17"/>
    <p:sldId id="372" r:id="rId18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618FFD"/>
    <a:srgbClr val="DADADA"/>
    <a:srgbClr val="FDC0E5"/>
    <a:srgbClr val="C1CEFF"/>
    <a:srgbClr val="C8FEC8"/>
    <a:srgbClr val="790015"/>
    <a:srgbClr val="CF0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71838" y="9145588"/>
            <a:ext cx="774700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947">
              <a:lnSpc>
                <a:spcPct val="90000"/>
              </a:lnSpc>
              <a:defRPr/>
            </a:pPr>
            <a:r>
              <a:rPr lang="en-US" dirty="0"/>
              <a:t>Page </a:t>
            </a:r>
            <a:fld id="{AB3AC4B3-87A9-4694-9739-FC6F1B80664D}" type="slidenum">
              <a:rPr lang="en-US"/>
              <a:pPr algn="ctr" defTabSz="917947">
                <a:lnSpc>
                  <a:spcPct val="90000"/>
                </a:lnSpc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66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271838" y="9145588"/>
            <a:ext cx="774700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947">
              <a:lnSpc>
                <a:spcPct val="90000"/>
              </a:lnSpc>
              <a:defRPr/>
            </a:pPr>
            <a:r>
              <a:rPr lang="en-US" dirty="0"/>
              <a:t>Page </a:t>
            </a:r>
            <a:fld id="{A129E7E2-40B4-48D4-A449-50C9B6424212}" type="slidenum">
              <a:rPr lang="en-US"/>
              <a:pPr algn="ctr" defTabSz="917947">
                <a:lnSpc>
                  <a:spcPct val="90000"/>
                </a:lnSpc>
                <a:defRPr/>
              </a:pPr>
              <a:t>‹#›</a:t>
            </a:fld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588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17938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8252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1809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3020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9899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7164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figure 3.2 from Elmasri and Navathe</a:t>
            </a:r>
          </a:p>
          <a:p>
            <a:endParaRPr lang="en-US"/>
          </a:p>
          <a:p>
            <a:r>
              <a:rPr lang="en-US"/>
              <a:t>Supervisor and Supervisee are example of </a:t>
            </a:r>
            <a:r>
              <a:rPr lang="en-US" b="1"/>
              <a:t>Role Names</a:t>
            </a:r>
          </a:p>
          <a:p>
            <a:r>
              <a:rPr lang="en-US" b="1"/>
              <a:t>Notice:</a:t>
            </a:r>
          </a:p>
          <a:p>
            <a:r>
              <a:rPr lang="en-US"/>
              <a:t>Relationships can have attributes, but if the relation cardinality is 1:1 or 1:N the attributes can be moved to one of the participating entities.</a:t>
            </a:r>
          </a:p>
          <a:p>
            <a:r>
              <a:rPr lang="en-US"/>
              <a:t>1:1 relationships are usually handled as attributes.</a:t>
            </a:r>
          </a:p>
          <a:p>
            <a:endParaRPr lang="en-US"/>
          </a:p>
          <a:p>
            <a:r>
              <a:rPr lang="en-US"/>
              <a:t>Exercise: Students should be able to draw E-R diagram data models from descriptions of data requirements.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2700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2435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345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figure 3.2 from Elmasri and Navathe</a:t>
            </a:r>
          </a:p>
          <a:p>
            <a:endParaRPr lang="en-US"/>
          </a:p>
          <a:p>
            <a:r>
              <a:rPr lang="en-US"/>
              <a:t>Supervisor and Supervisee are example of </a:t>
            </a:r>
            <a:r>
              <a:rPr lang="en-US" b="1"/>
              <a:t>Role Names</a:t>
            </a:r>
          </a:p>
          <a:p>
            <a:r>
              <a:rPr lang="en-US" b="1"/>
              <a:t>Notice:</a:t>
            </a:r>
          </a:p>
          <a:p>
            <a:r>
              <a:rPr lang="en-US"/>
              <a:t>Relationships can have attributes, but if the relation cardinality is 1:1 or 1:N the attributes can be moved to one of the participating entities.</a:t>
            </a:r>
          </a:p>
          <a:p>
            <a:r>
              <a:rPr lang="en-US"/>
              <a:t>1:1 relationships are usually handled as attributes.</a:t>
            </a:r>
          </a:p>
          <a:p>
            <a:endParaRPr lang="en-US"/>
          </a:p>
          <a:p>
            <a:r>
              <a:rPr lang="en-US"/>
              <a:t>Exercise: Students should be able to draw E-R diagram data models from descriptions of data requirements.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8693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figure 3.2 from Elmasri and Navathe</a:t>
            </a:r>
          </a:p>
          <a:p>
            <a:endParaRPr lang="en-US"/>
          </a:p>
          <a:p>
            <a:r>
              <a:rPr lang="en-US"/>
              <a:t>Supervisor and Supervisee are example of </a:t>
            </a:r>
            <a:r>
              <a:rPr lang="en-US" b="1"/>
              <a:t>Role Names</a:t>
            </a:r>
          </a:p>
          <a:p>
            <a:r>
              <a:rPr lang="en-US" b="1"/>
              <a:t>Notice:</a:t>
            </a:r>
          </a:p>
          <a:p>
            <a:r>
              <a:rPr lang="en-US"/>
              <a:t>Relationships can have attributes, but if the relation cardinality is 1:1 or 1:N the attributes can be moved to one of the participating entities.</a:t>
            </a:r>
          </a:p>
          <a:p>
            <a:r>
              <a:rPr lang="en-US"/>
              <a:t>1:1 relationships are usually handled as attributes.</a:t>
            </a:r>
          </a:p>
          <a:p>
            <a:endParaRPr lang="en-US"/>
          </a:p>
          <a:p>
            <a:r>
              <a:rPr lang="en-US"/>
              <a:t>Exercise: Students should be able to draw E-R diagram data models from descriptions of data requirements.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3875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2421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7692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8079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233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3284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0663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0663"/>
            <a:ext cx="6019800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6416" y="6534530"/>
            <a:ext cx="2035814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600" b="1" dirty="0">
                <a:solidFill>
                  <a:schemeClr val="tx2"/>
                </a:solidFill>
              </a:rPr>
              <a:t>© Louis D. Nel 2017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534400" y="6508750"/>
            <a:ext cx="43815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85000"/>
              </a:lnSpc>
              <a:defRPr/>
            </a:pPr>
            <a:fld id="{DE819228-C509-4F78-AC45-DF50F150131A}" type="slidenum">
              <a:rPr lang="en-US" sz="1800" b="1"/>
              <a:pPr algn="r">
                <a:lnSpc>
                  <a:spcPct val="85000"/>
                </a:lnSpc>
                <a:defRPr/>
              </a:pPr>
              <a:t>‹#›</a:t>
            </a:fld>
            <a:endParaRPr lang="en-US" sz="1800" b="1" dirty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20650" y="6413500"/>
            <a:ext cx="886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82550" y="88900"/>
            <a:ext cx="8958263" cy="58261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63950" y="220663"/>
            <a:ext cx="7524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597322" y="6521450"/>
            <a:ext cx="2039020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800" b="1" dirty="0">
                <a:solidFill>
                  <a:schemeClr val="tx2"/>
                </a:solidFill>
              </a:rPr>
              <a:t>Beatles Database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20585" y="6521450"/>
            <a:ext cx="991683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800" b="1" dirty="0">
                <a:solidFill>
                  <a:schemeClr val="tx2"/>
                </a:solidFill>
              </a:rPr>
              <a:t>2404 A2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hyperlink" Target="http://en.wikipedia.org/wiki/File:Rubber_Soul.jpg" TargetMode="External"/><Relationship Id="rId18" Type="http://schemas.openxmlformats.org/officeDocument/2006/relationships/image" Target="../media/image8.jpeg"/><Relationship Id="rId26" Type="http://schemas.openxmlformats.org/officeDocument/2006/relationships/image" Target="../media/image12.jpeg"/><Relationship Id="rId3" Type="http://schemas.openxmlformats.org/officeDocument/2006/relationships/hyperlink" Target="http://en.wikipedia.org/wiki/File:PleasePleaseMe.jpg" TargetMode="External"/><Relationship Id="rId21" Type="http://schemas.openxmlformats.org/officeDocument/2006/relationships/hyperlink" Target="http://en.wikipedia.org/wiki/File:TheBeatles-YellowSubmarinealbumcover.jpg" TargetMode="External"/><Relationship Id="rId7" Type="http://schemas.openxmlformats.org/officeDocument/2006/relationships/hyperlink" Target="http://en.wikipedia.org/wiki/File:HardDayUK.jpg" TargetMode="External"/><Relationship Id="rId12" Type="http://schemas.openxmlformats.org/officeDocument/2006/relationships/image" Target="../media/image5.jpeg"/><Relationship Id="rId17" Type="http://schemas.openxmlformats.org/officeDocument/2006/relationships/hyperlink" Target="http://en.wikipedia.org/wiki/File:Sgt._Pepper's_Lonely_Hearts_Club_Band.jpg" TargetMode="External"/><Relationship Id="rId25" Type="http://schemas.openxmlformats.org/officeDocument/2006/relationships/hyperlink" Target="http://en.wikipedia.org/wiki/File:LetItBe.jpg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jpe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hyperlink" Target="http://en.wikipedia.org/wiki/File:Help.jpg" TargetMode="External"/><Relationship Id="rId24" Type="http://schemas.openxmlformats.org/officeDocument/2006/relationships/image" Target="../media/image11.jpeg"/><Relationship Id="rId5" Type="http://schemas.openxmlformats.org/officeDocument/2006/relationships/hyperlink" Target="http://en.wikipedia.org/wiki/File:Withthebeatlescover.jpg" TargetMode="External"/><Relationship Id="rId15" Type="http://schemas.openxmlformats.org/officeDocument/2006/relationships/hyperlink" Target="http://en.wikipedia.org/wiki/File:Revolver.jpg" TargetMode="External"/><Relationship Id="rId23" Type="http://schemas.openxmlformats.org/officeDocument/2006/relationships/hyperlink" Target="http://en.wikipedia.org/wiki/File:Beatles_-_Abbey_Road.jpg" TargetMode="External"/><Relationship Id="rId10" Type="http://schemas.openxmlformats.org/officeDocument/2006/relationships/image" Target="../media/image4.jpeg"/><Relationship Id="rId19" Type="http://schemas.openxmlformats.org/officeDocument/2006/relationships/hyperlink" Target="http://en.wikipedia.org/wiki/File:TheBeatles68LP.jpg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://en.wikipedia.org/wiki/File:Beatlesforsale.jpg" TargetMode="External"/><Relationship Id="rId14" Type="http://schemas.openxmlformats.org/officeDocument/2006/relationships/image" Target="../media/image6.jpeg"/><Relationship Id="rId2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3950" y="220663"/>
            <a:ext cx="128305" cy="3726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60408" y="1066800"/>
            <a:ext cx="6262165" cy="46448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b="1" dirty="0" err="1"/>
              <a:t>Impedence</a:t>
            </a:r>
            <a:r>
              <a:rPr lang="en-US" sz="4000" b="1" dirty="0"/>
              <a:t> Miss-match </a:t>
            </a:r>
          </a:p>
          <a:p>
            <a:pPr algn="ctr"/>
            <a:r>
              <a:rPr lang="en-US" sz="4000" b="1" dirty="0"/>
              <a:t>between Data</a:t>
            </a:r>
          </a:p>
          <a:p>
            <a:pPr algn="ctr"/>
            <a:r>
              <a:rPr lang="en-US" sz="4000" b="1" dirty="0"/>
              <a:t>and Object Models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400" b="1" dirty="0"/>
              <a:t>Sample database and UML Object Models</a:t>
            </a:r>
          </a:p>
          <a:p>
            <a:pPr algn="ctr"/>
            <a:r>
              <a:rPr lang="en-US" sz="2400" b="1" dirty="0"/>
              <a:t>based on</a:t>
            </a:r>
          </a:p>
          <a:p>
            <a:pPr algn="ctr"/>
            <a:r>
              <a:rPr lang="en-US" sz="2400" b="1" dirty="0"/>
              <a:t>The Beatles studio albums</a:t>
            </a:r>
          </a:p>
          <a:p>
            <a:pPr algn="ctr"/>
            <a:r>
              <a:rPr lang="en-US" sz="2400" b="1" dirty="0"/>
              <a:t>(for 2404 A1 and A2)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3222036" cy="372603"/>
          </a:xfrm>
          <a:noFill/>
        </p:spPr>
        <p:txBody>
          <a:bodyPr/>
          <a:lstStyle/>
          <a:p>
            <a:r>
              <a:rPr lang="en-US" dirty="0"/>
              <a:t>SQL CREATE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28600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create table tracks (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tid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ingeter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NOT NULL primary key,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albumID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strike="sngStrike" dirty="0">
                <a:latin typeface="Courier New" pitchFamily="49" charset="0"/>
                <a:cs typeface="Courier New" pitchFamily="49" charset="0"/>
              </a:rPr>
              <a:t>NOT NULL 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references recordings(id)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songID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NOT NULL 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references songs(</a:t>
            </a:r>
            <a:r>
              <a:rPr lang="en-CA" sz="24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sid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track_number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A1208-1E85-448C-9C71-7D3C8F6B5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8041"/>
              </p:ext>
            </p:extLst>
          </p:nvPr>
        </p:nvGraphicFramePr>
        <p:xfrm>
          <a:off x="512467" y="1068793"/>
          <a:ext cx="69342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181">
                  <a:extLst>
                    <a:ext uri="{9D8B030D-6E8A-4147-A177-3AD203B41FA5}">
                      <a16:colId xmlns:a16="http://schemas.microsoft.com/office/drawing/2014/main" val="334091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none" dirty="0" err="1"/>
                        <a:t>albumID</a:t>
                      </a:r>
                      <a:endParaRPr lang="en-CA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songID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track_number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3222036" cy="372603"/>
          </a:xfrm>
          <a:noFill/>
        </p:spPr>
        <p:txBody>
          <a:bodyPr/>
          <a:lstStyle/>
          <a:p>
            <a:r>
              <a:rPr lang="en-US" dirty="0"/>
              <a:t>SQL CREATE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63390"/>
              </p:ext>
            </p:extLst>
          </p:nvPr>
        </p:nvGraphicFramePr>
        <p:xfrm>
          <a:off x="457200" y="1066800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" y="22860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create table users (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primary key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name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not null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3222036" cy="372603"/>
          </a:xfrm>
          <a:noFill/>
        </p:spPr>
        <p:txBody>
          <a:bodyPr/>
          <a:lstStyle/>
          <a:p>
            <a:r>
              <a:rPr lang="en-US" dirty="0"/>
              <a:t>SQL CREATE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34774"/>
              </p:ext>
            </p:extLst>
          </p:nvPr>
        </p:nvGraphicFramePr>
        <p:xfrm>
          <a:off x="457200" y="99060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22860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create table playlists(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  not null 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references users(</a:t>
            </a:r>
            <a:r>
              <a:rPr lang="en-CA" sz="24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playlist_name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primary key (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user_id,playlist_name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3222036" cy="372603"/>
          </a:xfrm>
          <a:noFill/>
        </p:spPr>
        <p:txBody>
          <a:bodyPr/>
          <a:lstStyle/>
          <a:p>
            <a:r>
              <a:rPr lang="en-US" dirty="0"/>
              <a:t>SQL CREATE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23758"/>
              </p:ext>
            </p:extLst>
          </p:nvPr>
        </p:nvGraphicFramePr>
        <p:xfrm>
          <a:off x="457200" y="1066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playlist_tracks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2286000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playlist_tracks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playlist_name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track_id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not null 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references tracks (</a:t>
            </a:r>
            <a:r>
              <a:rPr lang="en-CA" sz="24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primary key (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user_id,playlist_name,track_id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CA" sz="24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user_id,playlist_name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   references playlists(</a:t>
            </a:r>
            <a:r>
              <a:rPr lang="en-CA" sz="24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user_id,playlist_name</a:t>
            </a:r>
            <a:r>
              <a:rPr lang="en-CA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41" y="228600"/>
            <a:ext cx="8215391" cy="372603"/>
          </a:xfrm>
          <a:noFill/>
        </p:spPr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Impedence</a:t>
            </a:r>
            <a:r>
              <a:rPr lang="en-US" dirty="0"/>
              <a:t>" Miss-match between Data and OO Models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71628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Data Model (Relational Database)</a:t>
            </a:r>
          </a:p>
          <a:p>
            <a:r>
              <a:rPr lang="en-US" dirty="0"/>
              <a:t>Avoids pointers (at all costs) and uses data attributes (e.g. ID's) instead.</a:t>
            </a:r>
          </a:p>
          <a:p>
            <a:r>
              <a:rPr lang="en-US" dirty="0"/>
              <a:t>References are from dependents to parents. (opposite to direction of likely navigation)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OO Object Models (in memory objects)</a:t>
            </a:r>
          </a:p>
          <a:p>
            <a:r>
              <a:rPr lang="en-US" dirty="0"/>
              <a:t>Uses pointers for references</a:t>
            </a:r>
          </a:p>
          <a:p>
            <a:r>
              <a:rPr lang="en-US" dirty="0"/>
              <a:t>References are from parents to dependents (in direction of likely navigation).</a:t>
            </a:r>
          </a:p>
          <a:p>
            <a:endParaRPr lang="en-US" dirty="0"/>
          </a:p>
          <a:p>
            <a:r>
              <a:rPr lang="en-US" dirty="0"/>
              <a:t>Referential Integrity: Must never refer to a non-existing object or data.</a:t>
            </a:r>
          </a:p>
        </p:txBody>
      </p:sp>
    </p:spTree>
    <p:extLst>
      <p:ext uri="{BB962C8B-B14F-4D97-AF65-F5344CB8AC3E}">
        <p14:creationId xmlns:p14="http://schemas.microsoft.com/office/powerpoint/2010/main" val="3892080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781800" y="5029200"/>
            <a:ext cx="15875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993628" cy="372603"/>
          </a:xfrm>
          <a:noFill/>
        </p:spPr>
        <p:txBody>
          <a:bodyPr/>
          <a:lstStyle/>
          <a:p>
            <a:r>
              <a:rPr lang="en-US" dirty="0"/>
              <a:t>Refactored ER Model for Assignment #2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79563" y="1800225"/>
            <a:ext cx="1259961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recordings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59588" y="5106988"/>
            <a:ext cx="1436687" cy="376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800" dirty="0"/>
              <a:t>playlists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7543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2057400" y="49530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1231900" y="5029200"/>
            <a:ext cx="4445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H="1">
            <a:off x="2209800" y="53340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3263845" y="2545472"/>
            <a:ext cx="490537" cy="429186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247" name="Oval 55"/>
          <p:cNvSpPr>
            <a:spLocks noChangeArrowheads="1"/>
          </p:cNvSpPr>
          <p:nvPr/>
        </p:nvSpPr>
        <p:spPr bwMode="auto">
          <a:xfrm>
            <a:off x="4114800" y="3120721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251" name="Oval 59"/>
          <p:cNvSpPr>
            <a:spLocks noChangeArrowheads="1"/>
          </p:cNvSpPr>
          <p:nvPr/>
        </p:nvSpPr>
        <p:spPr bwMode="auto">
          <a:xfrm>
            <a:off x="301625" y="1884363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/>
              <a:t>id</a:t>
            </a:r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>
            <a:off x="225425" y="1349375"/>
            <a:ext cx="993775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8253" name="Oval 61"/>
          <p:cNvSpPr>
            <a:spLocks noChangeArrowheads="1"/>
          </p:cNvSpPr>
          <p:nvPr/>
        </p:nvSpPr>
        <p:spPr bwMode="auto">
          <a:xfrm>
            <a:off x="454025" y="815975"/>
            <a:ext cx="8731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year</a:t>
            </a:r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>
            <a:off x="1522413" y="815975"/>
            <a:ext cx="125095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artist</a:t>
            </a:r>
          </a:p>
        </p:txBody>
      </p:sp>
      <p:sp>
        <p:nvSpPr>
          <p:cNvPr id="8255" name="Oval 63"/>
          <p:cNvSpPr>
            <a:spLocks noChangeArrowheads="1"/>
          </p:cNvSpPr>
          <p:nvPr/>
        </p:nvSpPr>
        <p:spPr bwMode="auto">
          <a:xfrm>
            <a:off x="2743201" y="971550"/>
            <a:ext cx="137160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producer</a:t>
            </a:r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019800" y="1196975"/>
            <a:ext cx="1022350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8257" name="Oval 65"/>
          <p:cNvSpPr>
            <a:spLocks noChangeArrowheads="1"/>
          </p:cNvSpPr>
          <p:nvPr/>
        </p:nvSpPr>
        <p:spPr bwMode="auto">
          <a:xfrm>
            <a:off x="6931025" y="817563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 err="1"/>
              <a:t>sid</a:t>
            </a:r>
            <a:endParaRPr lang="en-US" sz="1400" u="sng" dirty="0"/>
          </a:p>
        </p:txBody>
      </p:sp>
      <p:sp>
        <p:nvSpPr>
          <p:cNvPr id="8258" name="Oval 66"/>
          <p:cNvSpPr>
            <a:spLocks noChangeArrowheads="1"/>
          </p:cNvSpPr>
          <p:nvPr/>
        </p:nvSpPr>
        <p:spPr bwMode="auto">
          <a:xfrm>
            <a:off x="7497763" y="1084580"/>
            <a:ext cx="154940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composer</a:t>
            </a:r>
          </a:p>
        </p:txBody>
      </p:sp>
      <p:sp>
        <p:nvSpPr>
          <p:cNvPr id="8259" name="Oval 67"/>
          <p:cNvSpPr>
            <a:spLocks noChangeArrowheads="1"/>
          </p:cNvSpPr>
          <p:nvPr/>
        </p:nvSpPr>
        <p:spPr bwMode="auto">
          <a:xfrm>
            <a:off x="3527614" y="1783291"/>
            <a:ext cx="2200274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 err="1"/>
              <a:t>track_number</a:t>
            </a:r>
            <a:endParaRPr lang="en-US" sz="1400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040187" y="4741862"/>
            <a:ext cx="2044700" cy="1130300"/>
            <a:chOff x="1732" y="2500"/>
            <a:chExt cx="1288" cy="712"/>
          </a:xfrm>
        </p:grpSpPr>
        <p:sp>
          <p:nvSpPr>
            <p:cNvPr id="8279" name="AutoShape 70"/>
            <p:cNvSpPr>
              <a:spLocks noChangeArrowheads="1"/>
            </p:cNvSpPr>
            <p:nvPr/>
          </p:nvSpPr>
          <p:spPr bwMode="auto">
            <a:xfrm>
              <a:off x="1732" y="2500"/>
              <a:ext cx="1288" cy="71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AutoShape 71"/>
            <p:cNvSpPr>
              <a:spLocks noChangeArrowheads="1"/>
            </p:cNvSpPr>
            <p:nvPr/>
          </p:nvSpPr>
          <p:spPr bwMode="auto">
            <a:xfrm>
              <a:off x="1828" y="2548"/>
              <a:ext cx="1096" cy="61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" name="AutoShape 74"/>
          <p:cNvSpPr>
            <a:spLocks noChangeArrowheads="1"/>
          </p:cNvSpPr>
          <p:nvPr/>
        </p:nvSpPr>
        <p:spPr bwMode="auto">
          <a:xfrm>
            <a:off x="1028851" y="2424167"/>
            <a:ext cx="1687682" cy="60629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/>
              <a:t>contains</a:t>
            </a:r>
          </a:p>
        </p:txBody>
      </p:sp>
      <p:sp>
        <p:nvSpPr>
          <p:cNvPr id="8265" name="Rectangle 75"/>
          <p:cNvSpPr>
            <a:spLocks noChangeArrowheads="1"/>
          </p:cNvSpPr>
          <p:nvPr/>
        </p:nvSpPr>
        <p:spPr bwMode="auto">
          <a:xfrm>
            <a:off x="6913563" y="1800225"/>
            <a:ext cx="798296" cy="366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songs</a:t>
            </a:r>
          </a:p>
        </p:txBody>
      </p:sp>
      <p:sp>
        <p:nvSpPr>
          <p:cNvPr id="8268" name="Rectangle 78"/>
          <p:cNvSpPr>
            <a:spLocks noChangeArrowheads="1"/>
          </p:cNvSpPr>
          <p:nvPr/>
        </p:nvSpPr>
        <p:spPr bwMode="auto">
          <a:xfrm>
            <a:off x="1524000" y="5257800"/>
            <a:ext cx="747000" cy="366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users</a:t>
            </a:r>
          </a:p>
        </p:txBody>
      </p:sp>
      <p:sp>
        <p:nvSpPr>
          <p:cNvPr id="8269" name="AutoShape 79"/>
          <p:cNvSpPr>
            <a:spLocks noChangeArrowheads="1"/>
          </p:cNvSpPr>
          <p:nvPr/>
        </p:nvSpPr>
        <p:spPr bwMode="auto">
          <a:xfrm>
            <a:off x="4400182" y="3646912"/>
            <a:ext cx="2733249" cy="60629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playlist_ tracks</a:t>
            </a:r>
          </a:p>
        </p:txBody>
      </p:sp>
      <p:sp>
        <p:nvSpPr>
          <p:cNvPr id="8270" name="Oval 80"/>
          <p:cNvSpPr>
            <a:spLocks noChangeArrowheads="1"/>
          </p:cNvSpPr>
          <p:nvPr/>
        </p:nvSpPr>
        <p:spPr bwMode="auto">
          <a:xfrm>
            <a:off x="685800" y="4572000"/>
            <a:ext cx="993775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8271" name="Oval 81"/>
          <p:cNvSpPr>
            <a:spLocks noChangeArrowheads="1"/>
          </p:cNvSpPr>
          <p:nvPr/>
        </p:nvSpPr>
        <p:spPr bwMode="auto">
          <a:xfrm>
            <a:off x="2057400" y="4495800"/>
            <a:ext cx="152717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u="sng" dirty="0" err="1"/>
              <a:t>user_id</a:t>
            </a:r>
            <a:endParaRPr lang="en-US" sz="1400" u="sng" dirty="0"/>
          </a:p>
        </p:txBody>
      </p:sp>
      <p:sp>
        <p:nvSpPr>
          <p:cNvPr id="8274" name="Oval 84"/>
          <p:cNvSpPr>
            <a:spLocks noChangeArrowheads="1"/>
          </p:cNvSpPr>
          <p:nvPr/>
        </p:nvSpPr>
        <p:spPr bwMode="auto">
          <a:xfrm>
            <a:off x="6477000" y="5791200"/>
            <a:ext cx="216535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 err="1"/>
              <a:t>playlist_name</a:t>
            </a:r>
            <a:endParaRPr lang="en-US" sz="1400" dirty="0"/>
          </a:p>
        </p:txBody>
      </p:sp>
      <p:sp>
        <p:nvSpPr>
          <p:cNvPr id="89" name="Oval 46"/>
          <p:cNvSpPr>
            <a:spLocks noChangeArrowheads="1"/>
          </p:cNvSpPr>
          <p:nvPr/>
        </p:nvSpPr>
        <p:spPr bwMode="auto">
          <a:xfrm>
            <a:off x="4467953" y="2481489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91" name="Straight Connector 90"/>
          <p:cNvCxnSpPr>
            <a:stCxn id="8274" idx="3"/>
          </p:cNvCxnSpPr>
          <p:nvPr/>
        </p:nvCxnSpPr>
        <p:spPr bwMode="auto">
          <a:xfrm rot="16200000" flipH="1">
            <a:off x="7455308" y="5496333"/>
            <a:ext cx="36892" cy="13592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Line 37"/>
          <p:cNvSpPr>
            <a:spLocks noChangeShapeType="1"/>
          </p:cNvSpPr>
          <p:nvPr/>
        </p:nvSpPr>
        <p:spPr bwMode="auto">
          <a:xfrm flipH="1">
            <a:off x="6096000" y="5334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4" name="Oval 45"/>
          <p:cNvSpPr>
            <a:spLocks noChangeArrowheads="1"/>
          </p:cNvSpPr>
          <p:nvPr/>
        </p:nvSpPr>
        <p:spPr bwMode="auto">
          <a:xfrm>
            <a:off x="7133431" y="4508500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AF8E7AF6-E2F9-41EA-AAE7-B638DBCEF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993" y="2788079"/>
            <a:ext cx="798296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tracks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693C88-3EAA-4F66-951E-18CF2BDC5E47}"/>
              </a:ext>
            </a:extLst>
          </p:cNvPr>
          <p:cNvCxnSpPr>
            <a:cxnSpLocks/>
            <a:stCxn id="50" idx="0"/>
            <a:endCxn id="8259" idx="4"/>
          </p:cNvCxnSpPr>
          <p:nvPr/>
        </p:nvCxnSpPr>
        <p:spPr bwMode="auto">
          <a:xfrm flipV="1">
            <a:off x="4062141" y="2212477"/>
            <a:ext cx="565610" cy="5756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CEE2EC-48F0-49A5-92B1-D6CAF0172A5D}"/>
              </a:ext>
            </a:extLst>
          </p:cNvPr>
          <p:cNvCxnSpPr>
            <a:stCxn id="8198" idx="2"/>
            <a:endCxn id="8264" idx="0"/>
          </p:cNvCxnSpPr>
          <p:nvPr/>
        </p:nvCxnSpPr>
        <p:spPr bwMode="auto">
          <a:xfrm flipH="1">
            <a:off x="1872692" y="2166992"/>
            <a:ext cx="336852" cy="2571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AE190-60F4-4CBF-9218-5C649EA210A1}"/>
              </a:ext>
            </a:extLst>
          </p:cNvPr>
          <p:cNvCxnSpPr>
            <a:stCxn id="50" idx="1"/>
            <a:endCxn id="8264" idx="3"/>
          </p:cNvCxnSpPr>
          <p:nvPr/>
        </p:nvCxnSpPr>
        <p:spPr bwMode="auto">
          <a:xfrm flipH="1" flipV="1">
            <a:off x="2716533" y="2727313"/>
            <a:ext cx="946460" cy="244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AutoShape 74">
            <a:extLst>
              <a:ext uri="{FF2B5EF4-FFF2-40B4-BE49-F238E27FC236}">
                <a16:creationId xmlns:a16="http://schemas.microsoft.com/office/drawing/2014/main" id="{0241D717-881E-4AD9-9320-3F3C4E5D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074" y="2187611"/>
            <a:ext cx="1843714" cy="103426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/>
              <a:t>recording</a:t>
            </a:r>
          </a:p>
          <a:p>
            <a:r>
              <a:rPr lang="en-US" sz="1400" dirty="0"/>
              <a:t>of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8601-7F3C-4952-A413-036FC1A31DC4}"/>
              </a:ext>
            </a:extLst>
          </p:cNvPr>
          <p:cNvCxnSpPr>
            <a:stCxn id="66" idx="3"/>
            <a:endCxn id="8265" idx="2"/>
          </p:cNvCxnSpPr>
          <p:nvPr/>
        </p:nvCxnSpPr>
        <p:spPr bwMode="auto">
          <a:xfrm flipV="1">
            <a:off x="6848788" y="2166992"/>
            <a:ext cx="463923" cy="537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498B7B-1317-45AB-9E05-B15183A2A1BE}"/>
              </a:ext>
            </a:extLst>
          </p:cNvPr>
          <p:cNvCxnSpPr>
            <a:stCxn id="66" idx="1"/>
            <a:endCxn id="50" idx="3"/>
          </p:cNvCxnSpPr>
          <p:nvPr/>
        </p:nvCxnSpPr>
        <p:spPr bwMode="auto">
          <a:xfrm flipH="1">
            <a:off x="4461289" y="2704742"/>
            <a:ext cx="543785" cy="2667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866549-6B21-4EA2-A657-AD36263A6756}"/>
              </a:ext>
            </a:extLst>
          </p:cNvPr>
          <p:cNvCxnSpPr>
            <a:stCxn id="8195" idx="0"/>
            <a:endCxn id="8269" idx="2"/>
          </p:cNvCxnSpPr>
          <p:nvPr/>
        </p:nvCxnSpPr>
        <p:spPr bwMode="auto">
          <a:xfrm flipH="1" flipV="1">
            <a:off x="5766807" y="4253203"/>
            <a:ext cx="1808743" cy="7759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FD613-C909-435B-A800-4798A316EC57}"/>
              </a:ext>
            </a:extLst>
          </p:cNvPr>
          <p:cNvCxnSpPr>
            <a:stCxn id="8269" idx="0"/>
            <a:endCxn id="50" idx="2"/>
          </p:cNvCxnSpPr>
          <p:nvPr/>
        </p:nvCxnSpPr>
        <p:spPr bwMode="auto">
          <a:xfrm flipH="1" flipV="1">
            <a:off x="4062141" y="3154846"/>
            <a:ext cx="1704666" cy="4920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59">
            <a:extLst>
              <a:ext uri="{FF2B5EF4-FFF2-40B4-BE49-F238E27FC236}">
                <a16:creationId xmlns:a16="http://schemas.microsoft.com/office/drawing/2014/main" id="{7FED34EE-31BB-4A6A-802B-72E8B841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550" y="2066545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 err="1"/>
              <a:t>tid</a:t>
            </a:r>
            <a:endParaRPr lang="en-US" sz="1400" u="sn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2BB963-0A43-4827-96B7-4A5BB9A83BC1}"/>
              </a:ext>
            </a:extLst>
          </p:cNvPr>
          <p:cNvCxnSpPr>
            <a:stCxn id="84" idx="5"/>
            <a:endCxn id="50" idx="0"/>
          </p:cNvCxnSpPr>
          <p:nvPr/>
        </p:nvCxnSpPr>
        <p:spPr bwMode="auto">
          <a:xfrm>
            <a:off x="3548686" y="2432878"/>
            <a:ext cx="513455" cy="3552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70F1F9-987E-46CA-ADBE-839D6684C1A4}"/>
              </a:ext>
            </a:extLst>
          </p:cNvPr>
          <p:cNvCxnSpPr>
            <a:stCxn id="8198" idx="0"/>
            <a:endCxn id="8255" idx="3"/>
          </p:cNvCxnSpPr>
          <p:nvPr/>
        </p:nvCxnSpPr>
        <p:spPr bwMode="auto">
          <a:xfrm flipV="1">
            <a:off x="2209544" y="1337883"/>
            <a:ext cx="734523" cy="4623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ED1FFA-A306-4081-A0AB-2D0FB6AB382E}"/>
              </a:ext>
            </a:extLst>
          </p:cNvPr>
          <p:cNvCxnSpPr>
            <a:stCxn id="8198" idx="0"/>
            <a:endCxn id="8254" idx="4"/>
          </p:cNvCxnSpPr>
          <p:nvPr/>
        </p:nvCxnSpPr>
        <p:spPr bwMode="auto">
          <a:xfrm flipH="1" flipV="1">
            <a:off x="2147888" y="1245161"/>
            <a:ext cx="61656" cy="555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F71CC4-7C1E-4ADE-A80C-B2A2719EB5FA}"/>
              </a:ext>
            </a:extLst>
          </p:cNvPr>
          <p:cNvCxnSpPr>
            <a:stCxn id="8198" idx="0"/>
            <a:endCxn id="8253" idx="5"/>
          </p:cNvCxnSpPr>
          <p:nvPr/>
        </p:nvCxnSpPr>
        <p:spPr bwMode="auto">
          <a:xfrm flipH="1" flipV="1">
            <a:off x="1199284" y="1182308"/>
            <a:ext cx="1010260" cy="6179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D67349-3CEC-4F71-BB09-9B4ADBCCE58E}"/>
              </a:ext>
            </a:extLst>
          </p:cNvPr>
          <p:cNvCxnSpPr>
            <a:stCxn id="8198" idx="1"/>
            <a:endCxn id="8252" idx="5"/>
          </p:cNvCxnSpPr>
          <p:nvPr/>
        </p:nvCxnSpPr>
        <p:spPr bwMode="auto">
          <a:xfrm flipH="1" flipV="1">
            <a:off x="1073665" y="1715229"/>
            <a:ext cx="505898" cy="268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31DF52-EBD1-458A-B50E-6B101F50BF2A}"/>
              </a:ext>
            </a:extLst>
          </p:cNvPr>
          <p:cNvCxnSpPr>
            <a:stCxn id="8198" idx="1"/>
            <a:endCxn id="8251" idx="6"/>
          </p:cNvCxnSpPr>
          <p:nvPr/>
        </p:nvCxnSpPr>
        <p:spPr bwMode="auto">
          <a:xfrm flipH="1">
            <a:off x="946150" y="1983609"/>
            <a:ext cx="633413" cy="1153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04DACA-A844-43AD-9F36-444976774840}"/>
              </a:ext>
            </a:extLst>
          </p:cNvPr>
          <p:cNvCxnSpPr>
            <a:stCxn id="8265" idx="0"/>
            <a:endCxn id="8256" idx="5"/>
          </p:cNvCxnSpPr>
          <p:nvPr/>
        </p:nvCxnSpPr>
        <p:spPr bwMode="auto">
          <a:xfrm flipH="1" flipV="1">
            <a:off x="6892430" y="1562829"/>
            <a:ext cx="420281" cy="2373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B3A0B0-16EE-45A1-95DA-A6278C50A363}"/>
              </a:ext>
            </a:extLst>
          </p:cNvPr>
          <p:cNvCxnSpPr>
            <a:stCxn id="8265" idx="0"/>
            <a:endCxn id="8257" idx="4"/>
          </p:cNvCxnSpPr>
          <p:nvPr/>
        </p:nvCxnSpPr>
        <p:spPr bwMode="auto">
          <a:xfrm flipH="1" flipV="1">
            <a:off x="7253288" y="1246749"/>
            <a:ext cx="59423" cy="5534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AFB584-AAD0-4322-BA65-E4B1A0543E36}"/>
              </a:ext>
            </a:extLst>
          </p:cNvPr>
          <p:cNvCxnSpPr>
            <a:stCxn id="8265" idx="0"/>
          </p:cNvCxnSpPr>
          <p:nvPr/>
        </p:nvCxnSpPr>
        <p:spPr bwMode="auto">
          <a:xfrm flipV="1">
            <a:off x="7312711" y="1513766"/>
            <a:ext cx="764489" cy="2864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59118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1790555" cy="372603"/>
          </a:xfrm>
          <a:noFill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838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recordings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1905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sid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000" y="2895600"/>
          <a:ext cx="69342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181">
                  <a:extLst>
                    <a:ext uri="{9D8B030D-6E8A-4147-A177-3AD203B41FA5}">
                      <a16:colId xmlns:a16="http://schemas.microsoft.com/office/drawing/2014/main" val="334091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none" dirty="0" err="1"/>
                        <a:t>albumID</a:t>
                      </a:r>
                      <a:endParaRPr lang="en-CA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songID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track_number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00" y="3810000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91000" y="388620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371600" y="50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playlist_tracks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ECE1EB-FF49-4FD3-91C9-AFA228FD73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2000" y="1447800"/>
            <a:ext cx="1219200" cy="1905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1EAEE-141F-48FA-A657-90DD475AEF4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28800" y="2362200"/>
            <a:ext cx="1447800" cy="990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F694D-DDA1-43BA-9A26-A824C1019A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000" y="4343400"/>
            <a:ext cx="281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1564E8-BB27-4505-ADE8-E3981C804F3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95400" y="4343400"/>
            <a:ext cx="1143000" cy="1219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3C2FA-2F32-4F1C-8DD3-52C5925830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33800" y="4343400"/>
            <a:ext cx="2606991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6F3034-36EF-40AF-B47E-F5002B515BB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0600" y="3495040"/>
            <a:ext cx="4976191" cy="202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113274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Box 2068">
            <a:extLst>
              <a:ext uri="{FF2B5EF4-FFF2-40B4-BE49-F238E27FC236}">
                <a16:creationId xmlns:a16="http://schemas.microsoft.com/office/drawing/2014/main" id="{E1DD6CC6-E1EA-4893-8D04-6D89F0BD05BD}"/>
              </a:ext>
            </a:extLst>
          </p:cNvPr>
          <p:cNvSpPr txBox="1"/>
          <p:nvPr/>
        </p:nvSpPr>
        <p:spPr>
          <a:xfrm>
            <a:off x="3982509" y="168623"/>
            <a:ext cx="422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Objects:  UML Class Diagram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2BDF41-2218-4E5A-92C8-CC0C87C556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520" y="240910"/>
          <a:ext cx="2232248" cy="22250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322906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1010708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title: string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artist: string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year: integer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producer: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558333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 commercial packaging of audio recordings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D70DE5C-06B6-4320-BC76-3C79B71CB3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96136" y="694599"/>
          <a:ext cx="3013497" cy="164111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13497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81862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435179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title: string</a:t>
                      </a: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composer: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726718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 written composition.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03799A-6C27-4684-8A61-36F70CD99F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9631" y="1997670"/>
          <a:ext cx="2448272" cy="1737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8079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338545">
                <a:tc>
                  <a:txBody>
                    <a:bodyPr/>
                    <a:lstStyle/>
                    <a:p>
                      <a:r>
                        <a:rPr lang="en-CA" sz="1600" strike="sng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trackNumber</a:t>
                      </a:r>
                      <a:r>
                        <a:rPr lang="en-CA" sz="1600" strike="sng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CA" sz="1600" strike="sng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CA" sz="1600" strike="sng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mp3_file: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764826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an audio recording (mp3) of a written composition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40DD6E9-2550-410E-9DF6-2292358B3D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560" y="4437112"/>
          <a:ext cx="2448272" cy="167922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8079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338545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  <a:b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764826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 user of the 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A132C12-450B-46D7-8A1C-AF90582BDB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8024" y="4513931"/>
          <a:ext cx="2448272" cy="1737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27060606"/>
                    </a:ext>
                  </a:extLst>
                </a:gridCol>
              </a:tblGrid>
              <a:tr h="258312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5489"/>
                  </a:ext>
                </a:extLst>
              </a:tr>
              <a:tr h="505647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b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CA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34260"/>
                  </a:ext>
                </a:extLst>
              </a:tr>
              <a:tr h="604193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 an ordered playlist of audio recordings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5185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40CDF8-4F40-4E2A-A12F-6B83A39B85D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059832" y="5276725"/>
            <a:ext cx="1728192" cy="105886"/>
          </a:xfrm>
          <a:prstGeom prst="line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26554F-C7E3-4264-9C91-0C578B3B8F23}"/>
              </a:ext>
            </a:extLst>
          </p:cNvPr>
          <p:cNvSpPr txBox="1"/>
          <p:nvPr/>
        </p:nvSpPr>
        <p:spPr>
          <a:xfrm>
            <a:off x="3532354" y="491971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0A4A25-8D31-4475-8593-3450C506954D}"/>
              </a:ext>
            </a:extLst>
          </p:cNvPr>
          <p:cNvSpPr txBox="1"/>
          <p:nvPr/>
        </p:nvSpPr>
        <p:spPr>
          <a:xfrm>
            <a:off x="5440969" y="392710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DEBD82-2CB3-4EAE-B56F-B63352D1E6D2}"/>
              </a:ext>
            </a:extLst>
          </p:cNvPr>
          <p:cNvCxnSpPr>
            <a:cxnSpLocks/>
            <a:stCxn id="35" idx="0"/>
            <a:endCxn id="8" idx="2"/>
          </p:cNvCxnSpPr>
          <p:nvPr/>
        </p:nvCxnSpPr>
        <p:spPr>
          <a:xfrm flipH="1" flipV="1">
            <a:off x="4263767" y="3735030"/>
            <a:ext cx="1748393" cy="778901"/>
          </a:xfrm>
          <a:prstGeom prst="line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65ADDF-FC58-4151-BEA9-943FFE41D199}"/>
              </a:ext>
            </a:extLst>
          </p:cNvPr>
          <p:cNvSpPr txBox="1"/>
          <p:nvPr/>
        </p:nvSpPr>
        <p:spPr>
          <a:xfrm>
            <a:off x="4415126" y="502743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E69249-95DB-45FD-81C7-91C92ABC3A47}"/>
              </a:ext>
            </a:extLst>
          </p:cNvPr>
          <p:cNvSpPr txBox="1"/>
          <p:nvPr/>
        </p:nvSpPr>
        <p:spPr>
          <a:xfrm>
            <a:off x="3059583" y="481729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10370-56DF-4DCE-B09E-A22C6796461A}"/>
              </a:ext>
            </a:extLst>
          </p:cNvPr>
          <p:cNvSpPr txBox="1"/>
          <p:nvPr/>
        </p:nvSpPr>
        <p:spPr>
          <a:xfrm>
            <a:off x="4348541" y="382154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E81AAE-A2C7-4870-910D-ED81898D76D9}"/>
              </a:ext>
            </a:extLst>
          </p:cNvPr>
          <p:cNvSpPr txBox="1"/>
          <p:nvPr/>
        </p:nvSpPr>
        <p:spPr>
          <a:xfrm>
            <a:off x="5944488" y="419141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F8F6AA-570B-42C7-9A70-F5FBBF03F15F}"/>
              </a:ext>
            </a:extLst>
          </p:cNvPr>
          <p:cNvSpPr txBox="1"/>
          <p:nvPr/>
        </p:nvSpPr>
        <p:spPr>
          <a:xfrm>
            <a:off x="5613470" y="2358519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recording_of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5985BA-7A7E-4BE1-8933-C85122866577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5487903" y="1515158"/>
            <a:ext cx="308233" cy="1351192"/>
          </a:xfrm>
          <a:prstGeom prst="line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3A6915-DC17-45B7-8AE6-2024AE8F36E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459389" y="1372320"/>
            <a:ext cx="1804378" cy="625350"/>
          </a:xfrm>
          <a:prstGeom prst="line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1C61A99-A9F7-4131-ACC8-E0322920F073}"/>
              </a:ext>
            </a:extLst>
          </p:cNvPr>
          <p:cNvSpPr txBox="1"/>
          <p:nvPr/>
        </p:nvSpPr>
        <p:spPr>
          <a:xfrm>
            <a:off x="2889912" y="1169323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appears_on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4D3466-0833-491F-9C77-CCB87D0206AE}"/>
              </a:ext>
            </a:extLst>
          </p:cNvPr>
          <p:cNvSpPr txBox="1"/>
          <p:nvPr/>
        </p:nvSpPr>
        <p:spPr>
          <a:xfrm>
            <a:off x="5455456" y="12912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BB50E3-3889-4134-9D71-800F221C8DAA}"/>
              </a:ext>
            </a:extLst>
          </p:cNvPr>
          <p:cNvSpPr txBox="1"/>
          <p:nvPr/>
        </p:nvSpPr>
        <p:spPr>
          <a:xfrm>
            <a:off x="5530345" y="25885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75CE88-775A-48B1-9990-A659B7535171}"/>
              </a:ext>
            </a:extLst>
          </p:cNvPr>
          <p:cNvSpPr txBox="1"/>
          <p:nvPr/>
        </p:nvSpPr>
        <p:spPr>
          <a:xfrm>
            <a:off x="2459389" y="97086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4C1548-D1BB-4FA8-A016-D3A976DBE1B2}"/>
              </a:ext>
            </a:extLst>
          </p:cNvPr>
          <p:cNvSpPr txBox="1"/>
          <p:nvPr/>
        </p:nvSpPr>
        <p:spPr>
          <a:xfrm>
            <a:off x="4066269" y="1594359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F2EF38-CA07-4569-966E-C4EE3A6FDCA3}"/>
              </a:ext>
            </a:extLst>
          </p:cNvPr>
          <p:cNvSpPr txBox="1"/>
          <p:nvPr/>
        </p:nvSpPr>
        <p:spPr>
          <a:xfrm>
            <a:off x="4788024" y="368860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{ordered}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19DA0-2B0C-4205-8359-59B25EDD219A}"/>
              </a:ext>
            </a:extLst>
          </p:cNvPr>
          <p:cNvSpPr txBox="1"/>
          <p:nvPr/>
        </p:nvSpPr>
        <p:spPr>
          <a:xfrm>
            <a:off x="2516284" y="1643433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{ordered}</a:t>
            </a:r>
          </a:p>
        </p:txBody>
      </p:sp>
    </p:spTree>
    <p:extLst>
      <p:ext uri="{BB962C8B-B14F-4D97-AF65-F5344CB8AC3E}">
        <p14:creationId xmlns:p14="http://schemas.microsoft.com/office/powerpoint/2010/main" val="40412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3950" y="220663"/>
            <a:ext cx="128305" cy="3726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upload.wikimedia.org/wikipedia/en/thumb/a/a4/PleasePleaseMe.jpg/220px-PleasePleaseMe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7" y="48134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black-and-white photograph of the Beatles' faces on a black background with the band members wearing black turtleneck sweater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3340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en/thumb/e/e6/HardDayUK.jpg/220px-HardDayUK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18" y="48134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thumb/4/40/Beatlesforsale.jpg/220px-Beatlesforsale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77" y="40514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Beatles, standing in a row and wearing blue jackets, with their arms positioned to spell out a word in flag semaphore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7" y="2640972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en/thumb/7/74/Rubber_Soul.jpg/220px-Rubber_Soul.jp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77" y="260324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upload.wikimedia.org/wikipedia/en/thumb/1/16/Revolver.jpg/220px-Revolver.jp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85" y="260324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Beatles, holding marching band instruments and wearing colourful uniforms, stand near a grave covered with flowers that spell &quot;Beatles&quot;. Standing behind the band are several dozen famous people.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77" y="2576844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upload.wikimedia.org/wikipedia/commons/thumb/2/20/TheBeatles68LP.jpg/220px-TheBeatles68LP.jpg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6" y="4672345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upload.wikimedia.org/wikipedia/en/thumb/a/ac/TheBeatles-YellowSubmarinealbumcover.jpg/220px-TheBeatles-YellowSubmarinealbumcover.jpg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1742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e cover of Abbey Road has no printed words. It is a photo of the Beatles, in side view, crossing the street in single file.">
            <a:hlinkClick r:id="rId23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95" y="4741987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upload.wikimedia.org/wikipedia/en/thumb/2/25/LetItBe.jpg/220px-LetItBe.jpg">
            <a:hlinkClick r:id="rId25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17421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268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781800" y="5029200"/>
            <a:ext cx="15875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4985339" cy="372603"/>
          </a:xfrm>
          <a:noFill/>
        </p:spPr>
        <p:txBody>
          <a:bodyPr/>
          <a:lstStyle/>
          <a:p>
            <a:r>
              <a:rPr lang="en-US" dirty="0"/>
              <a:t>E-R diagram from Assignment #1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79563" y="1800225"/>
            <a:ext cx="1259961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recordings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59588" y="5106988"/>
            <a:ext cx="1436687" cy="376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800" dirty="0"/>
              <a:t>playlists</a:t>
            </a:r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3509963" y="1436688"/>
            <a:ext cx="490537" cy="429186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246" name="Oval 54"/>
          <p:cNvSpPr>
            <a:spLocks noChangeArrowheads="1"/>
          </p:cNvSpPr>
          <p:nvPr/>
        </p:nvSpPr>
        <p:spPr bwMode="auto">
          <a:xfrm>
            <a:off x="7543800" y="2514600"/>
            <a:ext cx="490537" cy="429186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247" name="Oval 55"/>
          <p:cNvSpPr>
            <a:spLocks noChangeArrowheads="1"/>
          </p:cNvSpPr>
          <p:nvPr/>
        </p:nvSpPr>
        <p:spPr bwMode="auto">
          <a:xfrm>
            <a:off x="7548563" y="3265488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/>
              <a:t>N</a:t>
            </a:r>
          </a:p>
        </p:txBody>
      </p:sp>
      <p:sp>
        <p:nvSpPr>
          <p:cNvPr id="8251" name="Oval 59"/>
          <p:cNvSpPr>
            <a:spLocks noChangeArrowheads="1"/>
          </p:cNvSpPr>
          <p:nvPr/>
        </p:nvSpPr>
        <p:spPr bwMode="auto">
          <a:xfrm>
            <a:off x="1199284" y="2459644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/>
              <a:t>id</a:t>
            </a:r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>
            <a:off x="241567" y="1746030"/>
            <a:ext cx="993775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8253" name="Oval 61"/>
          <p:cNvSpPr>
            <a:spLocks noChangeArrowheads="1"/>
          </p:cNvSpPr>
          <p:nvPr/>
        </p:nvSpPr>
        <p:spPr bwMode="auto">
          <a:xfrm>
            <a:off x="419640" y="1121960"/>
            <a:ext cx="8731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year</a:t>
            </a:r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>
            <a:off x="1522413" y="815975"/>
            <a:ext cx="125095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artist</a:t>
            </a:r>
          </a:p>
        </p:txBody>
      </p:sp>
      <p:sp>
        <p:nvSpPr>
          <p:cNvPr id="8255" name="Oval 63"/>
          <p:cNvSpPr>
            <a:spLocks noChangeArrowheads="1"/>
          </p:cNvSpPr>
          <p:nvPr/>
        </p:nvSpPr>
        <p:spPr bwMode="auto">
          <a:xfrm>
            <a:off x="2743201" y="971550"/>
            <a:ext cx="137160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producer</a:t>
            </a:r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019800" y="1196975"/>
            <a:ext cx="1022350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8257" name="Oval 65"/>
          <p:cNvSpPr>
            <a:spLocks noChangeArrowheads="1"/>
          </p:cNvSpPr>
          <p:nvPr/>
        </p:nvSpPr>
        <p:spPr bwMode="auto">
          <a:xfrm>
            <a:off x="6931025" y="817563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 err="1"/>
              <a:t>sid</a:t>
            </a:r>
            <a:endParaRPr lang="en-US" sz="1400" u="sng" dirty="0"/>
          </a:p>
        </p:txBody>
      </p:sp>
      <p:sp>
        <p:nvSpPr>
          <p:cNvPr id="8258" name="Oval 66"/>
          <p:cNvSpPr>
            <a:spLocks noChangeArrowheads="1"/>
          </p:cNvSpPr>
          <p:nvPr/>
        </p:nvSpPr>
        <p:spPr bwMode="auto">
          <a:xfrm>
            <a:off x="7508988" y="1085391"/>
            <a:ext cx="1574574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composer</a:t>
            </a:r>
          </a:p>
        </p:txBody>
      </p:sp>
      <p:sp>
        <p:nvSpPr>
          <p:cNvPr id="8259" name="Oval 67"/>
          <p:cNvSpPr>
            <a:spLocks noChangeArrowheads="1"/>
          </p:cNvSpPr>
          <p:nvPr/>
        </p:nvSpPr>
        <p:spPr bwMode="auto">
          <a:xfrm>
            <a:off x="3444845" y="2757207"/>
            <a:ext cx="2375413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 err="1"/>
              <a:t>track_number</a:t>
            </a:r>
            <a:endParaRPr lang="en-US" sz="1400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040187" y="4741862"/>
            <a:ext cx="2044700" cy="1130300"/>
            <a:chOff x="1732" y="2500"/>
            <a:chExt cx="1288" cy="712"/>
          </a:xfrm>
        </p:grpSpPr>
        <p:sp>
          <p:nvSpPr>
            <p:cNvPr id="8279" name="AutoShape 70"/>
            <p:cNvSpPr>
              <a:spLocks noChangeArrowheads="1"/>
            </p:cNvSpPr>
            <p:nvPr/>
          </p:nvSpPr>
          <p:spPr bwMode="auto">
            <a:xfrm>
              <a:off x="1732" y="2500"/>
              <a:ext cx="1288" cy="71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AutoShape 71"/>
            <p:cNvSpPr>
              <a:spLocks noChangeArrowheads="1"/>
            </p:cNvSpPr>
            <p:nvPr/>
          </p:nvSpPr>
          <p:spPr bwMode="auto">
            <a:xfrm>
              <a:off x="1828" y="2548"/>
              <a:ext cx="1096" cy="61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" name="AutoShape 74"/>
          <p:cNvSpPr>
            <a:spLocks noChangeArrowheads="1"/>
          </p:cNvSpPr>
          <p:nvPr/>
        </p:nvSpPr>
        <p:spPr bwMode="auto">
          <a:xfrm>
            <a:off x="3700463" y="1433513"/>
            <a:ext cx="1585784" cy="72856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tracks</a:t>
            </a:r>
          </a:p>
        </p:txBody>
      </p:sp>
      <p:sp>
        <p:nvSpPr>
          <p:cNvPr id="8265" name="Rectangle 75"/>
          <p:cNvSpPr>
            <a:spLocks noChangeArrowheads="1"/>
          </p:cNvSpPr>
          <p:nvPr/>
        </p:nvSpPr>
        <p:spPr bwMode="auto">
          <a:xfrm>
            <a:off x="6913563" y="1800225"/>
            <a:ext cx="798296" cy="366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songs</a:t>
            </a:r>
          </a:p>
        </p:txBody>
      </p:sp>
      <p:sp>
        <p:nvSpPr>
          <p:cNvPr id="8268" name="Rectangle 78"/>
          <p:cNvSpPr>
            <a:spLocks noChangeArrowheads="1"/>
          </p:cNvSpPr>
          <p:nvPr/>
        </p:nvSpPr>
        <p:spPr bwMode="auto">
          <a:xfrm>
            <a:off x="1524000" y="5257800"/>
            <a:ext cx="747000" cy="366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users</a:t>
            </a:r>
          </a:p>
        </p:txBody>
      </p:sp>
      <p:sp>
        <p:nvSpPr>
          <p:cNvPr id="8269" name="AutoShape 79"/>
          <p:cNvSpPr>
            <a:spLocks noChangeArrowheads="1"/>
          </p:cNvSpPr>
          <p:nvPr/>
        </p:nvSpPr>
        <p:spPr bwMode="auto">
          <a:xfrm>
            <a:off x="6172200" y="2971800"/>
            <a:ext cx="2733249" cy="127881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800" dirty="0"/>
              <a:t>playlist_ tracks</a:t>
            </a:r>
          </a:p>
        </p:txBody>
      </p:sp>
      <p:sp>
        <p:nvSpPr>
          <p:cNvPr id="8270" name="Oval 80"/>
          <p:cNvSpPr>
            <a:spLocks noChangeArrowheads="1"/>
          </p:cNvSpPr>
          <p:nvPr/>
        </p:nvSpPr>
        <p:spPr bwMode="auto">
          <a:xfrm>
            <a:off x="685800" y="4572000"/>
            <a:ext cx="993775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8271" name="Oval 81"/>
          <p:cNvSpPr>
            <a:spLocks noChangeArrowheads="1"/>
          </p:cNvSpPr>
          <p:nvPr/>
        </p:nvSpPr>
        <p:spPr bwMode="auto">
          <a:xfrm>
            <a:off x="2057400" y="4495800"/>
            <a:ext cx="152717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u="sng" dirty="0" err="1"/>
              <a:t>user_id</a:t>
            </a:r>
            <a:endParaRPr lang="en-US" sz="1400" u="sng" dirty="0"/>
          </a:p>
        </p:txBody>
      </p:sp>
      <p:sp>
        <p:nvSpPr>
          <p:cNvPr id="8274" name="Oval 84"/>
          <p:cNvSpPr>
            <a:spLocks noChangeArrowheads="1"/>
          </p:cNvSpPr>
          <p:nvPr/>
        </p:nvSpPr>
        <p:spPr bwMode="auto">
          <a:xfrm>
            <a:off x="6477000" y="5791200"/>
            <a:ext cx="216535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 err="1"/>
              <a:t>playlist_name</a:t>
            </a:r>
            <a:endParaRPr lang="en-US" sz="1400" dirty="0"/>
          </a:p>
        </p:txBody>
      </p:sp>
      <p:sp>
        <p:nvSpPr>
          <p:cNvPr id="89" name="Oval 46"/>
          <p:cNvSpPr>
            <a:spLocks noChangeArrowheads="1"/>
          </p:cNvSpPr>
          <p:nvPr/>
        </p:nvSpPr>
        <p:spPr bwMode="auto">
          <a:xfrm>
            <a:off x="5410200" y="1447800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91" name="Straight Connector 90"/>
          <p:cNvCxnSpPr>
            <a:stCxn id="8274" idx="3"/>
          </p:cNvCxnSpPr>
          <p:nvPr/>
        </p:nvCxnSpPr>
        <p:spPr bwMode="auto">
          <a:xfrm rot="16200000" flipH="1">
            <a:off x="7455308" y="5496333"/>
            <a:ext cx="36892" cy="13592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45"/>
          <p:cNvSpPr>
            <a:spLocks noChangeArrowheads="1"/>
          </p:cNvSpPr>
          <p:nvPr/>
        </p:nvSpPr>
        <p:spPr bwMode="auto">
          <a:xfrm>
            <a:off x="7620000" y="4191000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4" name="Straight Connector 3"/>
          <p:cNvCxnSpPr>
            <a:stCxn id="8264" idx="2"/>
            <a:endCxn id="8259" idx="0"/>
          </p:cNvCxnSpPr>
          <p:nvPr/>
        </p:nvCxnSpPr>
        <p:spPr bwMode="auto">
          <a:xfrm>
            <a:off x="4493355" y="2162081"/>
            <a:ext cx="139197" cy="5951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8264" idx="1"/>
            <a:endCxn id="8198" idx="3"/>
          </p:cNvCxnSpPr>
          <p:nvPr/>
        </p:nvCxnSpPr>
        <p:spPr bwMode="auto">
          <a:xfrm flipH="1">
            <a:off x="2839524" y="1797797"/>
            <a:ext cx="860939" cy="185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8264" idx="3"/>
            <a:endCxn id="8265" idx="1"/>
          </p:cNvCxnSpPr>
          <p:nvPr/>
        </p:nvCxnSpPr>
        <p:spPr bwMode="auto">
          <a:xfrm>
            <a:off x="5286247" y="1797797"/>
            <a:ext cx="1627316" cy="185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8265" idx="2"/>
            <a:endCxn id="8269" idx="0"/>
          </p:cNvCxnSpPr>
          <p:nvPr/>
        </p:nvCxnSpPr>
        <p:spPr bwMode="auto">
          <a:xfrm>
            <a:off x="7312711" y="2166992"/>
            <a:ext cx="226114" cy="8048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256" idx="5"/>
            <a:endCxn id="8265" idx="0"/>
          </p:cNvCxnSpPr>
          <p:nvPr/>
        </p:nvCxnSpPr>
        <p:spPr bwMode="auto">
          <a:xfrm>
            <a:off x="6892430" y="1562829"/>
            <a:ext cx="420281" cy="2373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8257" idx="4"/>
            <a:endCxn id="8265" idx="0"/>
          </p:cNvCxnSpPr>
          <p:nvPr/>
        </p:nvCxnSpPr>
        <p:spPr bwMode="auto">
          <a:xfrm>
            <a:off x="7253288" y="1246749"/>
            <a:ext cx="59423" cy="5534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cxnSpLocks/>
            <a:stCxn id="8258" idx="3"/>
            <a:endCxn id="8265" idx="0"/>
          </p:cNvCxnSpPr>
          <p:nvPr/>
        </p:nvCxnSpPr>
        <p:spPr bwMode="auto">
          <a:xfrm flipH="1">
            <a:off x="7312711" y="1451724"/>
            <a:ext cx="426868" cy="3485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8255" idx="4"/>
            <a:endCxn id="8198" idx="0"/>
          </p:cNvCxnSpPr>
          <p:nvPr/>
        </p:nvCxnSpPr>
        <p:spPr bwMode="auto">
          <a:xfrm flipH="1">
            <a:off x="2209544" y="1400736"/>
            <a:ext cx="1219457" cy="3994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8254" idx="4"/>
            <a:endCxn id="8198" idx="0"/>
          </p:cNvCxnSpPr>
          <p:nvPr/>
        </p:nvCxnSpPr>
        <p:spPr bwMode="auto">
          <a:xfrm>
            <a:off x="2147888" y="1245161"/>
            <a:ext cx="61656" cy="555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8253" idx="5"/>
            <a:endCxn id="8198" idx="0"/>
          </p:cNvCxnSpPr>
          <p:nvPr/>
        </p:nvCxnSpPr>
        <p:spPr bwMode="auto">
          <a:xfrm>
            <a:off x="1164899" y="1488293"/>
            <a:ext cx="1044645" cy="311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8252" idx="5"/>
            <a:endCxn id="8198" idx="1"/>
          </p:cNvCxnSpPr>
          <p:nvPr/>
        </p:nvCxnSpPr>
        <p:spPr bwMode="auto">
          <a:xfrm flipV="1">
            <a:off x="1089807" y="1983609"/>
            <a:ext cx="489756" cy="128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8251" idx="6"/>
            <a:endCxn id="8198" idx="2"/>
          </p:cNvCxnSpPr>
          <p:nvPr/>
        </p:nvCxnSpPr>
        <p:spPr bwMode="auto">
          <a:xfrm flipV="1">
            <a:off x="1843809" y="2166992"/>
            <a:ext cx="365735" cy="5072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8269" idx="2"/>
            <a:endCxn id="8195" idx="0"/>
          </p:cNvCxnSpPr>
          <p:nvPr/>
        </p:nvCxnSpPr>
        <p:spPr bwMode="auto">
          <a:xfrm>
            <a:off x="7538825" y="4250616"/>
            <a:ext cx="36725" cy="7785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8195" idx="1"/>
            <a:endCxn id="8279" idx="3"/>
          </p:cNvCxnSpPr>
          <p:nvPr/>
        </p:nvCxnSpPr>
        <p:spPr bwMode="auto">
          <a:xfrm flipH="1">
            <a:off x="6084887" y="5289550"/>
            <a:ext cx="696913" cy="174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8279" idx="1"/>
            <a:endCxn id="8268" idx="3"/>
          </p:cNvCxnSpPr>
          <p:nvPr/>
        </p:nvCxnSpPr>
        <p:spPr bwMode="auto">
          <a:xfrm flipH="1">
            <a:off x="2271000" y="5307012"/>
            <a:ext cx="1769187" cy="1341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8195" idx="2"/>
            <a:endCxn id="8274" idx="0"/>
          </p:cNvCxnSpPr>
          <p:nvPr/>
        </p:nvCxnSpPr>
        <p:spPr bwMode="auto">
          <a:xfrm flipH="1">
            <a:off x="7559675" y="5549900"/>
            <a:ext cx="15875" cy="241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8271" idx="4"/>
            <a:endCxn id="8268" idx="0"/>
          </p:cNvCxnSpPr>
          <p:nvPr/>
        </p:nvCxnSpPr>
        <p:spPr bwMode="auto">
          <a:xfrm flipH="1">
            <a:off x="1897500" y="4924986"/>
            <a:ext cx="923488" cy="3328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8270" idx="4"/>
            <a:endCxn id="8268" idx="0"/>
          </p:cNvCxnSpPr>
          <p:nvPr/>
        </p:nvCxnSpPr>
        <p:spPr bwMode="auto">
          <a:xfrm>
            <a:off x="1182688" y="5000625"/>
            <a:ext cx="714812" cy="2571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44"/>
          <p:cNvSpPr>
            <a:spLocks noChangeArrowheads="1"/>
          </p:cNvSpPr>
          <p:nvPr/>
        </p:nvSpPr>
        <p:spPr bwMode="auto">
          <a:xfrm>
            <a:off x="5820258" y="4737392"/>
            <a:ext cx="490537" cy="429186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6" name="Oval 44"/>
          <p:cNvSpPr>
            <a:spLocks noChangeArrowheads="1"/>
          </p:cNvSpPr>
          <p:nvPr/>
        </p:nvSpPr>
        <p:spPr bwMode="auto">
          <a:xfrm>
            <a:off x="3794918" y="4760019"/>
            <a:ext cx="490537" cy="429186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32140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781800" y="5029200"/>
            <a:ext cx="15875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993628" cy="372603"/>
          </a:xfrm>
          <a:noFill/>
        </p:spPr>
        <p:txBody>
          <a:bodyPr/>
          <a:lstStyle/>
          <a:p>
            <a:r>
              <a:rPr lang="en-US" dirty="0"/>
              <a:t>Refactored ER Model for Assignment #2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79563" y="1800225"/>
            <a:ext cx="1259961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recordings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59588" y="5106988"/>
            <a:ext cx="1436687" cy="376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800" dirty="0"/>
              <a:t>playlists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7543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2057400" y="49530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1231900" y="5029200"/>
            <a:ext cx="4445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H="1">
            <a:off x="2209800" y="53340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3263845" y="2545472"/>
            <a:ext cx="490537" cy="429186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247" name="Oval 55"/>
          <p:cNvSpPr>
            <a:spLocks noChangeArrowheads="1"/>
          </p:cNvSpPr>
          <p:nvPr/>
        </p:nvSpPr>
        <p:spPr bwMode="auto">
          <a:xfrm>
            <a:off x="4114800" y="3120721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251" name="Oval 59"/>
          <p:cNvSpPr>
            <a:spLocks noChangeArrowheads="1"/>
          </p:cNvSpPr>
          <p:nvPr/>
        </p:nvSpPr>
        <p:spPr bwMode="auto">
          <a:xfrm>
            <a:off x="301625" y="1884363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/>
              <a:t>id</a:t>
            </a:r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>
            <a:off x="225425" y="1349375"/>
            <a:ext cx="993775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8253" name="Oval 61"/>
          <p:cNvSpPr>
            <a:spLocks noChangeArrowheads="1"/>
          </p:cNvSpPr>
          <p:nvPr/>
        </p:nvSpPr>
        <p:spPr bwMode="auto">
          <a:xfrm>
            <a:off x="454025" y="815975"/>
            <a:ext cx="8731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year</a:t>
            </a:r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>
            <a:off x="1522413" y="815975"/>
            <a:ext cx="125095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artist</a:t>
            </a:r>
          </a:p>
        </p:txBody>
      </p:sp>
      <p:sp>
        <p:nvSpPr>
          <p:cNvPr id="8255" name="Oval 63"/>
          <p:cNvSpPr>
            <a:spLocks noChangeArrowheads="1"/>
          </p:cNvSpPr>
          <p:nvPr/>
        </p:nvSpPr>
        <p:spPr bwMode="auto">
          <a:xfrm>
            <a:off x="2743201" y="971550"/>
            <a:ext cx="137160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producer</a:t>
            </a:r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019800" y="1196975"/>
            <a:ext cx="1022350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8257" name="Oval 65"/>
          <p:cNvSpPr>
            <a:spLocks noChangeArrowheads="1"/>
          </p:cNvSpPr>
          <p:nvPr/>
        </p:nvSpPr>
        <p:spPr bwMode="auto">
          <a:xfrm>
            <a:off x="6931025" y="817563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 err="1"/>
              <a:t>sid</a:t>
            </a:r>
            <a:endParaRPr lang="en-US" sz="1400" u="sng" dirty="0"/>
          </a:p>
        </p:txBody>
      </p:sp>
      <p:sp>
        <p:nvSpPr>
          <p:cNvPr id="8258" name="Oval 66"/>
          <p:cNvSpPr>
            <a:spLocks noChangeArrowheads="1"/>
          </p:cNvSpPr>
          <p:nvPr/>
        </p:nvSpPr>
        <p:spPr bwMode="auto">
          <a:xfrm>
            <a:off x="7497763" y="1084580"/>
            <a:ext cx="154940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composer</a:t>
            </a:r>
          </a:p>
        </p:txBody>
      </p:sp>
      <p:sp>
        <p:nvSpPr>
          <p:cNvPr id="8259" name="Oval 67"/>
          <p:cNvSpPr>
            <a:spLocks noChangeArrowheads="1"/>
          </p:cNvSpPr>
          <p:nvPr/>
        </p:nvSpPr>
        <p:spPr bwMode="auto">
          <a:xfrm>
            <a:off x="3527614" y="1783291"/>
            <a:ext cx="2200274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 err="1"/>
              <a:t>track_number</a:t>
            </a:r>
            <a:endParaRPr lang="en-US" sz="1400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040187" y="4741862"/>
            <a:ext cx="2044700" cy="1130300"/>
            <a:chOff x="1732" y="2500"/>
            <a:chExt cx="1288" cy="712"/>
          </a:xfrm>
        </p:grpSpPr>
        <p:sp>
          <p:nvSpPr>
            <p:cNvPr id="8279" name="AutoShape 70"/>
            <p:cNvSpPr>
              <a:spLocks noChangeArrowheads="1"/>
            </p:cNvSpPr>
            <p:nvPr/>
          </p:nvSpPr>
          <p:spPr bwMode="auto">
            <a:xfrm>
              <a:off x="1732" y="2500"/>
              <a:ext cx="1288" cy="71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AutoShape 71"/>
            <p:cNvSpPr>
              <a:spLocks noChangeArrowheads="1"/>
            </p:cNvSpPr>
            <p:nvPr/>
          </p:nvSpPr>
          <p:spPr bwMode="auto">
            <a:xfrm>
              <a:off x="1828" y="2548"/>
              <a:ext cx="1096" cy="61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" name="AutoShape 74"/>
          <p:cNvSpPr>
            <a:spLocks noChangeArrowheads="1"/>
          </p:cNvSpPr>
          <p:nvPr/>
        </p:nvSpPr>
        <p:spPr bwMode="auto">
          <a:xfrm>
            <a:off x="1028851" y="2424167"/>
            <a:ext cx="1687682" cy="60629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/>
              <a:t>contains</a:t>
            </a:r>
          </a:p>
        </p:txBody>
      </p:sp>
      <p:sp>
        <p:nvSpPr>
          <p:cNvPr id="8265" name="Rectangle 75"/>
          <p:cNvSpPr>
            <a:spLocks noChangeArrowheads="1"/>
          </p:cNvSpPr>
          <p:nvPr/>
        </p:nvSpPr>
        <p:spPr bwMode="auto">
          <a:xfrm>
            <a:off x="6913563" y="1800225"/>
            <a:ext cx="798296" cy="366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songs</a:t>
            </a:r>
          </a:p>
        </p:txBody>
      </p:sp>
      <p:sp>
        <p:nvSpPr>
          <p:cNvPr id="8268" name="Rectangle 78"/>
          <p:cNvSpPr>
            <a:spLocks noChangeArrowheads="1"/>
          </p:cNvSpPr>
          <p:nvPr/>
        </p:nvSpPr>
        <p:spPr bwMode="auto">
          <a:xfrm>
            <a:off x="1524000" y="5257800"/>
            <a:ext cx="747000" cy="366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users</a:t>
            </a:r>
          </a:p>
        </p:txBody>
      </p:sp>
      <p:sp>
        <p:nvSpPr>
          <p:cNvPr id="8269" name="AutoShape 79"/>
          <p:cNvSpPr>
            <a:spLocks noChangeArrowheads="1"/>
          </p:cNvSpPr>
          <p:nvPr/>
        </p:nvSpPr>
        <p:spPr bwMode="auto">
          <a:xfrm>
            <a:off x="4400182" y="3646912"/>
            <a:ext cx="2733249" cy="60629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/>
              <a:t>playlist_ tracks</a:t>
            </a:r>
          </a:p>
        </p:txBody>
      </p:sp>
      <p:sp>
        <p:nvSpPr>
          <p:cNvPr id="8270" name="Oval 80"/>
          <p:cNvSpPr>
            <a:spLocks noChangeArrowheads="1"/>
          </p:cNvSpPr>
          <p:nvPr/>
        </p:nvSpPr>
        <p:spPr bwMode="auto">
          <a:xfrm>
            <a:off x="685800" y="4572000"/>
            <a:ext cx="993775" cy="428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8271" name="Oval 81"/>
          <p:cNvSpPr>
            <a:spLocks noChangeArrowheads="1"/>
          </p:cNvSpPr>
          <p:nvPr/>
        </p:nvSpPr>
        <p:spPr bwMode="auto">
          <a:xfrm>
            <a:off x="2057400" y="4495800"/>
            <a:ext cx="152717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u="sng" dirty="0" err="1"/>
              <a:t>user_id</a:t>
            </a:r>
            <a:endParaRPr lang="en-US" sz="1400" u="sng" dirty="0"/>
          </a:p>
        </p:txBody>
      </p:sp>
      <p:sp>
        <p:nvSpPr>
          <p:cNvPr id="8274" name="Oval 84"/>
          <p:cNvSpPr>
            <a:spLocks noChangeArrowheads="1"/>
          </p:cNvSpPr>
          <p:nvPr/>
        </p:nvSpPr>
        <p:spPr bwMode="auto">
          <a:xfrm>
            <a:off x="6477000" y="5791200"/>
            <a:ext cx="2165350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400" dirty="0" err="1"/>
              <a:t>playlist_name</a:t>
            </a:r>
            <a:endParaRPr lang="en-US" sz="1400" dirty="0"/>
          </a:p>
        </p:txBody>
      </p:sp>
      <p:sp>
        <p:nvSpPr>
          <p:cNvPr id="89" name="Oval 46"/>
          <p:cNvSpPr>
            <a:spLocks noChangeArrowheads="1"/>
          </p:cNvSpPr>
          <p:nvPr/>
        </p:nvSpPr>
        <p:spPr bwMode="auto">
          <a:xfrm>
            <a:off x="4467953" y="2481489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91" name="Straight Connector 90"/>
          <p:cNvCxnSpPr>
            <a:stCxn id="8274" idx="3"/>
          </p:cNvCxnSpPr>
          <p:nvPr/>
        </p:nvCxnSpPr>
        <p:spPr bwMode="auto">
          <a:xfrm rot="16200000" flipH="1">
            <a:off x="7455308" y="5496333"/>
            <a:ext cx="36892" cy="13592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Line 37"/>
          <p:cNvSpPr>
            <a:spLocks noChangeShapeType="1"/>
          </p:cNvSpPr>
          <p:nvPr/>
        </p:nvSpPr>
        <p:spPr bwMode="auto">
          <a:xfrm flipH="1">
            <a:off x="6096000" y="5334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4" name="Oval 45"/>
          <p:cNvSpPr>
            <a:spLocks noChangeArrowheads="1"/>
          </p:cNvSpPr>
          <p:nvPr/>
        </p:nvSpPr>
        <p:spPr bwMode="auto">
          <a:xfrm>
            <a:off x="7133431" y="4508500"/>
            <a:ext cx="490537" cy="39052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AF8E7AF6-E2F9-41EA-AAE7-B638DBCEF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993" y="2788079"/>
            <a:ext cx="798296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tracks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693C88-3EAA-4F66-951E-18CF2BDC5E47}"/>
              </a:ext>
            </a:extLst>
          </p:cNvPr>
          <p:cNvCxnSpPr>
            <a:cxnSpLocks/>
            <a:stCxn id="50" idx="0"/>
            <a:endCxn id="8259" idx="4"/>
          </p:cNvCxnSpPr>
          <p:nvPr/>
        </p:nvCxnSpPr>
        <p:spPr bwMode="auto">
          <a:xfrm flipV="1">
            <a:off x="4062141" y="2212477"/>
            <a:ext cx="565610" cy="5756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CEE2EC-48F0-49A5-92B1-D6CAF0172A5D}"/>
              </a:ext>
            </a:extLst>
          </p:cNvPr>
          <p:cNvCxnSpPr>
            <a:stCxn id="8198" idx="2"/>
            <a:endCxn id="8264" idx="0"/>
          </p:cNvCxnSpPr>
          <p:nvPr/>
        </p:nvCxnSpPr>
        <p:spPr bwMode="auto">
          <a:xfrm flipH="1">
            <a:off x="1872692" y="2166992"/>
            <a:ext cx="336852" cy="2571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AE190-60F4-4CBF-9218-5C649EA210A1}"/>
              </a:ext>
            </a:extLst>
          </p:cNvPr>
          <p:cNvCxnSpPr>
            <a:stCxn id="50" idx="1"/>
            <a:endCxn id="8264" idx="3"/>
          </p:cNvCxnSpPr>
          <p:nvPr/>
        </p:nvCxnSpPr>
        <p:spPr bwMode="auto">
          <a:xfrm flipH="1" flipV="1">
            <a:off x="2716533" y="2727313"/>
            <a:ext cx="946460" cy="244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AutoShape 74">
            <a:extLst>
              <a:ext uri="{FF2B5EF4-FFF2-40B4-BE49-F238E27FC236}">
                <a16:creationId xmlns:a16="http://schemas.microsoft.com/office/drawing/2014/main" id="{0241D717-881E-4AD9-9320-3F3C4E5D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074" y="2187611"/>
            <a:ext cx="1843714" cy="103426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/>
              <a:t>recording</a:t>
            </a:r>
          </a:p>
          <a:p>
            <a:r>
              <a:rPr lang="en-US" sz="1400" dirty="0"/>
              <a:t>of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8601-7F3C-4952-A413-036FC1A31DC4}"/>
              </a:ext>
            </a:extLst>
          </p:cNvPr>
          <p:cNvCxnSpPr>
            <a:stCxn id="66" idx="3"/>
            <a:endCxn id="8265" idx="2"/>
          </p:cNvCxnSpPr>
          <p:nvPr/>
        </p:nvCxnSpPr>
        <p:spPr bwMode="auto">
          <a:xfrm flipV="1">
            <a:off x="6848788" y="2166992"/>
            <a:ext cx="463923" cy="537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498B7B-1317-45AB-9E05-B15183A2A1BE}"/>
              </a:ext>
            </a:extLst>
          </p:cNvPr>
          <p:cNvCxnSpPr>
            <a:stCxn id="66" idx="1"/>
            <a:endCxn id="50" idx="3"/>
          </p:cNvCxnSpPr>
          <p:nvPr/>
        </p:nvCxnSpPr>
        <p:spPr bwMode="auto">
          <a:xfrm flipH="1">
            <a:off x="4461289" y="2704742"/>
            <a:ext cx="543785" cy="2667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866549-6B21-4EA2-A657-AD36263A6756}"/>
              </a:ext>
            </a:extLst>
          </p:cNvPr>
          <p:cNvCxnSpPr>
            <a:stCxn id="8195" idx="0"/>
            <a:endCxn id="8269" idx="2"/>
          </p:cNvCxnSpPr>
          <p:nvPr/>
        </p:nvCxnSpPr>
        <p:spPr bwMode="auto">
          <a:xfrm flipH="1" flipV="1">
            <a:off x="5766807" y="4253203"/>
            <a:ext cx="1808743" cy="7759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FD613-C909-435B-A800-4798A316EC57}"/>
              </a:ext>
            </a:extLst>
          </p:cNvPr>
          <p:cNvCxnSpPr>
            <a:stCxn id="8269" idx="0"/>
            <a:endCxn id="50" idx="2"/>
          </p:cNvCxnSpPr>
          <p:nvPr/>
        </p:nvCxnSpPr>
        <p:spPr bwMode="auto">
          <a:xfrm flipH="1" flipV="1">
            <a:off x="4062141" y="3154846"/>
            <a:ext cx="1704666" cy="4920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59">
            <a:extLst>
              <a:ext uri="{FF2B5EF4-FFF2-40B4-BE49-F238E27FC236}">
                <a16:creationId xmlns:a16="http://schemas.microsoft.com/office/drawing/2014/main" id="{7FED34EE-31BB-4A6A-802B-72E8B841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550" y="2066545"/>
            <a:ext cx="644525" cy="4291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 u="sng" dirty="0" err="1"/>
              <a:t>tid</a:t>
            </a:r>
            <a:endParaRPr lang="en-US" sz="1400" u="sn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2BB963-0A43-4827-96B7-4A5BB9A83BC1}"/>
              </a:ext>
            </a:extLst>
          </p:cNvPr>
          <p:cNvCxnSpPr>
            <a:stCxn id="84" idx="5"/>
            <a:endCxn id="50" idx="0"/>
          </p:cNvCxnSpPr>
          <p:nvPr/>
        </p:nvCxnSpPr>
        <p:spPr bwMode="auto">
          <a:xfrm>
            <a:off x="3548686" y="2432878"/>
            <a:ext cx="513455" cy="3552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70F1F9-987E-46CA-ADBE-839D6684C1A4}"/>
              </a:ext>
            </a:extLst>
          </p:cNvPr>
          <p:cNvCxnSpPr>
            <a:stCxn id="8198" idx="0"/>
            <a:endCxn id="8255" idx="3"/>
          </p:cNvCxnSpPr>
          <p:nvPr/>
        </p:nvCxnSpPr>
        <p:spPr bwMode="auto">
          <a:xfrm flipV="1">
            <a:off x="2209544" y="1337883"/>
            <a:ext cx="734523" cy="4623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ED1FFA-A306-4081-A0AB-2D0FB6AB382E}"/>
              </a:ext>
            </a:extLst>
          </p:cNvPr>
          <p:cNvCxnSpPr>
            <a:stCxn id="8198" idx="0"/>
            <a:endCxn id="8254" idx="4"/>
          </p:cNvCxnSpPr>
          <p:nvPr/>
        </p:nvCxnSpPr>
        <p:spPr bwMode="auto">
          <a:xfrm flipH="1" flipV="1">
            <a:off x="2147888" y="1245161"/>
            <a:ext cx="61656" cy="555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F71CC4-7C1E-4ADE-A80C-B2A2719EB5FA}"/>
              </a:ext>
            </a:extLst>
          </p:cNvPr>
          <p:cNvCxnSpPr>
            <a:stCxn id="8198" idx="0"/>
            <a:endCxn id="8253" idx="5"/>
          </p:cNvCxnSpPr>
          <p:nvPr/>
        </p:nvCxnSpPr>
        <p:spPr bwMode="auto">
          <a:xfrm flipH="1" flipV="1">
            <a:off x="1199284" y="1182308"/>
            <a:ext cx="1010260" cy="6179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D67349-3CEC-4F71-BB09-9B4ADBCCE58E}"/>
              </a:ext>
            </a:extLst>
          </p:cNvPr>
          <p:cNvCxnSpPr>
            <a:stCxn id="8198" idx="1"/>
            <a:endCxn id="8252" idx="5"/>
          </p:cNvCxnSpPr>
          <p:nvPr/>
        </p:nvCxnSpPr>
        <p:spPr bwMode="auto">
          <a:xfrm flipH="1" flipV="1">
            <a:off x="1073665" y="1715229"/>
            <a:ext cx="505898" cy="268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31DF52-EBD1-458A-B50E-6B101F50BF2A}"/>
              </a:ext>
            </a:extLst>
          </p:cNvPr>
          <p:cNvCxnSpPr>
            <a:stCxn id="8198" idx="1"/>
            <a:endCxn id="8251" idx="6"/>
          </p:cNvCxnSpPr>
          <p:nvPr/>
        </p:nvCxnSpPr>
        <p:spPr bwMode="auto">
          <a:xfrm flipH="1">
            <a:off x="946150" y="1983609"/>
            <a:ext cx="633413" cy="1153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04DACA-A844-43AD-9F36-444976774840}"/>
              </a:ext>
            </a:extLst>
          </p:cNvPr>
          <p:cNvCxnSpPr>
            <a:stCxn id="8265" idx="0"/>
            <a:endCxn id="8256" idx="5"/>
          </p:cNvCxnSpPr>
          <p:nvPr/>
        </p:nvCxnSpPr>
        <p:spPr bwMode="auto">
          <a:xfrm flipH="1" flipV="1">
            <a:off x="6892430" y="1562829"/>
            <a:ext cx="420281" cy="2373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B3A0B0-16EE-45A1-95DA-A6278C50A363}"/>
              </a:ext>
            </a:extLst>
          </p:cNvPr>
          <p:cNvCxnSpPr>
            <a:stCxn id="8265" idx="0"/>
            <a:endCxn id="8257" idx="4"/>
          </p:cNvCxnSpPr>
          <p:nvPr/>
        </p:nvCxnSpPr>
        <p:spPr bwMode="auto">
          <a:xfrm flipH="1" flipV="1">
            <a:off x="7253288" y="1246749"/>
            <a:ext cx="59423" cy="5534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AFB584-AAD0-4322-BA65-E4B1A0543E36}"/>
              </a:ext>
            </a:extLst>
          </p:cNvPr>
          <p:cNvCxnSpPr>
            <a:stCxn id="8265" idx="0"/>
          </p:cNvCxnSpPr>
          <p:nvPr/>
        </p:nvCxnSpPr>
        <p:spPr bwMode="auto">
          <a:xfrm flipV="1">
            <a:off x="7312711" y="1513766"/>
            <a:ext cx="764489" cy="2864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158737" cy="372603"/>
          </a:xfrm>
          <a:noFill/>
        </p:spPr>
        <p:txBody>
          <a:bodyPr/>
          <a:lstStyle/>
          <a:p>
            <a:r>
              <a:rPr lang="en-US" dirty="0"/>
              <a:t>Map ER Model to Tables (Direct Mapping)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71628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Entities become tables, their attributes define the columns and primary keys</a:t>
            </a:r>
          </a:p>
          <a:p>
            <a:r>
              <a:rPr lang="en-US" dirty="0"/>
              <a:t>Weak entities become tables and their keys are the combination of their own </a:t>
            </a:r>
            <a:r>
              <a:rPr lang="en-US" dirty="0" err="1"/>
              <a:t>descriminator</a:t>
            </a:r>
            <a:r>
              <a:rPr lang="en-US" dirty="0"/>
              <a:t> and the key from the strong entity they are related to.</a:t>
            </a:r>
          </a:p>
          <a:p>
            <a:r>
              <a:rPr lang="en-US" dirty="0"/>
              <a:t>N:N relationships become new tables</a:t>
            </a:r>
          </a:p>
          <a:p>
            <a:r>
              <a:rPr lang="en-US" dirty="0"/>
              <a:t>1:N and 1:1 relationships can be handled by adding additional columns to existing tables</a:t>
            </a:r>
          </a:p>
          <a:p>
            <a:r>
              <a:rPr lang="en-US" dirty="0"/>
              <a:t>Identify foreign keys (columns in one table that refer to the key of another table)</a:t>
            </a:r>
          </a:p>
          <a:p>
            <a:r>
              <a:rPr lang="en-US" dirty="0"/>
              <a:t>Decide on the data types for each column</a:t>
            </a:r>
          </a:p>
          <a:p>
            <a:r>
              <a:rPr lang="en-US" dirty="0"/>
              <a:t>Write to SQL to CREATE the table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3972241" cy="372603"/>
          </a:xfrm>
          <a:noFill/>
        </p:spPr>
        <p:txBody>
          <a:bodyPr/>
          <a:lstStyle/>
          <a:p>
            <a:r>
              <a:rPr lang="en-US" dirty="0"/>
              <a:t>…Map ER Model to Tables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340723"/>
              </p:ext>
            </p:extLst>
          </p:nvPr>
        </p:nvGraphicFramePr>
        <p:xfrm>
          <a:off x="381000" y="838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recordings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79666"/>
              </p:ext>
            </p:extLst>
          </p:nvPr>
        </p:nvGraphicFramePr>
        <p:xfrm>
          <a:off x="381000" y="1905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sid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6574"/>
              </p:ext>
            </p:extLst>
          </p:nvPr>
        </p:nvGraphicFramePr>
        <p:xfrm>
          <a:off x="381000" y="2895600"/>
          <a:ext cx="69342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181">
                  <a:extLst>
                    <a:ext uri="{9D8B030D-6E8A-4147-A177-3AD203B41FA5}">
                      <a16:colId xmlns:a16="http://schemas.microsoft.com/office/drawing/2014/main" val="334091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none" dirty="0" err="1"/>
                        <a:t>albumID</a:t>
                      </a:r>
                      <a:endParaRPr lang="en-CA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songID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track_number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3628"/>
              </p:ext>
            </p:extLst>
          </p:nvPr>
        </p:nvGraphicFramePr>
        <p:xfrm>
          <a:off x="381000" y="3810000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37310"/>
              </p:ext>
            </p:extLst>
          </p:nvPr>
        </p:nvGraphicFramePr>
        <p:xfrm>
          <a:off x="4191000" y="388620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8940"/>
              </p:ext>
            </p:extLst>
          </p:nvPr>
        </p:nvGraphicFramePr>
        <p:xfrm>
          <a:off x="1371600" y="50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playlist_tracks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897"/>
            <a:ext cx="5397311" cy="372603"/>
          </a:xfrm>
          <a:noFill/>
        </p:spPr>
        <p:txBody>
          <a:bodyPr/>
          <a:lstStyle/>
          <a:p>
            <a:r>
              <a:rPr lang="en-US" dirty="0"/>
              <a:t>References and Referential Integrity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838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recordings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1905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sid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000" y="2895600"/>
          <a:ext cx="69342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181">
                  <a:extLst>
                    <a:ext uri="{9D8B030D-6E8A-4147-A177-3AD203B41FA5}">
                      <a16:colId xmlns:a16="http://schemas.microsoft.com/office/drawing/2014/main" val="334091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none" dirty="0" err="1"/>
                        <a:t>albumID</a:t>
                      </a:r>
                      <a:endParaRPr lang="en-CA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songID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track_number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00" y="3810000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91000" y="388620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371600" y="50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playlist_tracks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user_id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playlist_name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u="sng" dirty="0" err="1"/>
                        <a:t>tid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ECE1EB-FF49-4FD3-91C9-AFA228FD73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2000" y="1447800"/>
            <a:ext cx="1219200" cy="1905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1EAEE-141F-48FA-A657-90DD475AEF4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28800" y="2362200"/>
            <a:ext cx="1447800" cy="990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F694D-DDA1-43BA-9A26-A824C1019A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000" y="4343400"/>
            <a:ext cx="2819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1564E8-BB27-4505-ADE8-E3981C804F3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95400" y="4343400"/>
            <a:ext cx="1143000" cy="1219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3C2FA-2F32-4F1C-8DD3-52C5925830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33800" y="4343400"/>
            <a:ext cx="2606991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6F3034-36EF-40AF-B47E-F5002B515BB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0600" y="3495040"/>
            <a:ext cx="4976191" cy="202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900585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3222036" cy="372603"/>
          </a:xfrm>
          <a:noFill/>
        </p:spPr>
        <p:txBody>
          <a:bodyPr/>
          <a:lstStyle/>
          <a:p>
            <a:r>
              <a:rPr lang="en-US" dirty="0"/>
              <a:t>SQL CREATE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273071"/>
              </p:ext>
            </p:extLst>
          </p:nvPr>
        </p:nvGraphicFramePr>
        <p:xfrm>
          <a:off x="381000" y="838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recordings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" y="22860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create table recordings(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id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primary key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title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(30 )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artist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producer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default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year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  );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0663"/>
            <a:ext cx="3222036" cy="372603"/>
          </a:xfrm>
          <a:noFill/>
        </p:spPr>
        <p:txBody>
          <a:bodyPr/>
          <a:lstStyle/>
          <a:p>
            <a:r>
              <a:rPr lang="en-US" dirty="0"/>
              <a:t>SQL CREATE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0904"/>
              </p:ext>
            </p:extLst>
          </p:nvPr>
        </p:nvGraphicFramePr>
        <p:xfrm>
          <a:off x="304800" y="990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sng" dirty="0" err="1"/>
                        <a:t>sid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33400" y="2286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create table songs (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primary key,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title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(30) NOT NULL,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    composer varchar(30) NOT NULL</a:t>
            </a:r>
          </a:p>
          <a:p>
            <a:r>
              <a:rPr lang="en-CA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95305v1.2b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95305v1.2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5305v1.2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305v1.2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46315115</TotalTime>
  <Pages>21</Pages>
  <Words>1099</Words>
  <Application>Microsoft Office PowerPoint</Application>
  <PresentationFormat>Letter Paper (8.5x11 in)</PresentationFormat>
  <Paragraphs>312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95305v1.2b</vt:lpstr>
      <vt:lpstr>PowerPoint Presentation</vt:lpstr>
      <vt:lpstr>PowerPoint Presentation</vt:lpstr>
      <vt:lpstr>E-R diagram from Assignment #1</vt:lpstr>
      <vt:lpstr>Refactored ER Model for Assignment #2</vt:lpstr>
      <vt:lpstr>Map ER Model to Tables (Direct Mapping)</vt:lpstr>
      <vt:lpstr>…Map ER Model to Tables</vt:lpstr>
      <vt:lpstr>References and Referential Integrity</vt:lpstr>
      <vt:lpstr>SQL CREATE TABLE</vt:lpstr>
      <vt:lpstr>SQL CREATE TABLE</vt:lpstr>
      <vt:lpstr>SQL CREATE TABLE</vt:lpstr>
      <vt:lpstr>SQL CREATE TABLE</vt:lpstr>
      <vt:lpstr>SQL CREATE TABLE</vt:lpstr>
      <vt:lpstr>SQL CREATE TABLE</vt:lpstr>
      <vt:lpstr>"Impedence" Miss-match between Data and OO Models</vt:lpstr>
      <vt:lpstr>Refactored ER Model for Assignment #2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Louis Nel</dc:creator>
  <cp:lastModifiedBy>LD Nel</cp:lastModifiedBy>
  <cp:revision>82</cp:revision>
  <cp:lastPrinted>1997-09-04T05:48:40Z</cp:lastPrinted>
  <dcterms:created xsi:type="dcterms:W3CDTF">1996-09-16T03:52:16Z</dcterms:created>
  <dcterms:modified xsi:type="dcterms:W3CDTF">2017-10-17T14:36:16Z</dcterms:modified>
</cp:coreProperties>
</file>