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57" r:id="rId4"/>
    <p:sldId id="262" r:id="rId5"/>
    <p:sldId id="260" r:id="rId6"/>
    <p:sldId id="263" r:id="rId7"/>
    <p:sldId id="259" r:id="rId8"/>
    <p:sldId id="264" r:id="rId9"/>
    <p:sldId id="265" r:id="rId10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098" y="-1212"/>
      </p:cViewPr>
      <p:guideLst>
        <p:guide orient="horz" pos="4032"/>
        <p:guide pos="30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6B96D-5D53-4ABE-9098-EFA4BDF7CD41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278AB-FDCD-4EC9-95C7-A9085602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28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0388-1936-4CA4-8979-1299E4E945A0}" type="datetime1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9E96-3C70-4D13-9D13-1CF9619E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7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C072-17BF-4CD9-A1E2-6F7622FF9CE6}" type="datetime1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9E96-3C70-4D13-9D13-1CF9619E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65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18AF-037A-4842-ACCC-8F83C0A46E4A}" type="datetime1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9E96-3C70-4D13-9D13-1CF9619E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32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65-5D59-4D02-8378-936ED7467A4F}" type="datetime1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9E96-3C70-4D13-9D13-1CF9619E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82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B64F-A6A5-4BE1-AC38-0F9AC2AA4B80}" type="datetime1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9E96-3C70-4D13-9D13-1CF9619E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79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2A84-7AD8-4314-A754-E805B2888018}" type="datetime1">
              <a:rPr lang="pt-BR" smtClean="0"/>
              <a:t>21/03/2025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9E96-3C70-4D13-9D13-1CF9619E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42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486B-E412-4EC5-B236-DAF03F5E70D0}" type="datetime1">
              <a:rPr lang="pt-BR" smtClean="0"/>
              <a:t>21/03/2025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9E96-3C70-4D13-9D13-1CF9619E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17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F398-BABD-4916-A395-97FE5366F0B5}" type="datetime1">
              <a:rPr lang="pt-BR" smtClean="0"/>
              <a:t>21/03/2025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9E96-3C70-4D13-9D13-1CF9619E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87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3EE7-8E9C-4E0D-95C2-41ED661C73D5}" type="datetime1">
              <a:rPr lang="pt-BR" smtClean="0"/>
              <a:t>21/03/2025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9E96-3C70-4D13-9D13-1CF9619E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32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1CF3-1996-4C5D-96D7-9C9E9B1507F1}" type="datetime1">
              <a:rPr lang="pt-BR" smtClean="0"/>
              <a:t>21/03/2025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9E96-3C70-4D13-9D13-1CF9619E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40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079F-9E0F-468A-AEED-B87CDEED4F98}" type="datetime1">
              <a:rPr lang="pt-BR" smtClean="0"/>
              <a:t>21/03/2025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9E96-3C70-4D13-9D13-1CF9619E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88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498B-A0D1-46A4-BF63-4586C03AD44C}" type="datetime1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D9E96-3C70-4D13-9D13-1CF9619E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49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AE6B07B5-70C0-E61A-B548-25FD23F0C82A}"/>
              </a:ext>
            </a:extLst>
          </p:cNvPr>
          <p:cNvSpPr/>
          <p:nvPr/>
        </p:nvSpPr>
        <p:spPr>
          <a:xfrm>
            <a:off x="-55665" y="0"/>
            <a:ext cx="9656865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4956AC-E0C9-D8D0-5671-CB305377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9E96-3C70-4D13-9D13-1CF9619EFFD4}" type="slidenum">
              <a:rPr lang="pt-BR" smtClean="0"/>
              <a:t>1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7958922-8CF4-6547-E983-1F827927D11B}"/>
              </a:ext>
            </a:extLst>
          </p:cNvPr>
          <p:cNvSpPr txBox="1"/>
          <p:nvPr/>
        </p:nvSpPr>
        <p:spPr>
          <a:xfrm>
            <a:off x="77685" y="1299411"/>
            <a:ext cx="94092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Impact" panose="020B0806030902050204" pitchFamily="34" charset="0"/>
              </a:rPr>
              <a:t>DOMINANDO CSS: </a:t>
            </a:r>
          </a:p>
          <a:p>
            <a:endParaRPr lang="pt-BR" sz="4000" b="1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ctr"/>
            <a:r>
              <a:rPr lang="pt-BR" sz="4000" b="1" dirty="0">
                <a:solidFill>
                  <a:schemeClr val="bg1"/>
                </a:solidFill>
                <a:latin typeface="Impact" panose="020B0806030902050204" pitchFamily="34" charset="0"/>
              </a:rPr>
              <a:t>GUIA COMPLETO DE SELETORES</a:t>
            </a:r>
            <a:b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endParaRPr lang="pt-BR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461DB2E-4A1F-8164-F10E-ACF1A567E889}"/>
              </a:ext>
            </a:extLst>
          </p:cNvPr>
          <p:cNvSpPr txBox="1"/>
          <p:nvPr/>
        </p:nvSpPr>
        <p:spPr>
          <a:xfrm>
            <a:off x="745901" y="4257174"/>
            <a:ext cx="81093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i="1" dirty="0">
                <a:solidFill>
                  <a:schemeClr val="bg1"/>
                </a:solidFill>
              </a:rPr>
              <a:t>Aprenda os principais seletores CSS e </a:t>
            </a:r>
          </a:p>
          <a:p>
            <a:pPr algn="ctr"/>
            <a:r>
              <a:rPr lang="pt-BR" sz="2800" b="1" i="1" dirty="0">
                <a:solidFill>
                  <a:schemeClr val="bg1"/>
                </a:solidFill>
              </a:rPr>
              <a:t>como usá-los para criar estilos modernos e eficientes.</a:t>
            </a:r>
            <a:endParaRPr lang="pt-BR" sz="2800" b="1" dirty="0">
              <a:solidFill>
                <a:schemeClr val="bg1"/>
              </a:solidFill>
            </a:endParaRPr>
          </a:p>
          <a:p>
            <a:pPr algn="ctr"/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E86A4E7-55ED-7C69-4822-81195CC5F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579" y="6587775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9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ACC7683-8216-D60A-CECA-AA551E36FB20}"/>
              </a:ext>
            </a:extLst>
          </p:cNvPr>
          <p:cNvSpPr txBox="1"/>
          <p:nvPr/>
        </p:nvSpPr>
        <p:spPr>
          <a:xfrm>
            <a:off x="802104" y="810122"/>
            <a:ext cx="721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Principais Seletores CSS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CD0E6C-93D8-E241-69C7-E09562FD149C}"/>
              </a:ext>
            </a:extLst>
          </p:cNvPr>
          <p:cNvSpPr txBox="1"/>
          <p:nvPr/>
        </p:nvSpPr>
        <p:spPr>
          <a:xfrm>
            <a:off x="802104" y="1958914"/>
            <a:ext cx="875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Simplificando o Estilo dos seus elementos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19C93C-723B-0F9C-A391-E80B3C15B305}"/>
              </a:ext>
            </a:extLst>
          </p:cNvPr>
          <p:cNvSpPr txBox="1"/>
          <p:nvPr/>
        </p:nvSpPr>
        <p:spPr>
          <a:xfrm>
            <a:off x="802104" y="2982923"/>
            <a:ext cx="81975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2400" dirty="0"/>
              <a:t>O CSS (</a:t>
            </a:r>
            <a:r>
              <a:rPr lang="pt-BR" sz="2400" dirty="0" err="1"/>
              <a:t>Cascading</a:t>
            </a:r>
            <a:r>
              <a:rPr lang="pt-BR" sz="2400" dirty="0"/>
              <a:t> </a:t>
            </a:r>
            <a:r>
              <a:rPr lang="pt-BR" sz="2400" dirty="0" err="1"/>
              <a:t>Style</a:t>
            </a:r>
            <a:r>
              <a:rPr lang="pt-BR" sz="2400" dirty="0"/>
              <a:t> </a:t>
            </a:r>
            <a:r>
              <a:rPr lang="pt-BR" sz="2400" dirty="0" err="1"/>
              <a:t>Sheets</a:t>
            </a:r>
            <a:r>
              <a:rPr lang="pt-BR" sz="2400" dirty="0"/>
              <a:t>) é uma das principais tecnologias da web moderna, sendo responsável por transformar páginas HTML simples em interfaces visuais atraentes e dinâmicas. Com ele, é possível definir cores, fontes, layouts, animações e muito mais, tornando a experiência do usuário mais agradável e interativa.</a:t>
            </a:r>
          </a:p>
          <a:p>
            <a:pPr>
              <a:buNone/>
            </a:pPr>
            <a:r>
              <a:rPr lang="pt-BR" sz="2400" dirty="0"/>
              <a:t>Neste e-book, você aprenderá desde os fundamentos do CSS até técnicas avançadas para criar designs responsivos e estilizações sofisticadas. Vamos explorar conceitos como seletores, propriedades, </a:t>
            </a:r>
            <a:r>
              <a:rPr lang="pt-BR" sz="2400" dirty="0" err="1"/>
              <a:t>flexbox</a:t>
            </a:r>
            <a:r>
              <a:rPr lang="pt-BR" sz="2400" dirty="0"/>
              <a:t>, grid layout e boas práticas para escrever código limpo e eficiente.</a:t>
            </a:r>
          </a:p>
          <a:p>
            <a:pPr>
              <a:buNone/>
            </a:pPr>
            <a:r>
              <a:rPr lang="pt-BR" sz="2400" dirty="0"/>
              <a:t>Seja você um iniciante buscando entender o básico ou um desenvolvedor querendo aprimorar suas habilidades, este guia foi feito para ajudá-lo a dominar o CSS e criar páginas incríveis.</a:t>
            </a:r>
          </a:p>
          <a:p>
            <a:r>
              <a:rPr lang="pt-BR" sz="2400" dirty="0"/>
              <a:t>Vamos começar essa jornada rumo ao domínio do design web! 🚀</a:t>
            </a:r>
          </a:p>
          <a:p>
            <a:endParaRPr lang="pt-BR" sz="16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34B719C-9BD5-3CFB-4640-7E25DEB4149D}"/>
              </a:ext>
            </a:extLst>
          </p:cNvPr>
          <p:cNvSpPr/>
          <p:nvPr/>
        </p:nvSpPr>
        <p:spPr>
          <a:xfrm>
            <a:off x="616154" y="-205136"/>
            <a:ext cx="232932" cy="1605772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7A16F46-3FB0-0273-05B6-FA9C6D211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579" y="8525869"/>
            <a:ext cx="4320000" cy="4320000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9FD041A5-AF44-BA0A-FBA1-6581659C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9E96-3C70-4D13-9D13-1CF9619EFFD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42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7906ECC-A57B-27A5-E528-8B71C084A81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6A1A7CE-AD34-C282-FF93-6A96E6B96A60}"/>
              </a:ext>
            </a:extLst>
          </p:cNvPr>
          <p:cNvSpPr txBox="1"/>
          <p:nvPr/>
        </p:nvSpPr>
        <p:spPr>
          <a:xfrm>
            <a:off x="360000" y="6120000"/>
            <a:ext cx="8911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SELETORES DE ELEMENTO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54289B2-C267-DE77-79C0-5E3119A25B48}"/>
              </a:ext>
            </a:extLst>
          </p:cNvPr>
          <p:cNvSpPr txBox="1"/>
          <p:nvPr/>
        </p:nvSpPr>
        <p:spPr>
          <a:xfrm>
            <a:off x="2886076" y="873129"/>
            <a:ext cx="382904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D34D756-495E-0852-0D8C-8101A29F8338}"/>
              </a:ext>
            </a:extLst>
          </p:cNvPr>
          <p:cNvSpPr/>
          <p:nvPr/>
        </p:nvSpPr>
        <p:spPr>
          <a:xfrm>
            <a:off x="840600" y="8508548"/>
            <a:ext cx="7920000" cy="540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3FA2FC0-1729-0AA9-3615-D64065991AF0}"/>
              </a:ext>
            </a:extLst>
          </p:cNvPr>
          <p:cNvSpPr txBox="1"/>
          <p:nvPr/>
        </p:nvSpPr>
        <p:spPr>
          <a:xfrm>
            <a:off x="701842" y="9223301"/>
            <a:ext cx="8197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2400" dirty="0">
                <a:solidFill>
                  <a:schemeClr val="bg1"/>
                </a:solidFill>
              </a:rPr>
              <a:t>O CSS (</a:t>
            </a:r>
            <a:r>
              <a:rPr lang="pt-BR" sz="2400" dirty="0" err="1">
                <a:solidFill>
                  <a:schemeClr val="bg1"/>
                </a:solidFill>
              </a:rPr>
              <a:t>Cascading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Style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Sheets</a:t>
            </a:r>
            <a:r>
              <a:rPr lang="pt-BR" sz="2400" dirty="0">
                <a:solidFill>
                  <a:schemeClr val="bg1"/>
                </a:solidFill>
              </a:rPr>
              <a:t>) é uma das principais tecnologias da web moderna, sendo responsável por transformar páginas HTML simples em interfaces visuais atraentes e dinâmicas. Com ele, é possível definir cores, fontes, layouts, animações e muito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5" name="Espaço Reservado para Número de Slide 24">
            <a:extLst>
              <a:ext uri="{FF2B5EF4-FFF2-40B4-BE49-F238E27FC236}">
                <a16:creationId xmlns:a16="http://schemas.microsoft.com/office/drawing/2014/main" id="{FC5C1F1F-2830-2D1E-C071-05F7CDFF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9E96-3C70-4D13-9D13-1CF9619EFFD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01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1449C-C3E2-F25E-68C7-0C426CA85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0356ACE-B482-CD8A-4AD8-675BBAB750DB}"/>
              </a:ext>
            </a:extLst>
          </p:cNvPr>
          <p:cNvSpPr txBox="1"/>
          <p:nvPr/>
        </p:nvSpPr>
        <p:spPr>
          <a:xfrm>
            <a:off x="802104" y="810122"/>
            <a:ext cx="721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Principais Seletores CSS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6BA465-543C-08C7-8510-2DD35CD4545F}"/>
              </a:ext>
            </a:extLst>
          </p:cNvPr>
          <p:cNvSpPr txBox="1"/>
          <p:nvPr/>
        </p:nvSpPr>
        <p:spPr>
          <a:xfrm>
            <a:off x="802104" y="1958914"/>
            <a:ext cx="875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Simplificando o Estilo dos seus elementos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115BD08-F1F2-9DC6-5A85-FC0F09F85F5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600" y="9731631"/>
            <a:ext cx="3240000" cy="324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6AC13D-081D-277B-B8D6-EF0032E0A105}"/>
              </a:ext>
            </a:extLst>
          </p:cNvPr>
          <p:cNvSpPr txBox="1"/>
          <p:nvPr/>
        </p:nvSpPr>
        <p:spPr>
          <a:xfrm>
            <a:off x="720000" y="2880000"/>
            <a:ext cx="819751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2400" dirty="0"/>
              <a:t>Seletores de Classe e </a:t>
            </a:r>
            <a:r>
              <a:rPr lang="pt-BR" sz="2400" dirty="0" err="1"/>
              <a:t>IDNo</a:t>
            </a:r>
            <a:r>
              <a:rPr lang="pt-BR" sz="2400" dirty="0"/>
              <a:t> CSS, os seletores de classe e ID são usados para estilizar elementos de forma mais específica e organizada. </a:t>
            </a:r>
            <a:br>
              <a:rPr lang="pt-BR" sz="2400" dirty="0"/>
            </a:br>
            <a:r>
              <a:rPr lang="pt-BR" sz="2400" dirty="0"/>
              <a:t>Seletor de Classe (.): Permite aplicar estilos a vários elementos ao mesmo tempo, tornando a personalização do layout mais eficiente. </a:t>
            </a:r>
            <a:br>
              <a:rPr lang="pt-BR" sz="2400" dirty="0"/>
            </a:br>
            <a:r>
              <a:rPr lang="pt-BR" sz="2400" dirty="0"/>
              <a:t>Seletor de ID (#): Aplica estilos a um único elemento específico, garantindo uma personalização única para ele. </a:t>
            </a:r>
          </a:p>
          <a:p>
            <a:pPr>
              <a:buNone/>
            </a:pPr>
            <a:endParaRPr lang="pt-BR" sz="2400" dirty="0"/>
          </a:p>
          <a:p>
            <a:pPr>
              <a:buNone/>
            </a:pPr>
            <a:r>
              <a:rPr lang="pt-BR" sz="2400" dirty="0"/>
              <a:t>Principais seletores de Classe e ID</a:t>
            </a:r>
            <a:br>
              <a:rPr lang="pt-BR" sz="2400" dirty="0"/>
            </a:br>
            <a:endParaRPr lang="pt-BR" sz="2400" dirty="0"/>
          </a:p>
          <a:p>
            <a:pPr>
              <a:buNone/>
            </a:pPr>
            <a:r>
              <a:rPr lang="pt-BR" sz="2400" dirty="0"/>
              <a:t>Seletor de Classe (.nome-da-classe)</a:t>
            </a:r>
          </a:p>
          <a:p>
            <a:pPr>
              <a:buNone/>
            </a:pPr>
            <a:r>
              <a:rPr lang="pt-BR" sz="2400" dirty="0"/>
              <a:t>Seletor de ID (#id-do-elemento)</a:t>
            </a:r>
          </a:p>
          <a:p>
            <a:pPr>
              <a:buNone/>
            </a:pPr>
            <a:r>
              <a:rPr lang="pt-BR" sz="2400" dirty="0"/>
              <a:t>Seletor de Múltiplas Classes (.classe1.classe2)</a:t>
            </a:r>
          </a:p>
          <a:p>
            <a:pPr>
              <a:buNone/>
            </a:pPr>
            <a:r>
              <a:rPr lang="pt-BR" sz="2400" dirty="0"/>
              <a:t>Seletor de Classe em Elementos Específicos (</a:t>
            </a:r>
            <a:r>
              <a:rPr lang="pt-BR" sz="2400" dirty="0" err="1"/>
              <a:t>tag.classe</a:t>
            </a:r>
            <a:r>
              <a:rPr lang="pt-BR" sz="2400" dirty="0"/>
              <a:t>)</a:t>
            </a:r>
          </a:p>
          <a:p>
            <a:pPr>
              <a:buNone/>
            </a:pPr>
            <a:r>
              <a:rPr lang="pt-BR" sz="2400" dirty="0"/>
              <a:t>Seletor de ID em Elementos Específicos (</a:t>
            </a:r>
            <a:r>
              <a:rPr lang="pt-BR" sz="2400" dirty="0" err="1"/>
              <a:t>tag#id</a:t>
            </a:r>
            <a:r>
              <a:rPr lang="pt-BR" sz="2400" dirty="0"/>
              <a:t>)</a:t>
            </a:r>
          </a:p>
          <a:p>
            <a:pPr>
              <a:buNone/>
            </a:pPr>
            <a:endParaRPr lang="pt-BR" sz="2400" dirty="0"/>
          </a:p>
          <a:p>
            <a:pPr>
              <a:buNone/>
            </a:pPr>
            <a:r>
              <a:rPr lang="pt-BR" sz="2400" dirty="0"/>
              <a:t>Esses seletores ajudam a tornar o código mais organizado e facilitam a manutenção do estilo da página.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16F365A-9C26-90C0-0567-4B86727D925C}"/>
              </a:ext>
            </a:extLst>
          </p:cNvPr>
          <p:cNvSpPr/>
          <p:nvPr/>
        </p:nvSpPr>
        <p:spPr>
          <a:xfrm>
            <a:off x="616154" y="-205136"/>
            <a:ext cx="232932" cy="1605772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0658553-6692-1103-AD7C-CECA5D1F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9E96-3C70-4D13-9D13-1CF9619EFFD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22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90F0B-4128-F433-9881-7A9EC52D9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E1A1A8B-C542-9E50-8889-BD39418F864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760A89-B53B-273B-BAB7-519DF43B8542}"/>
              </a:ext>
            </a:extLst>
          </p:cNvPr>
          <p:cNvSpPr txBox="1"/>
          <p:nvPr/>
        </p:nvSpPr>
        <p:spPr>
          <a:xfrm>
            <a:off x="360000" y="6120000"/>
            <a:ext cx="8911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SELETORES DE CLASSE E ID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520A5E-9F68-3744-360A-FE11260A33FC}"/>
              </a:ext>
            </a:extLst>
          </p:cNvPr>
          <p:cNvSpPr txBox="1"/>
          <p:nvPr/>
        </p:nvSpPr>
        <p:spPr>
          <a:xfrm>
            <a:off x="2426115" y="873130"/>
            <a:ext cx="474897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7CEED9-2A6C-24F1-3732-C20B7B18E91D}"/>
              </a:ext>
            </a:extLst>
          </p:cNvPr>
          <p:cNvSpPr/>
          <p:nvPr/>
        </p:nvSpPr>
        <p:spPr>
          <a:xfrm>
            <a:off x="840600" y="8508548"/>
            <a:ext cx="7920000" cy="540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CD982D9-DF82-DF79-5100-A2FDA9ADA7F2}"/>
              </a:ext>
            </a:extLst>
          </p:cNvPr>
          <p:cNvSpPr txBox="1"/>
          <p:nvPr/>
        </p:nvSpPr>
        <p:spPr>
          <a:xfrm>
            <a:off x="701842" y="9223301"/>
            <a:ext cx="8197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2400" dirty="0">
                <a:solidFill>
                  <a:schemeClr val="bg1"/>
                </a:solidFill>
              </a:rPr>
              <a:t>No CSS, além dos seletores de elemento, podemos usar classes e </a:t>
            </a:r>
            <a:r>
              <a:rPr lang="pt-BR" sz="2400" dirty="0" err="1">
                <a:solidFill>
                  <a:schemeClr val="bg1"/>
                </a:solidFill>
              </a:rPr>
              <a:t>IDs</a:t>
            </a:r>
            <a:r>
              <a:rPr lang="pt-BR" sz="2400" dirty="0">
                <a:solidFill>
                  <a:schemeClr val="bg1"/>
                </a:solidFill>
              </a:rPr>
              <a:t> para aplicar estilos específicos a determinados elementos. Esses seletores oferecem mais flexibilidade e controle na estilização das páginas.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6EA4786-3D3E-D48F-0796-CB907E9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9E96-3C70-4D13-9D13-1CF9619EFFD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94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69B9B-6A96-4988-0530-E2612201B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4ADA8A7-284A-BEE0-5967-6D963D4CEE88}"/>
              </a:ext>
            </a:extLst>
          </p:cNvPr>
          <p:cNvSpPr txBox="1"/>
          <p:nvPr/>
        </p:nvSpPr>
        <p:spPr>
          <a:xfrm>
            <a:off x="802104" y="810122"/>
            <a:ext cx="721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Principais Seletores CSS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88BCEC-84BF-15B6-A53F-2916226D537A}"/>
              </a:ext>
            </a:extLst>
          </p:cNvPr>
          <p:cNvSpPr txBox="1"/>
          <p:nvPr/>
        </p:nvSpPr>
        <p:spPr>
          <a:xfrm>
            <a:off x="802104" y="1958914"/>
            <a:ext cx="875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Simplificando o Estilo dos seus elementos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4B5D3D3-723F-2568-64FC-FD1C637919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61" y="2902369"/>
            <a:ext cx="4320000" cy="432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DD72C61-7629-E172-6663-021454DD1436}"/>
              </a:ext>
            </a:extLst>
          </p:cNvPr>
          <p:cNvSpPr txBox="1"/>
          <p:nvPr/>
        </p:nvSpPr>
        <p:spPr>
          <a:xfrm>
            <a:off x="802104" y="2982923"/>
            <a:ext cx="8197516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2400" dirty="0"/>
              <a:t>Seletor Universal (*)</a:t>
            </a:r>
          </a:p>
          <a:p>
            <a:pPr>
              <a:buNone/>
            </a:pPr>
            <a:r>
              <a:rPr lang="pt-BR" sz="2400" dirty="0"/>
              <a:t>Seletor de Tipo (Elemento)</a:t>
            </a:r>
          </a:p>
          <a:p>
            <a:pPr>
              <a:buNone/>
            </a:pPr>
            <a:r>
              <a:rPr lang="pt-BR" sz="2400" dirty="0"/>
              <a:t>Seletor de Classe (.)</a:t>
            </a:r>
          </a:p>
          <a:p>
            <a:pPr>
              <a:buNone/>
            </a:pPr>
            <a:r>
              <a:rPr lang="pt-BR" sz="2400" dirty="0"/>
              <a:t>Seletor de ID (#)</a:t>
            </a:r>
          </a:p>
          <a:p>
            <a:pPr>
              <a:buNone/>
            </a:pPr>
            <a:r>
              <a:rPr lang="pt-BR" sz="2400" dirty="0"/>
              <a:t>Seletor de Descendente (espaço)</a:t>
            </a:r>
          </a:p>
          <a:p>
            <a:pPr>
              <a:buNone/>
            </a:pPr>
            <a:r>
              <a:rPr lang="pt-BR" sz="2400" dirty="0"/>
              <a:t>Seletor de Filho Direto (&gt;)</a:t>
            </a:r>
          </a:p>
          <a:p>
            <a:pPr>
              <a:buNone/>
            </a:pPr>
            <a:r>
              <a:rPr lang="pt-BR" sz="2400" dirty="0"/>
              <a:t>Seletor de Irmão Adjacente (+)</a:t>
            </a:r>
          </a:p>
          <a:p>
            <a:pPr>
              <a:buNone/>
            </a:pPr>
            <a:r>
              <a:rPr lang="pt-BR" sz="2400" dirty="0"/>
              <a:t>Seletor de Irmão Geral (~)</a:t>
            </a:r>
          </a:p>
          <a:p>
            <a:pPr>
              <a:buNone/>
            </a:pPr>
            <a:r>
              <a:rPr lang="pt-BR" sz="2400" dirty="0"/>
              <a:t>Seletor de Atributo ([])</a:t>
            </a:r>
          </a:p>
          <a:p>
            <a:pPr>
              <a:buNone/>
            </a:pPr>
            <a:r>
              <a:rPr lang="pt-BR" sz="2400" dirty="0"/>
              <a:t>Seletor de </a:t>
            </a:r>
            <a:r>
              <a:rPr lang="pt-BR" sz="2400" dirty="0" err="1"/>
              <a:t>Pseudo-Classe</a:t>
            </a:r>
            <a:r>
              <a:rPr lang="pt-BR" sz="2400" dirty="0"/>
              <a:t> (:)</a:t>
            </a:r>
          </a:p>
          <a:p>
            <a:pPr>
              <a:buNone/>
            </a:pPr>
            <a:r>
              <a:rPr lang="pt-BR" sz="2400" dirty="0"/>
              <a:t>Seletor de </a:t>
            </a:r>
            <a:r>
              <a:rPr lang="pt-BR" sz="2400" dirty="0" err="1"/>
              <a:t>Pseudo-Elemento</a:t>
            </a:r>
            <a:r>
              <a:rPr lang="pt-BR" sz="2400" dirty="0"/>
              <a:t> (::)</a:t>
            </a:r>
          </a:p>
          <a:p>
            <a:pPr>
              <a:buNone/>
            </a:pPr>
            <a:endParaRPr lang="pt-BR" sz="2400" dirty="0"/>
          </a:p>
          <a:p>
            <a:pPr>
              <a:buNone/>
            </a:pPr>
            <a:r>
              <a:rPr lang="pt-BR" sz="2400" dirty="0"/>
              <a:t>Os seletores CSS são padrões usados para identificar e estilizar elementos HTML em uma página. Eles permitem que você aplique estilos específicos a determinados elementos com base em seu nome, classe, ID, posição na hierarquia do documento ou até mesmo </a:t>
            </a:r>
            <a:r>
              <a:rPr lang="pt-BR" sz="2400" dirty="0" err="1"/>
              <a:t>atributos.Por</a:t>
            </a:r>
            <a:r>
              <a:rPr lang="pt-BR" sz="2400" dirty="0"/>
              <a:t> exemplo, se você quiser mudar a cor de todos os títulos &lt;h1&gt;, pode usar o seletor de tipo:cssCopyEdith1 {  color: blue;}Com seletores mais avançados, é possível definir estilos específicos para determinados elementos dentro de uma estrutura HTML, tornando o design da página mais flexível e eficiente.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B130601-5CCB-A1FB-AF5A-10B743988E7D}"/>
              </a:ext>
            </a:extLst>
          </p:cNvPr>
          <p:cNvSpPr/>
          <p:nvPr/>
        </p:nvSpPr>
        <p:spPr>
          <a:xfrm>
            <a:off x="616154" y="-205136"/>
            <a:ext cx="232932" cy="1605772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D90E538-4E1C-6156-BBC9-DE0DA692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9E96-3C70-4D13-9D13-1CF9619EFFD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61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D37A0D9-365D-3B64-1EB3-8998A894722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5072A46-40DC-6508-926B-6A5A807BFD1B}"/>
              </a:ext>
            </a:extLst>
          </p:cNvPr>
          <p:cNvSpPr txBox="1"/>
          <p:nvPr/>
        </p:nvSpPr>
        <p:spPr>
          <a:xfrm>
            <a:off x="360000" y="6120000"/>
            <a:ext cx="8911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SELETORES DE DESCENDENTE E FILHO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AA5005-8F05-967D-AE82-556FD3CF58C2}"/>
              </a:ext>
            </a:extLst>
          </p:cNvPr>
          <p:cNvSpPr txBox="1"/>
          <p:nvPr/>
        </p:nvSpPr>
        <p:spPr>
          <a:xfrm>
            <a:off x="2491429" y="875205"/>
            <a:ext cx="461834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737B472-7434-9917-5E79-812E08DDC3D6}"/>
              </a:ext>
            </a:extLst>
          </p:cNvPr>
          <p:cNvSpPr/>
          <p:nvPr/>
        </p:nvSpPr>
        <p:spPr>
          <a:xfrm>
            <a:off x="840600" y="8508548"/>
            <a:ext cx="7920000" cy="540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04045E8-8FBF-63C3-DAA5-5F06DCB14A59}"/>
              </a:ext>
            </a:extLst>
          </p:cNvPr>
          <p:cNvSpPr txBox="1"/>
          <p:nvPr/>
        </p:nvSpPr>
        <p:spPr>
          <a:xfrm>
            <a:off x="701842" y="9223301"/>
            <a:ext cx="81975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2400" dirty="0">
                <a:solidFill>
                  <a:schemeClr val="bg1"/>
                </a:solidFill>
              </a:rPr>
              <a:t>No CSS, podemos aplicar estilos a elementos dentro de outros elementos, usando seletores de descendente e seletores de filho. Esses seletores ajudam a definir regras mais específicas, garantindo que o estilo seja aplicado corretamente em diferentes partes do HTML.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CB4A397-4F21-F1C9-524A-A51A4613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9E96-3C70-4D13-9D13-1CF9619EFFD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23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A1F7B-2011-559D-89C2-50EEC67D6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927AEDE-C8C3-DD33-767A-DC9E432AED6F}"/>
              </a:ext>
            </a:extLst>
          </p:cNvPr>
          <p:cNvSpPr txBox="1"/>
          <p:nvPr/>
        </p:nvSpPr>
        <p:spPr>
          <a:xfrm>
            <a:off x="802104" y="810122"/>
            <a:ext cx="721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Principais Seletores CSS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552A35-A7BE-2573-54FE-728D4A1DB293}"/>
              </a:ext>
            </a:extLst>
          </p:cNvPr>
          <p:cNvSpPr txBox="1"/>
          <p:nvPr/>
        </p:nvSpPr>
        <p:spPr>
          <a:xfrm>
            <a:off x="802104" y="1958914"/>
            <a:ext cx="875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Seletores de Descendente e Filho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EFD07E8-C7FF-C1E4-7FCC-F3E1AEE5B9B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600" y="9731631"/>
            <a:ext cx="3240000" cy="324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D09A8C5-C264-91D7-4279-E323639E73B5}"/>
              </a:ext>
            </a:extLst>
          </p:cNvPr>
          <p:cNvSpPr txBox="1"/>
          <p:nvPr/>
        </p:nvSpPr>
        <p:spPr>
          <a:xfrm>
            <a:off x="720000" y="2880000"/>
            <a:ext cx="81975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2400" dirty="0"/>
              <a:t>No CSS, os seletores de descendente e filho são usados para aplicar estilos a elementos com base na hierarquia dentro do HTML. Isso permite personalizar elementos específicos sem precisar adicionar classes ou </a:t>
            </a:r>
            <a:r>
              <a:rPr lang="pt-BR" sz="2400" dirty="0" err="1"/>
              <a:t>IDs</a:t>
            </a:r>
            <a:r>
              <a:rPr lang="pt-BR" sz="2400" dirty="0"/>
              <a:t> a cada um deles.</a:t>
            </a:r>
          </a:p>
          <a:p>
            <a:pPr>
              <a:buNone/>
            </a:pPr>
            <a:endParaRPr lang="pt-BR" sz="2400" dirty="0"/>
          </a:p>
          <a:p>
            <a:pPr>
              <a:buNone/>
            </a:pPr>
            <a:r>
              <a:rPr lang="pt-BR" sz="2400" dirty="0"/>
              <a:t>Seletor de Descendente (espaço): Seleciona todos os elementos dentro de um determinado elemento pai, independentemente do nível de profundidade.</a:t>
            </a:r>
          </a:p>
          <a:p>
            <a:pPr>
              <a:buNone/>
            </a:pPr>
            <a:endParaRPr lang="pt-BR" sz="2400" dirty="0"/>
          </a:p>
          <a:p>
            <a:pPr>
              <a:buNone/>
            </a:pPr>
            <a:r>
              <a:rPr lang="pt-BR" sz="2400" dirty="0"/>
              <a:t>Seletor de Filho Direto (&gt;): Seleciona apenas os elementos que são filhos diretos de um elemento pai, ignorando os descendentes mais profundos</a:t>
            </a:r>
          </a:p>
          <a:p>
            <a:pPr>
              <a:buNone/>
            </a:pPr>
            <a:endParaRPr lang="pt-BR" sz="2400" dirty="0"/>
          </a:p>
          <a:p>
            <a:pPr>
              <a:buNone/>
            </a:pPr>
            <a:r>
              <a:rPr lang="pt-BR" sz="2400" dirty="0"/>
              <a:t>Principais seletores de Descendente e Filho</a:t>
            </a:r>
          </a:p>
          <a:p>
            <a:pPr>
              <a:buNone/>
            </a:pPr>
            <a:r>
              <a:rPr lang="pt-BR" sz="2400" dirty="0"/>
              <a:t>Seletor de Descendente (pai elemento)</a:t>
            </a:r>
          </a:p>
          <a:p>
            <a:pPr>
              <a:buNone/>
            </a:pPr>
            <a:r>
              <a:rPr lang="pt-BR" sz="2400" dirty="0"/>
              <a:t>Seletor de Filho Direto (pai &gt; filho)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D62A0A6-1058-A69A-03A4-5D1D6CD93560}"/>
              </a:ext>
            </a:extLst>
          </p:cNvPr>
          <p:cNvSpPr/>
          <p:nvPr/>
        </p:nvSpPr>
        <p:spPr>
          <a:xfrm>
            <a:off x="616154" y="-205136"/>
            <a:ext cx="232932" cy="1605772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1C3CD69-FC76-78D5-499D-B9C0DC8B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9E96-3C70-4D13-9D13-1CF9619EFFD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18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8F49E-E4E3-4194-3952-049D4F46C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F586C13-65FE-FDE0-A90A-3F12CF167ACD}"/>
              </a:ext>
            </a:extLst>
          </p:cNvPr>
          <p:cNvSpPr/>
          <p:nvPr/>
        </p:nvSpPr>
        <p:spPr>
          <a:xfrm>
            <a:off x="-55665" y="0"/>
            <a:ext cx="9656865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EAD6D0-9899-B79B-90F1-40921981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9E96-3C70-4D13-9D13-1CF9619EFFD4}" type="slidenum">
              <a:rPr lang="pt-BR" smtClean="0"/>
              <a:t>9</a:t>
            </a:fld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1C5AAB-9F1B-155B-D1B0-19A1CF75838E}"/>
              </a:ext>
            </a:extLst>
          </p:cNvPr>
          <p:cNvSpPr txBox="1"/>
          <p:nvPr/>
        </p:nvSpPr>
        <p:spPr>
          <a:xfrm>
            <a:off x="77685" y="9024"/>
            <a:ext cx="9409215" cy="1295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i="1" dirty="0">
                <a:solidFill>
                  <a:schemeClr val="bg1"/>
                </a:solidFill>
              </a:rPr>
              <a:t>Neste e-book, abordamos de maneira prática e didática os conceitos fundamentais do CSS, com foco nos seletores — uma das partes essenciais da estilização de páginas web.</a:t>
            </a:r>
          </a:p>
          <a:p>
            <a:pPr algn="ctr"/>
            <a:endParaRPr lang="pt-BR" sz="2200" b="1" i="1" dirty="0">
              <a:solidFill>
                <a:schemeClr val="bg1"/>
              </a:solidFill>
            </a:endParaRPr>
          </a:p>
          <a:p>
            <a:pPr algn="ctr"/>
            <a:r>
              <a:rPr lang="pt-BR" sz="2200" b="1" i="1" dirty="0">
                <a:solidFill>
                  <a:schemeClr val="bg1"/>
                </a:solidFill>
              </a:rPr>
              <a:t> O objetivo é proporcionar uma compreensão clara e aplicável para quem deseja aprimorar suas habilidades em CSS e criar designs modernos e eficientes para websites.</a:t>
            </a:r>
          </a:p>
          <a:p>
            <a:pPr algn="ctr"/>
            <a:endParaRPr lang="pt-BR" sz="2200" b="1" i="1" dirty="0">
              <a:solidFill>
                <a:schemeClr val="bg1"/>
              </a:solidFill>
            </a:endParaRPr>
          </a:p>
          <a:p>
            <a:pPr algn="ctr"/>
            <a:r>
              <a:rPr lang="pt-BR" sz="2200" b="1" i="1" dirty="0">
                <a:solidFill>
                  <a:schemeClr val="bg1"/>
                </a:solidFill>
              </a:rPr>
              <a:t>Conteúdo do E-book: </a:t>
            </a:r>
          </a:p>
          <a:p>
            <a:pPr algn="ctr"/>
            <a:r>
              <a:rPr lang="pt-BR" sz="2200" b="1" i="1" dirty="0">
                <a:solidFill>
                  <a:schemeClr val="bg1"/>
                </a:solidFill>
              </a:rPr>
              <a:t>Introdução ao CSS: Explicação sobre a importância do CSS no design de sites.</a:t>
            </a:r>
          </a:p>
          <a:p>
            <a:pPr algn="ctr"/>
            <a:r>
              <a:rPr lang="pt-BR" sz="2200" b="1" i="1" dirty="0">
                <a:solidFill>
                  <a:schemeClr val="bg1"/>
                </a:solidFill>
              </a:rPr>
              <a:t>Seletores de Elementos: Como selecionar e estilizar elementos HTML básicos.</a:t>
            </a:r>
          </a:p>
          <a:p>
            <a:pPr algn="ctr"/>
            <a:r>
              <a:rPr lang="pt-BR" sz="2200" b="1" i="1" dirty="0">
                <a:solidFill>
                  <a:schemeClr val="bg1"/>
                </a:solidFill>
              </a:rPr>
              <a:t>Seletores de Classe e ID: Explicação sobre como usar classes e </a:t>
            </a:r>
            <a:r>
              <a:rPr lang="pt-BR" sz="2200" b="1" i="1" dirty="0" err="1">
                <a:solidFill>
                  <a:schemeClr val="bg1"/>
                </a:solidFill>
              </a:rPr>
              <a:t>IDs</a:t>
            </a:r>
            <a:r>
              <a:rPr lang="pt-BR" sz="2200" b="1" i="1" dirty="0">
                <a:solidFill>
                  <a:schemeClr val="bg1"/>
                </a:solidFill>
              </a:rPr>
              <a:t> para aplicar estilos.</a:t>
            </a:r>
          </a:p>
          <a:p>
            <a:pPr algn="ctr"/>
            <a:r>
              <a:rPr lang="pt-BR" sz="2200" b="1" i="1" dirty="0">
                <a:solidFill>
                  <a:schemeClr val="bg1"/>
                </a:solidFill>
              </a:rPr>
              <a:t>Seletores de Descendente e Filho: Técnicas para selecionar elementos com base em sua hierarquia.</a:t>
            </a:r>
          </a:p>
          <a:p>
            <a:pPr algn="ctr"/>
            <a:r>
              <a:rPr lang="pt-BR" sz="2200" b="1" i="1" dirty="0">
                <a:solidFill>
                  <a:schemeClr val="bg1"/>
                </a:solidFill>
              </a:rPr>
              <a:t>Seletores Avançados: Aprofundamento em seletores específicos para otimizar e organizar seu código.</a:t>
            </a:r>
          </a:p>
          <a:p>
            <a:pPr algn="ctr"/>
            <a:endParaRPr lang="pt-BR" sz="2200" b="1" i="1" dirty="0">
              <a:solidFill>
                <a:schemeClr val="bg1"/>
              </a:solidFill>
            </a:endParaRPr>
          </a:p>
          <a:p>
            <a:pPr algn="ctr"/>
            <a:r>
              <a:rPr lang="pt-BR" sz="2200" b="1" i="1" dirty="0">
                <a:solidFill>
                  <a:schemeClr val="bg1"/>
                </a:solidFill>
              </a:rPr>
              <a:t>Ferramentas Utilizadas:</a:t>
            </a:r>
          </a:p>
          <a:p>
            <a:pPr algn="ctr"/>
            <a:r>
              <a:rPr lang="pt-BR" sz="2200" b="1" i="1" dirty="0">
                <a:solidFill>
                  <a:schemeClr val="bg1"/>
                </a:solidFill>
              </a:rPr>
              <a:t>PowerPoint: Usado para criar a estrutura inicial do conteúdo do e-book e planejar o design das seções. Essa ferramenta foi utilizada para organizar o material de forma que fosse visualmente atraente e de fácil leitura.</a:t>
            </a:r>
          </a:p>
          <a:p>
            <a:pPr algn="ctr"/>
            <a:r>
              <a:rPr lang="pt-BR" sz="2200" b="1" i="1" dirty="0" err="1">
                <a:solidFill>
                  <a:schemeClr val="bg1"/>
                </a:solidFill>
              </a:rPr>
              <a:t>Canva</a:t>
            </a:r>
            <a:r>
              <a:rPr lang="pt-BR" sz="2200" b="1" i="1" dirty="0">
                <a:solidFill>
                  <a:schemeClr val="bg1"/>
                </a:solidFill>
              </a:rPr>
              <a:t>: Criado a capa visual do e-book, com um design moderno e atraente, utilizando cores que remetem ao universo da programação e do design web.</a:t>
            </a:r>
          </a:p>
          <a:p>
            <a:pPr algn="ctr"/>
            <a:r>
              <a:rPr lang="pt-BR" sz="2200" b="1" i="1" dirty="0">
                <a:solidFill>
                  <a:schemeClr val="bg1"/>
                </a:solidFill>
              </a:rPr>
              <a:t>ChatGPT: Auxiliou na criação do conteúdo escrito, ajudando a gerar explicações claras e detalhadas sobre os conceitos de CSS, além de otimizar e revisar o texto.</a:t>
            </a:r>
          </a:p>
          <a:p>
            <a:pPr algn="ctr"/>
            <a:r>
              <a:rPr lang="pt-BR" sz="2200" b="1" i="1" dirty="0">
                <a:solidFill>
                  <a:schemeClr val="bg1"/>
                </a:solidFill>
              </a:rPr>
              <a:t>Google </a:t>
            </a:r>
            <a:r>
              <a:rPr lang="pt-BR" sz="2200" b="1" i="1" dirty="0" err="1">
                <a:solidFill>
                  <a:schemeClr val="bg1"/>
                </a:solidFill>
              </a:rPr>
              <a:t>Docs</a:t>
            </a:r>
            <a:r>
              <a:rPr lang="pt-BR" sz="2200" b="1" i="1" dirty="0">
                <a:solidFill>
                  <a:schemeClr val="bg1"/>
                </a:solidFill>
              </a:rPr>
              <a:t>: Para elaboração e organização do conteúdo, facilitando a edição e colaboração ao longo do processo de criação.</a:t>
            </a:r>
          </a:p>
          <a:p>
            <a:pPr algn="ctr"/>
            <a:endParaRPr lang="pt-BR" sz="2200" b="1" i="1" dirty="0">
              <a:solidFill>
                <a:schemeClr val="bg1"/>
              </a:solidFill>
            </a:endParaRPr>
          </a:p>
          <a:p>
            <a:pPr algn="ctr"/>
            <a:r>
              <a:rPr lang="pt-BR" sz="2200" b="1" i="1" dirty="0">
                <a:solidFill>
                  <a:schemeClr val="bg1"/>
                </a:solidFill>
              </a:rPr>
              <a:t>Objetivo: Este e-book foi criado como exercício de treino e estudo, tanto para aprofundar os conceitos de CSS quanto para praticar o uso de ferramentas de criação de conteúdo, como o PowerPoint, </a:t>
            </a:r>
            <a:r>
              <a:rPr lang="pt-BR" sz="2200" b="1" i="1" dirty="0" err="1">
                <a:solidFill>
                  <a:schemeClr val="bg1"/>
                </a:solidFill>
              </a:rPr>
              <a:t>Canva</a:t>
            </a:r>
            <a:r>
              <a:rPr lang="pt-BR" sz="2200" b="1" i="1" dirty="0">
                <a:solidFill>
                  <a:schemeClr val="bg1"/>
                </a:solidFill>
              </a:rPr>
              <a:t> e a aplicação da Inteligência Artificial (IA) no processo criativo. A criação do e-book no PowerPoint foi uma oportunidade de explorar uma ferramenta comum em apresentações para organizar de forma clara os conceitos técnicos. A utilização da IA, especialmente o ChatGPT, foi fundamental no processo de escrita e revisão, permitindo uma abordagem mais eficiente e rápida na criação de conteúdo.</a:t>
            </a:r>
            <a:endParaRPr lang="pt-BR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05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130</TotalTime>
  <Words>1109</Words>
  <Application>Microsoft Office PowerPoint</Application>
  <PresentationFormat>Papel A3 (297 x 420 mm)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Dallan Borgheresi</dc:creator>
  <cp:lastModifiedBy>Dallan Borgheresi</cp:lastModifiedBy>
  <cp:revision>5</cp:revision>
  <dcterms:created xsi:type="dcterms:W3CDTF">2025-03-21T19:36:01Z</dcterms:created>
  <dcterms:modified xsi:type="dcterms:W3CDTF">2025-03-21T21:46:06Z</dcterms:modified>
</cp:coreProperties>
</file>