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C15"/>
    <a:srgbClr val="22FE37"/>
    <a:srgbClr val="707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306B0-B681-471F-B087-1EE1AB1AA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233616-F839-4911-AA31-31CFBB651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25FCD7-E28D-4FAF-BF9A-1297B85D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A226C-B5FB-418F-BA3E-7B49E068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A6C69-8156-486F-AEC6-51FF5CC6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45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318D-3811-405D-B332-DC73C65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FD39C5-A530-4A7C-924C-837CFCA6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9C3C8-43F5-4CC6-A70D-1D61CC2E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E29F46-3C8E-4602-974C-9F197CC1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ACD01-0ED8-48F3-8F3F-2D3AB01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29608-692D-4B74-ABBB-8F117B843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DEA731-693B-432B-823B-C4821115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38B01-9B47-4B2A-BE1E-9C864D06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00E51-9B80-4137-BE10-47DFC6BB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4E939-F3EC-499D-95E3-9619C9B0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3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54876-6218-438E-997D-421F78BF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D42D-BF40-4638-85FD-5B1913DD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32529A-A073-43A0-9728-800D9C8F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D4620-F766-4D94-BAEA-C06B3AA6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3064E-421C-47E4-9A4C-9F707839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6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47B8E-B63F-4C91-B9E7-A4DF3010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D2EC88-FA73-47D9-88B1-BA4A2CEF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F7987-FF78-479E-92F1-3922F538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00E8C-5657-400F-95A3-67EB82A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9C481-B22B-4D83-B6DA-0581FB9C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0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C501-7CAC-46BF-9C05-C25FD27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03993-20D4-472B-AC23-11432A69B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FA638-3B9E-4298-96AE-6FDF19E4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DF551D-BC64-4DF5-BBB2-E82CC8B1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717EAC-AA26-4E92-8BEC-B57B6E9B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3EC769-7767-47DA-9731-B69A2ACF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2D5E7-830D-468F-BB88-FDE26EBF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8A724F-F8A8-49C9-80AF-87FDAD9F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38C57B-6428-4FC7-8774-261AE015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365F4F-79A0-4ED9-8C62-AFA19958E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778448-BFA5-4C22-B44B-70235C153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D3945F-9D0A-4709-8A7F-D66DBA42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D1AE56-A319-48E1-8096-4B8D514A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2A76FB-9C0F-41AD-87EE-7BAF459D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7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C58A7-B18E-4422-9E45-C3D837E9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E484EB-E30C-42FE-BD0B-60D6F75F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DF0828-0494-4C77-B3CA-9896B38F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84E2ED-07E6-4B1F-B351-9339CBBC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90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8D2124-6965-41D5-8990-D474D109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F64E95-F342-4CC7-9EDE-B21999A9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3DDE19-3392-4978-B00D-74AB701F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B3165-58A0-45C5-9205-44A5EA6C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FF0A7-4312-4490-8775-D499AFF4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19371-CE67-40E0-8043-CD9E4542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75DBF-F213-4200-A281-62A4E387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CA028-7A4D-4AA3-AEA6-A2B22980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C5B7F4-0589-4019-A99B-0306407B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016E6-88FB-4A2F-BC7A-7BB6DEBE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8DB2BE-44BC-481E-8BF7-5B780615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834AB8-DECF-47E5-8097-B7D4BD5C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36F53A-216A-435E-9AA1-88CA3031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55B3CB-7C0A-4F0D-86FD-29970672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65E04F-F89B-46DD-BADD-69E13CD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F5816C-E77B-4C4A-9394-A14F2B4A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6A2E7A-0639-4D56-8A53-440CD0FB8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52FA3-2217-4024-8AED-F500EE6FF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4992-3EF7-4F47-9CE6-7365CB447B42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9CA67-D6C2-47A3-B1FE-CD6DF1369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E57D01-6CA1-4EEB-914E-49970FE08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1E0D-2513-4184-8F1F-7A260EBBD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24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CF3F47-57BA-4C33-A9C2-387D1844734C}"/>
              </a:ext>
            </a:extLst>
          </p:cNvPr>
          <p:cNvSpPr/>
          <p:nvPr/>
        </p:nvSpPr>
        <p:spPr>
          <a:xfrm>
            <a:off x="1125670" y="350743"/>
            <a:ext cx="9940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5400" b="1" dirty="0">
                <a:ln/>
                <a:solidFill>
                  <a:schemeClr val="accent4"/>
                </a:solidFill>
              </a:rPr>
              <a:t>Calculadora de </a:t>
            </a:r>
            <a:r>
              <a:rPr lang="pt-BR" sz="5400" b="1" cap="none" spc="0" dirty="0">
                <a:ln/>
                <a:solidFill>
                  <a:schemeClr val="accent4"/>
                </a:solidFill>
                <a:effectLst/>
              </a:rPr>
              <a:t>Previsão de Cargas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AFBB63-394B-42BB-9BC3-AA9AAA0477A1}"/>
              </a:ext>
            </a:extLst>
          </p:cNvPr>
          <p:cNvSpPr txBox="1"/>
          <p:nvPr/>
        </p:nvSpPr>
        <p:spPr>
          <a:xfrm>
            <a:off x="3282463" y="2278967"/>
            <a:ext cx="54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 Engenheiro, seja muito bem-vindo 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3D99D1-76AF-4E51-9E82-EC46FC6A1302}"/>
              </a:ext>
            </a:extLst>
          </p:cNvPr>
          <p:cNvSpPr txBox="1"/>
          <p:nvPr/>
        </p:nvSpPr>
        <p:spPr>
          <a:xfrm>
            <a:off x="3282463" y="2923776"/>
            <a:ext cx="5481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você deseja realizar um cálculo de previsão de cargas de forma fácil e rápida, você está no lugar certo. Clique no botão abaixo para iniciar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E542753-8ECC-4CE7-800D-87E52B82D844}"/>
              </a:ext>
            </a:extLst>
          </p:cNvPr>
          <p:cNvSpPr/>
          <p:nvPr/>
        </p:nvSpPr>
        <p:spPr>
          <a:xfrm>
            <a:off x="3038623" y="1885074"/>
            <a:ext cx="6231988" cy="2715064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818353-83CF-43A5-B234-1B3075348F53}"/>
              </a:ext>
            </a:extLst>
          </p:cNvPr>
          <p:cNvSpPr/>
          <p:nvPr/>
        </p:nvSpPr>
        <p:spPr>
          <a:xfrm>
            <a:off x="3038623" y="5092507"/>
            <a:ext cx="6231988" cy="923331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INICIAR</a:t>
            </a:r>
          </a:p>
        </p:txBody>
      </p:sp>
      <p:pic>
        <p:nvPicPr>
          <p:cNvPr id="1026" name="Picture 2" descr="3D cartoon engineer on transparent background. Generative AI 24585354 PNG">
            <a:extLst>
              <a:ext uri="{FF2B5EF4-FFF2-40B4-BE49-F238E27FC236}">
                <a16:creationId xmlns:a16="http://schemas.microsoft.com/office/drawing/2014/main" id="{C7A17C1F-B1FA-4597-B2E7-94274D07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2" y="1541362"/>
            <a:ext cx="3167576" cy="31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F818353-83CF-43A5-B234-1B3075348F53}"/>
              </a:ext>
            </a:extLst>
          </p:cNvPr>
          <p:cNvSpPr/>
          <p:nvPr/>
        </p:nvSpPr>
        <p:spPr>
          <a:xfrm>
            <a:off x="345583" y="269396"/>
            <a:ext cx="11500833" cy="78973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Título –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Cálculo do Pavimento Térreo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3042800-8500-48B2-9B70-416D1C7A251A}"/>
              </a:ext>
            </a:extLst>
          </p:cNvPr>
          <p:cNvSpPr/>
          <p:nvPr/>
        </p:nvSpPr>
        <p:spPr>
          <a:xfrm>
            <a:off x="345583" y="1355619"/>
            <a:ext cx="11500833" cy="78973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Consumidor –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TIPO C / Atendido a 4 fios / 3 fases e 1 neutro / Tensão 127 / 220V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C877E1-42B3-43BA-8B1B-DD6A24E33B67}"/>
              </a:ext>
            </a:extLst>
          </p:cNvPr>
          <p:cNvSpPr/>
          <p:nvPr/>
        </p:nvSpPr>
        <p:spPr>
          <a:xfrm>
            <a:off x="2559100" y="2380370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AE9895-2489-4A12-8473-B3328B071A56}"/>
              </a:ext>
            </a:extLst>
          </p:cNvPr>
          <p:cNvSpPr txBox="1"/>
          <p:nvPr/>
        </p:nvSpPr>
        <p:spPr>
          <a:xfrm>
            <a:off x="345583" y="2463611"/>
            <a:ext cx="217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Local</a:t>
            </a:r>
          </a:p>
        </p:txBody>
      </p:sp>
    </p:spTree>
    <p:extLst>
      <p:ext uri="{BB962C8B-B14F-4D97-AF65-F5344CB8AC3E}">
        <p14:creationId xmlns:p14="http://schemas.microsoft.com/office/powerpoint/2010/main" val="392464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5299FC-038D-493C-BE23-3CDE4A8E5558}"/>
              </a:ext>
            </a:extLst>
          </p:cNvPr>
          <p:cNvSpPr/>
          <p:nvPr/>
        </p:nvSpPr>
        <p:spPr>
          <a:xfrm>
            <a:off x="331516" y="304892"/>
            <a:ext cx="11500833" cy="639212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55B132-1EE6-4E8A-9C80-BFBC01D7A588}"/>
              </a:ext>
            </a:extLst>
          </p:cNvPr>
          <p:cNvSpPr/>
          <p:nvPr/>
        </p:nvSpPr>
        <p:spPr>
          <a:xfrm>
            <a:off x="538337" y="508408"/>
            <a:ext cx="765005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Nome do Local ou Dependência –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Sala de Espera</a:t>
            </a:r>
          </a:p>
        </p:txBody>
      </p:sp>
      <p:sp>
        <p:nvSpPr>
          <p:cNvPr id="11" name="Retângulo: Cantos Arredondados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8CFFBF-DDBD-415A-87BE-B911C026D2A8}"/>
              </a:ext>
            </a:extLst>
          </p:cNvPr>
          <p:cNvSpPr/>
          <p:nvPr/>
        </p:nvSpPr>
        <p:spPr>
          <a:xfrm>
            <a:off x="10960583" y="480272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00DAFA-D94A-446D-B194-47D08C68BF3A}"/>
              </a:ext>
            </a:extLst>
          </p:cNvPr>
          <p:cNvSpPr txBox="1"/>
          <p:nvPr/>
        </p:nvSpPr>
        <p:spPr>
          <a:xfrm>
            <a:off x="8747066" y="563513"/>
            <a:ext cx="217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Remover Local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2B23BB5-D025-43F1-B06C-2794CFA6A752}"/>
              </a:ext>
            </a:extLst>
          </p:cNvPr>
          <p:cNvCxnSpPr>
            <a:cxnSpLocks/>
          </p:cNvCxnSpPr>
          <p:nvPr/>
        </p:nvCxnSpPr>
        <p:spPr>
          <a:xfrm>
            <a:off x="333893" y="1308295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8763BC-E717-4DD3-881D-A0FEE9F580AB}"/>
              </a:ext>
            </a:extLst>
          </p:cNvPr>
          <p:cNvSpPr txBox="1"/>
          <p:nvPr/>
        </p:nvSpPr>
        <p:spPr>
          <a:xfrm>
            <a:off x="538337" y="1481966"/>
            <a:ext cx="40617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as Dimensões 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D103EB-BF74-4733-AA94-29C89044C8F9}"/>
              </a:ext>
            </a:extLst>
          </p:cNvPr>
          <p:cNvCxnSpPr>
            <a:cxnSpLocks/>
          </p:cNvCxnSpPr>
          <p:nvPr/>
        </p:nvCxnSpPr>
        <p:spPr>
          <a:xfrm>
            <a:off x="333893" y="2199347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4F14DA5-FB26-4CDE-98E3-722BD4B14F0C}"/>
              </a:ext>
            </a:extLst>
          </p:cNvPr>
          <p:cNvSpPr/>
          <p:nvPr/>
        </p:nvSpPr>
        <p:spPr>
          <a:xfrm>
            <a:off x="8500864" y="1461603"/>
            <a:ext cx="315279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Perímetro em m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0EDF0AB-072C-45CD-BD68-719495F184B1}"/>
              </a:ext>
            </a:extLst>
          </p:cNvPr>
          <p:cNvSpPr/>
          <p:nvPr/>
        </p:nvSpPr>
        <p:spPr>
          <a:xfrm>
            <a:off x="5035588" y="1466232"/>
            <a:ext cx="315279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Área em m2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4638F3E-CB5E-4609-B2E0-A1260AE69B90}"/>
              </a:ext>
            </a:extLst>
          </p:cNvPr>
          <p:cNvSpPr txBox="1"/>
          <p:nvPr/>
        </p:nvSpPr>
        <p:spPr>
          <a:xfrm>
            <a:off x="538337" y="2345543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Iluminação :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3B016FE-9307-4F0A-A5E8-ECB71C3C4E5B}"/>
              </a:ext>
            </a:extLst>
          </p:cNvPr>
          <p:cNvCxnSpPr>
            <a:cxnSpLocks/>
          </p:cNvCxnSpPr>
          <p:nvPr/>
        </p:nvCxnSpPr>
        <p:spPr>
          <a:xfrm>
            <a:off x="345583" y="3721474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1416222-D5A3-4AB0-984C-6EBD2FAE9549}"/>
              </a:ext>
            </a:extLst>
          </p:cNvPr>
          <p:cNvSpPr/>
          <p:nvPr/>
        </p:nvSpPr>
        <p:spPr>
          <a:xfrm>
            <a:off x="538338" y="3031451"/>
            <a:ext cx="327381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F18B58B-B3C2-4864-B661-46BCCD378F99}"/>
              </a:ext>
            </a:extLst>
          </p:cNvPr>
          <p:cNvSpPr/>
          <p:nvPr/>
        </p:nvSpPr>
        <p:spPr>
          <a:xfrm>
            <a:off x="4065007" y="3034938"/>
            <a:ext cx="3273811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00A0316-9B51-4E3E-9621-3294865379DE}"/>
              </a:ext>
            </a:extLst>
          </p:cNvPr>
          <p:cNvSpPr/>
          <p:nvPr/>
        </p:nvSpPr>
        <p:spPr>
          <a:xfrm>
            <a:off x="7557326" y="3034938"/>
            <a:ext cx="327381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Arandelas (60W)</a:t>
            </a:r>
          </a:p>
        </p:txBody>
      </p:sp>
      <p:sp>
        <p:nvSpPr>
          <p:cNvPr id="28" name="Retângulo: Cantos Arredondados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C27845-1333-4EBE-AD1D-5F61803D5B6C}"/>
              </a:ext>
            </a:extLst>
          </p:cNvPr>
          <p:cNvSpPr/>
          <p:nvPr/>
        </p:nvSpPr>
        <p:spPr>
          <a:xfrm>
            <a:off x="2700996" y="2317931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942DA-B65B-4F3E-8037-F476C5F04011}"/>
              </a:ext>
            </a:extLst>
          </p:cNvPr>
          <p:cNvSpPr txBox="1"/>
          <p:nvPr/>
        </p:nvSpPr>
        <p:spPr>
          <a:xfrm>
            <a:off x="538337" y="3870061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T.U.G 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EE11B4F-A06B-4A59-9BCD-E908001B1927}"/>
              </a:ext>
            </a:extLst>
          </p:cNvPr>
          <p:cNvSpPr/>
          <p:nvPr/>
        </p:nvSpPr>
        <p:spPr>
          <a:xfrm>
            <a:off x="538337" y="4543090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825A72BA-C502-4187-A997-41D6F2D572D0}"/>
              </a:ext>
            </a:extLst>
          </p:cNvPr>
          <p:cNvSpPr/>
          <p:nvPr/>
        </p:nvSpPr>
        <p:spPr>
          <a:xfrm>
            <a:off x="4348344" y="454657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38" name="Retângulo: Cantos Arredondados 3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ED7DC7-1BD7-473A-AD9A-32483F23CFF5}"/>
              </a:ext>
            </a:extLst>
          </p:cNvPr>
          <p:cNvSpPr/>
          <p:nvPr/>
        </p:nvSpPr>
        <p:spPr>
          <a:xfrm>
            <a:off x="2700996" y="3842449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72DD579-98BF-47B9-BB3C-73A0312ACFD3}"/>
              </a:ext>
            </a:extLst>
          </p:cNvPr>
          <p:cNvCxnSpPr>
            <a:cxnSpLocks/>
          </p:cNvCxnSpPr>
          <p:nvPr/>
        </p:nvCxnSpPr>
        <p:spPr>
          <a:xfrm>
            <a:off x="317449" y="5212021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828FAEA-21A2-4351-9658-C289B78B5CB3}"/>
              </a:ext>
            </a:extLst>
          </p:cNvPr>
          <p:cNvSpPr txBox="1"/>
          <p:nvPr/>
        </p:nvSpPr>
        <p:spPr>
          <a:xfrm>
            <a:off x="510203" y="5360608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T.U.E 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1ECD447E-0C88-400B-A2EC-6349F00DA07A}"/>
              </a:ext>
            </a:extLst>
          </p:cNvPr>
          <p:cNvSpPr/>
          <p:nvPr/>
        </p:nvSpPr>
        <p:spPr>
          <a:xfrm>
            <a:off x="510203" y="603363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25C3AC1-8A78-4EE6-BE09-49A71760A564}"/>
              </a:ext>
            </a:extLst>
          </p:cNvPr>
          <p:cNvSpPr/>
          <p:nvPr/>
        </p:nvSpPr>
        <p:spPr>
          <a:xfrm>
            <a:off x="4320210" y="603712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34" name="Retângulo: Cantos Arredondados 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83B892-0241-4FA5-A983-8D4CF316236E}"/>
              </a:ext>
            </a:extLst>
          </p:cNvPr>
          <p:cNvSpPr/>
          <p:nvPr/>
        </p:nvSpPr>
        <p:spPr>
          <a:xfrm>
            <a:off x="2672862" y="5332996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72D1BBF-2466-404E-BE6E-A4F78E291AE2}"/>
              </a:ext>
            </a:extLst>
          </p:cNvPr>
          <p:cNvSpPr txBox="1"/>
          <p:nvPr/>
        </p:nvSpPr>
        <p:spPr>
          <a:xfrm>
            <a:off x="5172362" y="3868207"/>
            <a:ext cx="6575123" cy="492443"/>
          </a:xfrm>
          <a:prstGeom prst="rect">
            <a:avLst/>
          </a:prstGeom>
          <a:solidFill>
            <a:srgbClr val="EB6C1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Mínimo de Pontos : </a:t>
            </a:r>
            <a:r>
              <a:rPr lang="pt-BR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Val_Saída</a:t>
            </a:r>
            <a:endParaRPr lang="pt-BR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0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5299FC-038D-493C-BE23-3CDE4A8E5558}"/>
              </a:ext>
            </a:extLst>
          </p:cNvPr>
          <p:cNvSpPr/>
          <p:nvPr/>
        </p:nvSpPr>
        <p:spPr>
          <a:xfrm>
            <a:off x="331516" y="304892"/>
            <a:ext cx="11500833" cy="6830003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55B132-1EE6-4E8A-9C80-BFBC01D7A588}"/>
              </a:ext>
            </a:extLst>
          </p:cNvPr>
          <p:cNvSpPr/>
          <p:nvPr/>
        </p:nvSpPr>
        <p:spPr>
          <a:xfrm>
            <a:off x="538337" y="508408"/>
            <a:ext cx="765005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Nome do Local ou Dependência –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Sala de Espera</a:t>
            </a:r>
          </a:p>
        </p:txBody>
      </p:sp>
      <p:sp>
        <p:nvSpPr>
          <p:cNvPr id="11" name="Retângulo: Cantos Arredondados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8CFFBF-DDBD-415A-87BE-B911C026D2A8}"/>
              </a:ext>
            </a:extLst>
          </p:cNvPr>
          <p:cNvSpPr/>
          <p:nvPr/>
        </p:nvSpPr>
        <p:spPr>
          <a:xfrm>
            <a:off x="10960583" y="480272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00DAFA-D94A-446D-B194-47D08C68BF3A}"/>
              </a:ext>
            </a:extLst>
          </p:cNvPr>
          <p:cNvSpPr txBox="1"/>
          <p:nvPr/>
        </p:nvSpPr>
        <p:spPr>
          <a:xfrm>
            <a:off x="8747066" y="563513"/>
            <a:ext cx="217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Remover Local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2B23BB5-D025-43F1-B06C-2794CFA6A752}"/>
              </a:ext>
            </a:extLst>
          </p:cNvPr>
          <p:cNvCxnSpPr>
            <a:cxnSpLocks/>
          </p:cNvCxnSpPr>
          <p:nvPr/>
        </p:nvCxnSpPr>
        <p:spPr>
          <a:xfrm>
            <a:off x="333893" y="1308295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8763BC-E717-4DD3-881D-A0FEE9F580AB}"/>
              </a:ext>
            </a:extLst>
          </p:cNvPr>
          <p:cNvSpPr txBox="1"/>
          <p:nvPr/>
        </p:nvSpPr>
        <p:spPr>
          <a:xfrm>
            <a:off x="538337" y="1520603"/>
            <a:ext cx="40617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as Dimensões 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D103EB-BF74-4733-AA94-29C89044C8F9}"/>
              </a:ext>
            </a:extLst>
          </p:cNvPr>
          <p:cNvCxnSpPr>
            <a:cxnSpLocks/>
          </p:cNvCxnSpPr>
          <p:nvPr/>
        </p:nvCxnSpPr>
        <p:spPr>
          <a:xfrm>
            <a:off x="333893" y="2276621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4F14DA5-FB26-4CDE-98E3-722BD4B14F0C}"/>
              </a:ext>
            </a:extLst>
          </p:cNvPr>
          <p:cNvSpPr/>
          <p:nvPr/>
        </p:nvSpPr>
        <p:spPr>
          <a:xfrm>
            <a:off x="8500864" y="1500240"/>
            <a:ext cx="315279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Perímetro em m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0EDF0AB-072C-45CD-BD68-719495F184B1}"/>
              </a:ext>
            </a:extLst>
          </p:cNvPr>
          <p:cNvSpPr/>
          <p:nvPr/>
        </p:nvSpPr>
        <p:spPr>
          <a:xfrm>
            <a:off x="5035588" y="1504869"/>
            <a:ext cx="315279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Área em m2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4638F3E-CB5E-4609-B2E0-A1260AE69B90}"/>
              </a:ext>
            </a:extLst>
          </p:cNvPr>
          <p:cNvSpPr txBox="1"/>
          <p:nvPr/>
        </p:nvSpPr>
        <p:spPr>
          <a:xfrm>
            <a:off x="538337" y="2461454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Iluminação :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3B016FE-9307-4F0A-A5E8-ECB71C3C4E5B}"/>
              </a:ext>
            </a:extLst>
          </p:cNvPr>
          <p:cNvCxnSpPr>
            <a:cxnSpLocks/>
          </p:cNvCxnSpPr>
          <p:nvPr/>
        </p:nvCxnSpPr>
        <p:spPr>
          <a:xfrm>
            <a:off x="345583" y="3876022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1416222-D5A3-4AB0-984C-6EBD2FAE9549}"/>
              </a:ext>
            </a:extLst>
          </p:cNvPr>
          <p:cNvSpPr/>
          <p:nvPr/>
        </p:nvSpPr>
        <p:spPr>
          <a:xfrm>
            <a:off x="538338" y="3147362"/>
            <a:ext cx="327381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F18B58B-B3C2-4864-B661-46BCCD378F99}"/>
              </a:ext>
            </a:extLst>
          </p:cNvPr>
          <p:cNvSpPr/>
          <p:nvPr/>
        </p:nvSpPr>
        <p:spPr>
          <a:xfrm>
            <a:off x="4065007" y="3150849"/>
            <a:ext cx="3273811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00A0316-9B51-4E3E-9621-3294865379DE}"/>
              </a:ext>
            </a:extLst>
          </p:cNvPr>
          <p:cNvSpPr/>
          <p:nvPr/>
        </p:nvSpPr>
        <p:spPr>
          <a:xfrm>
            <a:off x="7557326" y="3150849"/>
            <a:ext cx="327381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Arandelas (60W)</a:t>
            </a:r>
          </a:p>
        </p:txBody>
      </p:sp>
      <p:sp>
        <p:nvSpPr>
          <p:cNvPr id="28" name="Retângulo: Cantos Arredondados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C27845-1333-4EBE-AD1D-5F61803D5B6C}"/>
              </a:ext>
            </a:extLst>
          </p:cNvPr>
          <p:cNvSpPr/>
          <p:nvPr/>
        </p:nvSpPr>
        <p:spPr>
          <a:xfrm>
            <a:off x="2700996" y="2433842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942DA-B65B-4F3E-8037-F476C5F04011}"/>
              </a:ext>
            </a:extLst>
          </p:cNvPr>
          <p:cNvSpPr txBox="1"/>
          <p:nvPr/>
        </p:nvSpPr>
        <p:spPr>
          <a:xfrm>
            <a:off x="538337" y="4143683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T.U.G 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EE11B4F-A06B-4A59-9BCD-E908001B1927}"/>
              </a:ext>
            </a:extLst>
          </p:cNvPr>
          <p:cNvSpPr/>
          <p:nvPr/>
        </p:nvSpPr>
        <p:spPr>
          <a:xfrm>
            <a:off x="538337" y="4816712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825A72BA-C502-4187-A997-41D6F2D572D0}"/>
              </a:ext>
            </a:extLst>
          </p:cNvPr>
          <p:cNvSpPr/>
          <p:nvPr/>
        </p:nvSpPr>
        <p:spPr>
          <a:xfrm>
            <a:off x="4348344" y="4820199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38" name="Retângulo: Cantos Arredondados 3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ED7DC7-1BD7-473A-AD9A-32483F23CFF5}"/>
              </a:ext>
            </a:extLst>
          </p:cNvPr>
          <p:cNvSpPr/>
          <p:nvPr/>
        </p:nvSpPr>
        <p:spPr>
          <a:xfrm>
            <a:off x="2700996" y="4116071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FDCEED3-F8DC-44CF-A884-1D4E91A452C1}"/>
              </a:ext>
            </a:extLst>
          </p:cNvPr>
          <p:cNvSpPr/>
          <p:nvPr/>
        </p:nvSpPr>
        <p:spPr>
          <a:xfrm>
            <a:off x="538337" y="5498933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85975D27-CA72-4C78-AE58-900D121B084D}"/>
              </a:ext>
            </a:extLst>
          </p:cNvPr>
          <p:cNvSpPr/>
          <p:nvPr/>
        </p:nvSpPr>
        <p:spPr>
          <a:xfrm>
            <a:off x="4348344" y="5502420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01A2D2C-305C-47AB-B1B1-1131225B46E3}"/>
              </a:ext>
            </a:extLst>
          </p:cNvPr>
          <p:cNvSpPr/>
          <p:nvPr/>
        </p:nvSpPr>
        <p:spPr>
          <a:xfrm>
            <a:off x="538337" y="6198439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6C0237B-252A-4F0E-94D9-CFE19506A9E4}"/>
              </a:ext>
            </a:extLst>
          </p:cNvPr>
          <p:cNvSpPr/>
          <p:nvPr/>
        </p:nvSpPr>
        <p:spPr>
          <a:xfrm>
            <a:off x="4348344" y="6201926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45" name="Retângulo: Cantos Arredondados 4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3D85E7-03D2-49A3-B555-1DF464B591B7}"/>
              </a:ext>
            </a:extLst>
          </p:cNvPr>
          <p:cNvSpPr/>
          <p:nvPr/>
        </p:nvSpPr>
        <p:spPr>
          <a:xfrm>
            <a:off x="8188387" y="5524401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6" name="Retângulo: Cantos Arredondados 4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19FBDE-9FEA-4471-82D1-690EE2A4C3C2}"/>
              </a:ext>
            </a:extLst>
          </p:cNvPr>
          <p:cNvSpPr/>
          <p:nvPr/>
        </p:nvSpPr>
        <p:spPr>
          <a:xfrm>
            <a:off x="8188387" y="6213531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4D48AB7-4483-401F-BB93-8C745DA8F9CF}"/>
              </a:ext>
            </a:extLst>
          </p:cNvPr>
          <p:cNvSpPr txBox="1"/>
          <p:nvPr/>
        </p:nvSpPr>
        <p:spPr>
          <a:xfrm>
            <a:off x="5121992" y="4129693"/>
            <a:ext cx="6575123" cy="492443"/>
          </a:xfrm>
          <a:prstGeom prst="rect">
            <a:avLst/>
          </a:prstGeom>
          <a:solidFill>
            <a:srgbClr val="EB6C1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Número Mínimo de Pontos : </a:t>
            </a:r>
            <a:r>
              <a:rPr lang="pt-BR" dirty="0" err="1"/>
              <a:t>Val_Saída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80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5299FC-038D-493C-BE23-3CDE4A8E5558}"/>
              </a:ext>
            </a:extLst>
          </p:cNvPr>
          <p:cNvSpPr/>
          <p:nvPr/>
        </p:nvSpPr>
        <p:spPr>
          <a:xfrm>
            <a:off x="331516" y="-231819"/>
            <a:ext cx="11500833" cy="606822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C877E1-42B3-43BA-8B1B-DD6A24E33B67}"/>
              </a:ext>
            </a:extLst>
          </p:cNvPr>
          <p:cNvSpPr/>
          <p:nvPr/>
        </p:nvSpPr>
        <p:spPr>
          <a:xfrm>
            <a:off x="2559100" y="6029396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AE9895-2489-4A12-8473-B3328B071A56}"/>
              </a:ext>
            </a:extLst>
          </p:cNvPr>
          <p:cNvSpPr txBox="1"/>
          <p:nvPr/>
        </p:nvSpPr>
        <p:spPr>
          <a:xfrm>
            <a:off x="345583" y="6112637"/>
            <a:ext cx="217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Local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544E62B-AFF7-42E4-AB50-D9A42452D5A5}"/>
              </a:ext>
            </a:extLst>
          </p:cNvPr>
          <p:cNvCxnSpPr>
            <a:cxnSpLocks/>
          </p:cNvCxnSpPr>
          <p:nvPr/>
        </p:nvCxnSpPr>
        <p:spPr>
          <a:xfrm>
            <a:off x="359651" y="1900651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EE11B4F-A06B-4A59-9BCD-E908001B1927}"/>
              </a:ext>
            </a:extLst>
          </p:cNvPr>
          <p:cNvSpPr/>
          <p:nvPr/>
        </p:nvSpPr>
        <p:spPr>
          <a:xfrm>
            <a:off x="538338" y="28303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825A72BA-C502-4187-A997-41D6F2D572D0}"/>
              </a:ext>
            </a:extLst>
          </p:cNvPr>
          <p:cNvSpPr/>
          <p:nvPr/>
        </p:nvSpPr>
        <p:spPr>
          <a:xfrm>
            <a:off x="4348345" y="28652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B6BD12-1FAE-4AE4-9895-3032B6A5FC35}"/>
              </a:ext>
            </a:extLst>
          </p:cNvPr>
          <p:cNvSpPr/>
          <p:nvPr/>
        </p:nvSpPr>
        <p:spPr>
          <a:xfrm>
            <a:off x="538338" y="1018110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8A85EA6-FF24-4D30-9CEF-73BF2794BA48}"/>
              </a:ext>
            </a:extLst>
          </p:cNvPr>
          <p:cNvSpPr/>
          <p:nvPr/>
        </p:nvSpPr>
        <p:spPr>
          <a:xfrm>
            <a:off x="4348345" y="102159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37" name="Retângulo: Cantos Arredondados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A4E810-253A-456A-897D-6904E7918E76}"/>
              </a:ext>
            </a:extLst>
          </p:cNvPr>
          <p:cNvSpPr/>
          <p:nvPr/>
        </p:nvSpPr>
        <p:spPr>
          <a:xfrm>
            <a:off x="8168655" y="1018110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9" name="Retângulo: Cantos Arredondados 3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00CB80D-0AFB-448B-9745-22E95163EEB1}"/>
              </a:ext>
            </a:extLst>
          </p:cNvPr>
          <p:cNvSpPr/>
          <p:nvPr/>
        </p:nvSpPr>
        <p:spPr>
          <a:xfrm>
            <a:off x="8158352" y="309542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903B3CC-7431-4897-AF63-B51724DB76A4}"/>
              </a:ext>
            </a:extLst>
          </p:cNvPr>
          <p:cNvSpPr txBox="1"/>
          <p:nvPr/>
        </p:nvSpPr>
        <p:spPr>
          <a:xfrm>
            <a:off x="538338" y="2096105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T.U.E :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8E23D573-9036-4138-9FE2-52FB8D144345}"/>
              </a:ext>
            </a:extLst>
          </p:cNvPr>
          <p:cNvSpPr/>
          <p:nvPr/>
        </p:nvSpPr>
        <p:spPr>
          <a:xfrm>
            <a:off x="538338" y="276913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2CD9A2C-B37B-4331-BFD8-D342EE32C135}"/>
              </a:ext>
            </a:extLst>
          </p:cNvPr>
          <p:cNvSpPr/>
          <p:nvPr/>
        </p:nvSpPr>
        <p:spPr>
          <a:xfrm>
            <a:off x="4348345" y="2772621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43" name="Retângulo: Cantos Arredondados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79C36A-6B76-4A66-B9F9-E2B7F19D8E18}"/>
              </a:ext>
            </a:extLst>
          </p:cNvPr>
          <p:cNvSpPr/>
          <p:nvPr/>
        </p:nvSpPr>
        <p:spPr>
          <a:xfrm>
            <a:off x="2700997" y="2068493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F46B0F9-21F4-4C93-8D70-F794BA23A85A}"/>
              </a:ext>
            </a:extLst>
          </p:cNvPr>
          <p:cNvSpPr/>
          <p:nvPr/>
        </p:nvSpPr>
        <p:spPr>
          <a:xfrm>
            <a:off x="538338" y="3488683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2D0F4DE8-F38E-40CB-91BE-45879A8DE721}"/>
              </a:ext>
            </a:extLst>
          </p:cNvPr>
          <p:cNvSpPr/>
          <p:nvPr/>
        </p:nvSpPr>
        <p:spPr>
          <a:xfrm>
            <a:off x="4348345" y="3492170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50" name="Retângulo: Cantos Arredondados 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15DDBE-8B21-4381-831C-83637862FC3E}"/>
              </a:ext>
            </a:extLst>
          </p:cNvPr>
          <p:cNvSpPr/>
          <p:nvPr/>
        </p:nvSpPr>
        <p:spPr>
          <a:xfrm>
            <a:off x="8188388" y="3507242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B6B9D67-16BB-4FCC-BA8B-CC4492662E6F}"/>
              </a:ext>
            </a:extLst>
          </p:cNvPr>
          <p:cNvSpPr/>
          <p:nvPr/>
        </p:nvSpPr>
        <p:spPr>
          <a:xfrm>
            <a:off x="538338" y="422330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6C475EB1-4F40-4183-B1C7-421647031CF7}"/>
              </a:ext>
            </a:extLst>
          </p:cNvPr>
          <p:cNvSpPr/>
          <p:nvPr/>
        </p:nvSpPr>
        <p:spPr>
          <a:xfrm>
            <a:off x="4348345" y="4226791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53" name="Retângulo: Cantos Arredondados 5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BBC2C7-3AD1-4915-92CF-72827384D0BE}"/>
              </a:ext>
            </a:extLst>
          </p:cNvPr>
          <p:cNvSpPr/>
          <p:nvPr/>
        </p:nvSpPr>
        <p:spPr>
          <a:xfrm>
            <a:off x="8188388" y="4241863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91EEF3E5-7926-4BB4-9794-CBB624E307E5}"/>
              </a:ext>
            </a:extLst>
          </p:cNvPr>
          <p:cNvSpPr/>
          <p:nvPr/>
        </p:nvSpPr>
        <p:spPr>
          <a:xfrm>
            <a:off x="538338" y="497299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5092A6EE-4366-44DF-AEA9-378DB472108D}"/>
              </a:ext>
            </a:extLst>
          </p:cNvPr>
          <p:cNvSpPr/>
          <p:nvPr/>
        </p:nvSpPr>
        <p:spPr>
          <a:xfrm>
            <a:off x="4348345" y="497648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56" name="Retângulo: Cantos Arredondados 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2E2E2A-FEDD-40B4-8C55-98D7A7D04F74}"/>
              </a:ext>
            </a:extLst>
          </p:cNvPr>
          <p:cNvSpPr/>
          <p:nvPr/>
        </p:nvSpPr>
        <p:spPr>
          <a:xfrm>
            <a:off x="8188388" y="4991556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5859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5299FC-038D-493C-BE23-3CDE4A8E5558}"/>
              </a:ext>
            </a:extLst>
          </p:cNvPr>
          <p:cNvSpPr/>
          <p:nvPr/>
        </p:nvSpPr>
        <p:spPr>
          <a:xfrm>
            <a:off x="331516" y="304892"/>
            <a:ext cx="11500833" cy="639212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55B132-1EE6-4E8A-9C80-BFBC01D7A588}"/>
              </a:ext>
            </a:extLst>
          </p:cNvPr>
          <p:cNvSpPr/>
          <p:nvPr/>
        </p:nvSpPr>
        <p:spPr>
          <a:xfrm>
            <a:off x="538337" y="508408"/>
            <a:ext cx="765005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Nome do Local ou Dependência –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Sala de Espera</a:t>
            </a:r>
          </a:p>
        </p:txBody>
      </p:sp>
      <p:sp>
        <p:nvSpPr>
          <p:cNvPr id="11" name="Retângulo: Cantos Arredondados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8CFFBF-DDBD-415A-87BE-B911C026D2A8}"/>
              </a:ext>
            </a:extLst>
          </p:cNvPr>
          <p:cNvSpPr/>
          <p:nvPr/>
        </p:nvSpPr>
        <p:spPr>
          <a:xfrm>
            <a:off x="10960583" y="480272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00DAFA-D94A-446D-B194-47D08C68BF3A}"/>
              </a:ext>
            </a:extLst>
          </p:cNvPr>
          <p:cNvSpPr txBox="1"/>
          <p:nvPr/>
        </p:nvSpPr>
        <p:spPr>
          <a:xfrm>
            <a:off x="8747066" y="563513"/>
            <a:ext cx="217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Remover Local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2B23BB5-D025-43F1-B06C-2794CFA6A752}"/>
              </a:ext>
            </a:extLst>
          </p:cNvPr>
          <p:cNvCxnSpPr>
            <a:cxnSpLocks/>
          </p:cNvCxnSpPr>
          <p:nvPr/>
        </p:nvCxnSpPr>
        <p:spPr>
          <a:xfrm>
            <a:off x="333893" y="1308295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8763BC-E717-4DD3-881D-A0FEE9F580AB}"/>
              </a:ext>
            </a:extLst>
          </p:cNvPr>
          <p:cNvSpPr txBox="1"/>
          <p:nvPr/>
        </p:nvSpPr>
        <p:spPr>
          <a:xfrm>
            <a:off x="538337" y="1481966"/>
            <a:ext cx="40617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as Dimensões 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D103EB-BF74-4733-AA94-29C89044C8F9}"/>
              </a:ext>
            </a:extLst>
          </p:cNvPr>
          <p:cNvCxnSpPr>
            <a:cxnSpLocks/>
          </p:cNvCxnSpPr>
          <p:nvPr/>
        </p:nvCxnSpPr>
        <p:spPr>
          <a:xfrm>
            <a:off x="333893" y="2199347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4F14DA5-FB26-4CDE-98E3-722BD4B14F0C}"/>
              </a:ext>
            </a:extLst>
          </p:cNvPr>
          <p:cNvSpPr/>
          <p:nvPr/>
        </p:nvSpPr>
        <p:spPr>
          <a:xfrm>
            <a:off x="8500864" y="1461603"/>
            <a:ext cx="315279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Perímetro em m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0EDF0AB-072C-45CD-BD68-719495F184B1}"/>
              </a:ext>
            </a:extLst>
          </p:cNvPr>
          <p:cNvSpPr/>
          <p:nvPr/>
        </p:nvSpPr>
        <p:spPr>
          <a:xfrm>
            <a:off x="5035588" y="1466232"/>
            <a:ext cx="315279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Área em m2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4638F3E-CB5E-4609-B2E0-A1260AE69B90}"/>
              </a:ext>
            </a:extLst>
          </p:cNvPr>
          <p:cNvSpPr txBox="1"/>
          <p:nvPr/>
        </p:nvSpPr>
        <p:spPr>
          <a:xfrm>
            <a:off x="538337" y="2345543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Iluminação :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3B016FE-9307-4F0A-A5E8-ECB71C3C4E5B}"/>
              </a:ext>
            </a:extLst>
          </p:cNvPr>
          <p:cNvCxnSpPr>
            <a:cxnSpLocks/>
          </p:cNvCxnSpPr>
          <p:nvPr/>
        </p:nvCxnSpPr>
        <p:spPr>
          <a:xfrm>
            <a:off x="345583" y="3721474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1416222-D5A3-4AB0-984C-6EBD2FAE9549}"/>
              </a:ext>
            </a:extLst>
          </p:cNvPr>
          <p:cNvSpPr/>
          <p:nvPr/>
        </p:nvSpPr>
        <p:spPr>
          <a:xfrm>
            <a:off x="538338" y="3031451"/>
            <a:ext cx="327381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F18B58B-B3C2-4864-B661-46BCCD378F99}"/>
              </a:ext>
            </a:extLst>
          </p:cNvPr>
          <p:cNvSpPr/>
          <p:nvPr/>
        </p:nvSpPr>
        <p:spPr>
          <a:xfrm>
            <a:off x="4065007" y="3034938"/>
            <a:ext cx="3273811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00A0316-9B51-4E3E-9621-3294865379DE}"/>
              </a:ext>
            </a:extLst>
          </p:cNvPr>
          <p:cNvSpPr/>
          <p:nvPr/>
        </p:nvSpPr>
        <p:spPr>
          <a:xfrm>
            <a:off x="7557326" y="3034938"/>
            <a:ext cx="3273810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Arandelas (60W)</a:t>
            </a:r>
          </a:p>
        </p:txBody>
      </p:sp>
      <p:sp>
        <p:nvSpPr>
          <p:cNvPr id="28" name="Retângulo: Cantos Arredondados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C27845-1333-4EBE-AD1D-5F61803D5B6C}"/>
              </a:ext>
            </a:extLst>
          </p:cNvPr>
          <p:cNvSpPr/>
          <p:nvPr/>
        </p:nvSpPr>
        <p:spPr>
          <a:xfrm>
            <a:off x="2700996" y="2317931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942DA-B65B-4F3E-8037-F476C5F04011}"/>
              </a:ext>
            </a:extLst>
          </p:cNvPr>
          <p:cNvSpPr txBox="1"/>
          <p:nvPr/>
        </p:nvSpPr>
        <p:spPr>
          <a:xfrm>
            <a:off x="538337" y="3870061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T.U.G 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EE11B4F-A06B-4A59-9BCD-E908001B1927}"/>
              </a:ext>
            </a:extLst>
          </p:cNvPr>
          <p:cNvSpPr/>
          <p:nvPr/>
        </p:nvSpPr>
        <p:spPr>
          <a:xfrm>
            <a:off x="538337" y="4543090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825A72BA-C502-4187-A997-41D6F2D572D0}"/>
              </a:ext>
            </a:extLst>
          </p:cNvPr>
          <p:cNvSpPr/>
          <p:nvPr/>
        </p:nvSpPr>
        <p:spPr>
          <a:xfrm>
            <a:off x="4348344" y="454657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38" name="Retângulo: Cantos Arredondados 3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ED7DC7-1BD7-473A-AD9A-32483F23CFF5}"/>
              </a:ext>
            </a:extLst>
          </p:cNvPr>
          <p:cNvSpPr/>
          <p:nvPr/>
        </p:nvSpPr>
        <p:spPr>
          <a:xfrm>
            <a:off x="2700996" y="3842449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72DD579-98BF-47B9-BB3C-73A0312ACFD3}"/>
              </a:ext>
            </a:extLst>
          </p:cNvPr>
          <p:cNvCxnSpPr>
            <a:cxnSpLocks/>
          </p:cNvCxnSpPr>
          <p:nvPr/>
        </p:nvCxnSpPr>
        <p:spPr>
          <a:xfrm>
            <a:off x="317449" y="5212021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828FAEA-21A2-4351-9658-C289B78B5CB3}"/>
              </a:ext>
            </a:extLst>
          </p:cNvPr>
          <p:cNvSpPr txBox="1"/>
          <p:nvPr/>
        </p:nvSpPr>
        <p:spPr>
          <a:xfrm>
            <a:off x="510203" y="5360608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T.U.E 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1ECD447E-0C88-400B-A2EC-6349F00DA07A}"/>
              </a:ext>
            </a:extLst>
          </p:cNvPr>
          <p:cNvSpPr/>
          <p:nvPr/>
        </p:nvSpPr>
        <p:spPr>
          <a:xfrm>
            <a:off x="510203" y="603363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25C3AC1-8A78-4EE6-BE09-49A71760A564}"/>
              </a:ext>
            </a:extLst>
          </p:cNvPr>
          <p:cNvSpPr/>
          <p:nvPr/>
        </p:nvSpPr>
        <p:spPr>
          <a:xfrm>
            <a:off x="4320210" y="603712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34" name="Retângulo: Cantos Arredondados 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83B892-0241-4FA5-A983-8D4CF316236E}"/>
              </a:ext>
            </a:extLst>
          </p:cNvPr>
          <p:cNvSpPr/>
          <p:nvPr/>
        </p:nvSpPr>
        <p:spPr>
          <a:xfrm>
            <a:off x="2672862" y="5332996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9EAA656-1D8D-4ACB-8C6B-B5ADBBE2727F}"/>
              </a:ext>
            </a:extLst>
          </p:cNvPr>
          <p:cNvSpPr txBox="1"/>
          <p:nvPr/>
        </p:nvSpPr>
        <p:spPr>
          <a:xfrm>
            <a:off x="5172362" y="3868207"/>
            <a:ext cx="6575123" cy="492443"/>
          </a:xfrm>
          <a:prstGeom prst="rect">
            <a:avLst/>
          </a:prstGeom>
          <a:solidFill>
            <a:srgbClr val="EB6C1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Número Mínimo de Pontos : </a:t>
            </a:r>
            <a:r>
              <a:rPr lang="pt-BR" dirty="0" err="1"/>
              <a:t>Val_Saída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3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5299FC-038D-493C-BE23-3CDE4A8E5558}"/>
              </a:ext>
            </a:extLst>
          </p:cNvPr>
          <p:cNvSpPr/>
          <p:nvPr/>
        </p:nvSpPr>
        <p:spPr>
          <a:xfrm>
            <a:off x="331516" y="-231819"/>
            <a:ext cx="11500833" cy="606822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C877E1-42B3-43BA-8B1B-DD6A24E33B67}"/>
              </a:ext>
            </a:extLst>
          </p:cNvPr>
          <p:cNvSpPr/>
          <p:nvPr/>
        </p:nvSpPr>
        <p:spPr>
          <a:xfrm>
            <a:off x="2559100" y="6029396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AE9895-2489-4A12-8473-B3328B071A56}"/>
              </a:ext>
            </a:extLst>
          </p:cNvPr>
          <p:cNvSpPr txBox="1"/>
          <p:nvPr/>
        </p:nvSpPr>
        <p:spPr>
          <a:xfrm>
            <a:off x="345583" y="6112637"/>
            <a:ext cx="217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Local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544E62B-AFF7-42E4-AB50-D9A42452D5A5}"/>
              </a:ext>
            </a:extLst>
          </p:cNvPr>
          <p:cNvCxnSpPr>
            <a:cxnSpLocks/>
          </p:cNvCxnSpPr>
          <p:nvPr/>
        </p:nvCxnSpPr>
        <p:spPr>
          <a:xfrm>
            <a:off x="359651" y="1900651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EE11B4F-A06B-4A59-9BCD-E908001B1927}"/>
              </a:ext>
            </a:extLst>
          </p:cNvPr>
          <p:cNvSpPr/>
          <p:nvPr/>
        </p:nvSpPr>
        <p:spPr>
          <a:xfrm>
            <a:off x="538338" y="28303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825A72BA-C502-4187-A997-41D6F2D572D0}"/>
              </a:ext>
            </a:extLst>
          </p:cNvPr>
          <p:cNvSpPr/>
          <p:nvPr/>
        </p:nvSpPr>
        <p:spPr>
          <a:xfrm>
            <a:off x="4348345" y="28652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B6BD12-1FAE-4AE4-9895-3032B6A5FC35}"/>
              </a:ext>
            </a:extLst>
          </p:cNvPr>
          <p:cNvSpPr/>
          <p:nvPr/>
        </p:nvSpPr>
        <p:spPr>
          <a:xfrm>
            <a:off x="538338" y="1018110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Nº de Pontos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8A85EA6-FF24-4D30-9CEF-73BF2794BA48}"/>
              </a:ext>
            </a:extLst>
          </p:cNvPr>
          <p:cNvSpPr/>
          <p:nvPr/>
        </p:nvSpPr>
        <p:spPr>
          <a:xfrm>
            <a:off x="4348345" y="102159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Pot. Unit. (W)</a:t>
            </a:r>
          </a:p>
        </p:txBody>
      </p:sp>
      <p:sp>
        <p:nvSpPr>
          <p:cNvPr id="37" name="Retângulo: Cantos Arredondados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A4E810-253A-456A-897D-6904E7918E76}"/>
              </a:ext>
            </a:extLst>
          </p:cNvPr>
          <p:cNvSpPr/>
          <p:nvPr/>
        </p:nvSpPr>
        <p:spPr>
          <a:xfrm>
            <a:off x="8168655" y="1018110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9" name="Retângulo: Cantos Arredondados 3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00CB80D-0AFB-448B-9745-22E95163EEB1}"/>
              </a:ext>
            </a:extLst>
          </p:cNvPr>
          <p:cNvSpPr/>
          <p:nvPr/>
        </p:nvSpPr>
        <p:spPr>
          <a:xfrm>
            <a:off x="8158352" y="309542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903B3CC-7431-4897-AF63-B51724DB76A4}"/>
              </a:ext>
            </a:extLst>
          </p:cNvPr>
          <p:cNvSpPr txBox="1"/>
          <p:nvPr/>
        </p:nvSpPr>
        <p:spPr>
          <a:xfrm>
            <a:off x="538338" y="2096105"/>
            <a:ext cx="21626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T.U.E :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8E23D573-9036-4138-9FE2-52FB8D144345}"/>
              </a:ext>
            </a:extLst>
          </p:cNvPr>
          <p:cNvSpPr/>
          <p:nvPr/>
        </p:nvSpPr>
        <p:spPr>
          <a:xfrm>
            <a:off x="538338" y="276913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2CD9A2C-B37B-4331-BFD8-D342EE32C135}"/>
              </a:ext>
            </a:extLst>
          </p:cNvPr>
          <p:cNvSpPr/>
          <p:nvPr/>
        </p:nvSpPr>
        <p:spPr>
          <a:xfrm>
            <a:off x="4348345" y="2772621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43" name="Retângulo: Cantos Arredondados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79C36A-6B76-4A66-B9F9-E2B7F19D8E18}"/>
              </a:ext>
            </a:extLst>
          </p:cNvPr>
          <p:cNvSpPr/>
          <p:nvPr/>
        </p:nvSpPr>
        <p:spPr>
          <a:xfrm>
            <a:off x="2700997" y="2068493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F46B0F9-21F4-4C93-8D70-F794BA23A85A}"/>
              </a:ext>
            </a:extLst>
          </p:cNvPr>
          <p:cNvSpPr/>
          <p:nvPr/>
        </p:nvSpPr>
        <p:spPr>
          <a:xfrm>
            <a:off x="538338" y="3488683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2D0F4DE8-F38E-40CB-91BE-45879A8DE721}"/>
              </a:ext>
            </a:extLst>
          </p:cNvPr>
          <p:cNvSpPr/>
          <p:nvPr/>
        </p:nvSpPr>
        <p:spPr>
          <a:xfrm>
            <a:off x="4348345" y="3492170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50" name="Retângulo: Cantos Arredondados 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15DDBE-8B21-4381-831C-83637862FC3E}"/>
              </a:ext>
            </a:extLst>
          </p:cNvPr>
          <p:cNvSpPr/>
          <p:nvPr/>
        </p:nvSpPr>
        <p:spPr>
          <a:xfrm>
            <a:off x="8188388" y="3507242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B6B9D67-16BB-4FCC-BA8B-CC4492662E6F}"/>
              </a:ext>
            </a:extLst>
          </p:cNvPr>
          <p:cNvSpPr/>
          <p:nvPr/>
        </p:nvSpPr>
        <p:spPr>
          <a:xfrm>
            <a:off x="538338" y="422330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6C475EB1-4F40-4183-B1C7-421647031CF7}"/>
              </a:ext>
            </a:extLst>
          </p:cNvPr>
          <p:cNvSpPr/>
          <p:nvPr/>
        </p:nvSpPr>
        <p:spPr>
          <a:xfrm>
            <a:off x="4348345" y="4226791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53" name="Retângulo: Cantos Arredondados 5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BBC2C7-3AD1-4915-92CF-72827384D0BE}"/>
              </a:ext>
            </a:extLst>
          </p:cNvPr>
          <p:cNvSpPr/>
          <p:nvPr/>
        </p:nvSpPr>
        <p:spPr>
          <a:xfrm>
            <a:off x="8188388" y="4241863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91EEF3E5-7926-4BB4-9794-CBB624E307E5}"/>
              </a:ext>
            </a:extLst>
          </p:cNvPr>
          <p:cNvSpPr/>
          <p:nvPr/>
        </p:nvSpPr>
        <p:spPr>
          <a:xfrm>
            <a:off x="538338" y="4972997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Aparelho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5092A6EE-4366-44DF-AEA9-378DB472108D}"/>
              </a:ext>
            </a:extLst>
          </p:cNvPr>
          <p:cNvSpPr/>
          <p:nvPr/>
        </p:nvSpPr>
        <p:spPr>
          <a:xfrm>
            <a:off x="4348345" y="4976484"/>
            <a:ext cx="3495309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Potência (W)</a:t>
            </a:r>
          </a:p>
        </p:txBody>
      </p:sp>
      <p:sp>
        <p:nvSpPr>
          <p:cNvPr id="56" name="Retângulo: Cantos Arredondados 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2E2E2A-FEDD-40B4-8C55-98D7A7D04F74}"/>
              </a:ext>
            </a:extLst>
          </p:cNvPr>
          <p:cNvSpPr/>
          <p:nvPr/>
        </p:nvSpPr>
        <p:spPr>
          <a:xfrm>
            <a:off x="8188388" y="4991556"/>
            <a:ext cx="721216" cy="556300"/>
          </a:xfrm>
          <a:prstGeom prst="roundRect">
            <a:avLst/>
          </a:prstGeom>
          <a:solidFill>
            <a:srgbClr val="FF00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6994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F818353-83CF-43A5-B234-1B3075348F53}"/>
              </a:ext>
            </a:extLst>
          </p:cNvPr>
          <p:cNvSpPr/>
          <p:nvPr/>
        </p:nvSpPr>
        <p:spPr>
          <a:xfrm>
            <a:off x="345583" y="269396"/>
            <a:ext cx="11500833" cy="78973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Título –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Cálculo do Pavimento Térreo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3042800-8500-48B2-9B70-416D1C7A251A}"/>
              </a:ext>
            </a:extLst>
          </p:cNvPr>
          <p:cNvSpPr/>
          <p:nvPr/>
        </p:nvSpPr>
        <p:spPr>
          <a:xfrm>
            <a:off x="345583" y="1355619"/>
            <a:ext cx="11500833" cy="78973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Consumidor –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TIPO C / Atendido a 4 fios / 3 fases e 1 neutro / Tensão 127 / 220V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C877E1-42B3-43BA-8B1B-DD6A24E33B67}"/>
              </a:ext>
            </a:extLst>
          </p:cNvPr>
          <p:cNvSpPr/>
          <p:nvPr/>
        </p:nvSpPr>
        <p:spPr>
          <a:xfrm>
            <a:off x="2559100" y="2380370"/>
            <a:ext cx="721216" cy="556300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AE9895-2489-4A12-8473-B3328B071A56}"/>
              </a:ext>
            </a:extLst>
          </p:cNvPr>
          <p:cNvSpPr txBox="1"/>
          <p:nvPr/>
        </p:nvSpPr>
        <p:spPr>
          <a:xfrm>
            <a:off x="345583" y="2463611"/>
            <a:ext cx="217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Local</a:t>
            </a:r>
          </a:p>
        </p:txBody>
      </p:sp>
    </p:spTree>
    <p:extLst>
      <p:ext uri="{BB962C8B-B14F-4D97-AF65-F5344CB8AC3E}">
        <p14:creationId xmlns:p14="http://schemas.microsoft.com/office/powerpoint/2010/main" val="2073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0000"/>
                <a:lumOff val="40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5299FC-038D-493C-BE23-3CDE4A8E5558}"/>
              </a:ext>
            </a:extLst>
          </p:cNvPr>
          <p:cNvSpPr/>
          <p:nvPr/>
        </p:nvSpPr>
        <p:spPr>
          <a:xfrm>
            <a:off x="317449" y="304893"/>
            <a:ext cx="11500833" cy="489817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2B23BB5-D025-43F1-B06C-2794CFA6A752}"/>
              </a:ext>
            </a:extLst>
          </p:cNvPr>
          <p:cNvCxnSpPr>
            <a:cxnSpLocks/>
          </p:cNvCxnSpPr>
          <p:nvPr/>
        </p:nvCxnSpPr>
        <p:spPr>
          <a:xfrm>
            <a:off x="318637" y="1089354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8763BC-E717-4DD3-881D-A0FEE9F580AB}"/>
              </a:ext>
            </a:extLst>
          </p:cNvPr>
          <p:cNvSpPr txBox="1"/>
          <p:nvPr/>
        </p:nvSpPr>
        <p:spPr>
          <a:xfrm>
            <a:off x="426925" y="1301819"/>
            <a:ext cx="6334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Total do Dimensionamento 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0EDF0AB-072C-45CD-BD68-719495F184B1}"/>
              </a:ext>
            </a:extLst>
          </p:cNvPr>
          <p:cNvSpPr/>
          <p:nvPr/>
        </p:nvSpPr>
        <p:spPr>
          <a:xfrm>
            <a:off x="8303179" y="1276866"/>
            <a:ext cx="3371743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72DD579-98BF-47B9-BB3C-73A0312ACFD3}"/>
              </a:ext>
            </a:extLst>
          </p:cNvPr>
          <p:cNvCxnSpPr>
            <a:cxnSpLocks/>
          </p:cNvCxnSpPr>
          <p:nvPr/>
        </p:nvCxnSpPr>
        <p:spPr>
          <a:xfrm>
            <a:off x="317449" y="4155953"/>
            <a:ext cx="11500833" cy="0"/>
          </a:xfrm>
          <a:prstGeom prst="line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9E7C35F-2D7E-47CB-A614-AC8712FADCB4}"/>
              </a:ext>
            </a:extLst>
          </p:cNvPr>
          <p:cNvSpPr txBox="1"/>
          <p:nvPr/>
        </p:nvSpPr>
        <p:spPr>
          <a:xfrm>
            <a:off x="3796908" y="439098"/>
            <a:ext cx="38100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do Cálculo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2FAF4D-2027-4CA6-882C-B7410133DB2B}"/>
              </a:ext>
            </a:extLst>
          </p:cNvPr>
          <p:cNvSpPr txBox="1"/>
          <p:nvPr/>
        </p:nvSpPr>
        <p:spPr>
          <a:xfrm>
            <a:off x="426925" y="2006727"/>
            <a:ext cx="7876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Total do Sistema de Iluminação :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5062403-EAD6-4212-BE2B-7550619B7803}"/>
              </a:ext>
            </a:extLst>
          </p:cNvPr>
          <p:cNvSpPr/>
          <p:nvPr/>
        </p:nvSpPr>
        <p:spPr>
          <a:xfrm>
            <a:off x="8303180" y="1952777"/>
            <a:ext cx="3371742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77807B4-7D8E-4A0B-B1A3-78F857C98DEE}"/>
              </a:ext>
            </a:extLst>
          </p:cNvPr>
          <p:cNvSpPr txBox="1"/>
          <p:nvPr/>
        </p:nvSpPr>
        <p:spPr>
          <a:xfrm>
            <a:off x="426925" y="2713556"/>
            <a:ext cx="7876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Total das Tomadas de Uso Geral :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AD408F78-5EE9-46A8-B56A-4D5F2F94A891}"/>
              </a:ext>
            </a:extLst>
          </p:cNvPr>
          <p:cNvSpPr/>
          <p:nvPr/>
        </p:nvSpPr>
        <p:spPr>
          <a:xfrm>
            <a:off x="8303180" y="2659606"/>
            <a:ext cx="3371742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4E40F1-E00B-4964-B757-D40202010212}"/>
              </a:ext>
            </a:extLst>
          </p:cNvPr>
          <p:cNvSpPr txBox="1"/>
          <p:nvPr/>
        </p:nvSpPr>
        <p:spPr>
          <a:xfrm>
            <a:off x="426925" y="3446143"/>
            <a:ext cx="7876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Total das Tomadas de Uso Específico :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065F6FAB-612B-47BF-8E2F-F1BB23AFD261}"/>
              </a:ext>
            </a:extLst>
          </p:cNvPr>
          <p:cNvSpPr/>
          <p:nvPr/>
        </p:nvSpPr>
        <p:spPr>
          <a:xfrm>
            <a:off x="8303180" y="3392193"/>
            <a:ext cx="3371742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4DCA9C6-2488-49B1-8B50-0C25AA742BBF}"/>
              </a:ext>
            </a:extLst>
          </p:cNvPr>
          <p:cNvSpPr txBox="1"/>
          <p:nvPr/>
        </p:nvSpPr>
        <p:spPr>
          <a:xfrm>
            <a:off x="426924" y="4463822"/>
            <a:ext cx="7876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 Total (Somatória das Potências) :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7410436-C170-401E-8D71-E6B34388B63F}"/>
              </a:ext>
            </a:extLst>
          </p:cNvPr>
          <p:cNvSpPr/>
          <p:nvPr/>
        </p:nvSpPr>
        <p:spPr>
          <a:xfrm>
            <a:off x="8303179" y="4409872"/>
            <a:ext cx="3371742" cy="55630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tângulo: Cantos Arredondados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E24F73-1A92-4F34-A770-07D16FAEC733}"/>
              </a:ext>
            </a:extLst>
          </p:cNvPr>
          <p:cNvSpPr/>
          <p:nvPr/>
        </p:nvSpPr>
        <p:spPr>
          <a:xfrm>
            <a:off x="2980006" y="5585461"/>
            <a:ext cx="6231988" cy="923331"/>
          </a:xfrm>
          <a:prstGeom prst="roundRect">
            <a:avLst/>
          </a:prstGeom>
          <a:solidFill>
            <a:srgbClr val="22FE37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GERAR MEMORIAL EM PDF</a:t>
            </a:r>
          </a:p>
        </p:txBody>
      </p:sp>
    </p:spTree>
    <p:extLst>
      <p:ext uri="{BB962C8B-B14F-4D97-AF65-F5344CB8AC3E}">
        <p14:creationId xmlns:p14="http://schemas.microsoft.com/office/powerpoint/2010/main" val="3044341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510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</dc:creator>
  <cp:lastModifiedBy>Nelson</cp:lastModifiedBy>
  <cp:revision>31</cp:revision>
  <dcterms:created xsi:type="dcterms:W3CDTF">2024-02-20T17:50:22Z</dcterms:created>
  <dcterms:modified xsi:type="dcterms:W3CDTF">2024-02-22T18:30:52Z</dcterms:modified>
</cp:coreProperties>
</file>