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18"/>
  </p:handoutMasterIdLst>
  <p:sldIdLst>
    <p:sldId id="256" r:id="rId5"/>
    <p:sldId id="289" r:id="rId6"/>
    <p:sldId id="257" r:id="rId7"/>
    <p:sldId id="258" r:id="rId8"/>
    <p:sldId id="259" r:id="rId9"/>
    <p:sldId id="260" r:id="rId10"/>
    <p:sldId id="261" r:id="rId11"/>
    <p:sldId id="287" r:id="rId12"/>
    <p:sldId id="286" r:id="rId13"/>
    <p:sldId id="263" r:id="rId14"/>
    <p:sldId id="288" r:id="rId15"/>
    <p:sldId id="26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3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3"/>
    <p:restoredTop sz="96327"/>
  </p:normalViewPr>
  <p:slideViewPr>
    <p:cSldViewPr snapToGrid="0">
      <p:cViewPr varScale="1">
        <p:scale>
          <a:sx n="74" d="100"/>
          <a:sy n="74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53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7B42D2-6BC8-563A-C56E-B329D368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88BF6-01FC-9348-9269-F8C9F2B4B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73DFE-FC81-1F4E-BCB7-DF8EC2A052B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0B157-394F-5507-A265-87FDFC4373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5C0D8-75EF-B9E3-82C9-E8F70A0C88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891B4-FC28-EE41-BBC7-72750070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8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ynamicsusergroup.com/meetup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ynamicsusergroup.com/meetup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dynamicsusergroup.com/meetup/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dynamicsusergroup.com/meetup/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dynamicsusergroup.com/meetup/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dynamicsusergroup.com/meetup/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dynamicsusergroup.com/meetup/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dynamicsusergroup.com/meetup/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dynamicsusergroup.com/meetup/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dynamicsusergroup.com/meetup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dynamicsusergroup.com/meetup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dynamicsusergroup.com/meetup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ynamicsusergroup.com/meetup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hlinkClick r:id="rId2"/>
            <a:extLst>
              <a:ext uri="{FF2B5EF4-FFF2-40B4-BE49-F238E27FC236}">
                <a16:creationId xmlns:a16="http://schemas.microsoft.com/office/drawing/2014/main" id="{A6A17DE0-09F0-905B-2A99-2ACA74706A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AE0900-BF21-AF02-85BB-E334C3E8D2DE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D4655E84-83B6-7C70-3CB0-68DC261792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28" name="Picture 27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04B7725C-702B-1313-87C6-5F20E6D85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5BCF2D-7E08-0C44-DB3A-5631DF358DB5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0" name="Graphic 29" descr="Link with solid fill">
            <a:extLst>
              <a:ext uri="{FF2B5EF4-FFF2-40B4-BE49-F238E27FC236}">
                <a16:creationId xmlns:a16="http://schemas.microsoft.com/office/drawing/2014/main" id="{967F4149-FDE7-CF6A-5F6A-DF441AF68E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9759B8C1-559D-DF2C-611F-D0EA94C3D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24023"/>
            <a:ext cx="10515600" cy="1325563"/>
          </a:xfrm>
        </p:spPr>
        <p:txBody>
          <a:bodyPr>
            <a:noAutofit/>
          </a:bodyPr>
          <a:lstStyle>
            <a:lvl1pPr algn="ctr">
              <a:defRPr sz="7200" b="1" i="0"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71E23B4-573A-EC8E-4D69-9D8C243A71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508415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5072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706014-F171-15C0-C74A-3436728C95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862C0-7694-AD55-99BF-CA09FE412C2F}"/>
              </a:ext>
            </a:extLst>
          </p:cNvPr>
          <p:cNvSpPr/>
          <p:nvPr userDrawn="1"/>
        </p:nvSpPr>
        <p:spPr>
          <a:xfrm>
            <a:off x="34033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FBB6C951-3288-DB1A-9952-3076032BA8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BD0F15A2-3D4C-5C40-1658-9801E3A6B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37EBC6-2E13-B302-93EF-E0471E7320D9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k with solid fill">
            <a:extLst>
              <a:ext uri="{FF2B5EF4-FFF2-40B4-BE49-F238E27FC236}">
                <a16:creationId xmlns:a16="http://schemas.microsoft.com/office/drawing/2014/main" id="{9096601E-14C7-2E07-25DF-A6E9CC7023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3278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42ADE3-BD95-9FBD-C4AA-398B29EDE8CE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810926" y="1925967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FDC43-AF17-73FD-3372-89B0479FC89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10926" y="4156883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C8F19-5607-4444-B661-DCA403F0D17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39957" y="1925966"/>
            <a:ext cx="3785831" cy="4367257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67A41B-FBE9-AB25-80B8-B8EE5D5259E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566213" y="1908037"/>
            <a:ext cx="3787278" cy="4367257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025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362FD6-1D77-DC09-28C3-1267FDDB28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4">
                  <a:lumMod val="0"/>
                  <a:lumOff val="100000"/>
                </a:schemeClr>
              </a:gs>
              <a:gs pos="55000">
                <a:srgbClr val="9C3C9A"/>
              </a:gs>
              <a:gs pos="43000">
                <a:srgbClr val="9C3C9A"/>
              </a:gs>
              <a:gs pos="95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AE0900-BF21-AF02-85BB-E334C3E8D2DE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D4655E84-83B6-7C70-3CB0-68DC261792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28" name="Picture 27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04B7725C-702B-1313-87C6-5F20E6D85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5BCF2D-7E08-0C44-DB3A-5631DF358DB5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0" name="Graphic 29" descr="Link with solid fill">
            <a:extLst>
              <a:ext uri="{FF2B5EF4-FFF2-40B4-BE49-F238E27FC236}">
                <a16:creationId xmlns:a16="http://schemas.microsoft.com/office/drawing/2014/main" id="{967F4149-FDE7-CF6A-5F6A-DF441AF68E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9759B8C1-559D-DF2C-611F-D0EA94C3D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24023"/>
            <a:ext cx="10515600" cy="1325563"/>
          </a:xfrm>
        </p:spPr>
        <p:txBody>
          <a:bodyPr>
            <a:noAutofit/>
          </a:bodyPr>
          <a:lstStyle>
            <a:lvl1pPr algn="ctr">
              <a:defRPr sz="7200" b="1" i="0">
                <a:solidFill>
                  <a:srgbClr val="9C3C9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71E23B4-573A-EC8E-4D69-9D8C243A71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508415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9754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6515E0-800C-CF04-2D44-D693CBE7EF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4">
                  <a:lumMod val="0"/>
                  <a:lumOff val="100000"/>
                </a:schemeClr>
              </a:gs>
              <a:gs pos="55000">
                <a:srgbClr val="9C3C9A"/>
              </a:gs>
              <a:gs pos="43000">
                <a:srgbClr val="9C3C9A"/>
              </a:gs>
              <a:gs pos="95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7F4F-81AA-694F-2DD8-1C6EB01CEB37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" name="Graphic 10" descr="Link with solid fill">
            <a:extLst>
              <a:ext uri="{FF2B5EF4-FFF2-40B4-BE49-F238E27FC236}">
                <a16:creationId xmlns:a16="http://schemas.microsoft.com/office/drawing/2014/main" id="{C8238BBE-00FC-0DE0-E484-522E04811E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7BEB76-834E-D6F2-3AE3-5469EB877951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B4654-3391-DEB6-F905-49151B363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10004"/>
            <a:ext cx="10515600" cy="1325563"/>
          </a:xfrm>
        </p:spPr>
        <p:txBody>
          <a:bodyPr>
            <a:noAutofit/>
          </a:bodyPr>
          <a:lstStyle>
            <a:lvl1pPr>
              <a:defRPr sz="5400" b="1" i="0">
                <a:solidFill>
                  <a:srgbClr val="9C3C9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CA38-EEAD-E583-739F-2BF4BCC3BD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39417"/>
            <a:ext cx="10515600" cy="435133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6" name="Graphic 15" descr="Link with solid fill">
            <a:extLst>
              <a:ext uri="{FF2B5EF4-FFF2-40B4-BE49-F238E27FC236}">
                <a16:creationId xmlns:a16="http://schemas.microsoft.com/office/drawing/2014/main" id="{FADC828C-E869-ECEE-CC36-E1BAF40281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14" y="83659"/>
            <a:ext cx="280715" cy="280715"/>
          </a:xfrm>
          <a:prstGeom prst="rect">
            <a:avLst/>
          </a:prstGeom>
        </p:spPr>
      </p:pic>
      <p:pic>
        <p:nvPicPr>
          <p:cNvPr id="8" name="Picture 7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16C70FA3-E230-E727-18E2-F61A34C67A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9" name="Picture 8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D3CABB2E-E743-3B28-1D24-7E9ABC7CF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67408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67A081-BFD4-8AE4-A231-04094009BD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4">
                  <a:lumMod val="0"/>
                  <a:lumOff val="100000"/>
                </a:schemeClr>
              </a:gs>
              <a:gs pos="55000">
                <a:srgbClr val="9C3C9A"/>
              </a:gs>
              <a:gs pos="43000">
                <a:srgbClr val="9C3C9A"/>
              </a:gs>
              <a:gs pos="95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D546E-7177-89ED-E302-29148E78A481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6897E7F7-7C4B-49AC-EEE3-E556A8A05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227ADD0A-FF1F-AC1E-3686-D490665FC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9F1CBA-F37E-5BEF-99C0-80ACC1196A2F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k with solid fill">
            <a:extLst>
              <a:ext uri="{FF2B5EF4-FFF2-40B4-BE49-F238E27FC236}">
                <a16:creationId xmlns:a16="http://schemas.microsoft.com/office/drawing/2014/main" id="{E200A95B-0B5D-66A7-AE08-B8D6F6478B3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rgbClr val="9C3C9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88379"/>
            <a:ext cx="6790765" cy="4351338"/>
          </a:xfrm>
        </p:spPr>
        <p:txBody>
          <a:bodyPr>
            <a:normAutofit/>
          </a:bodyPr>
          <a:lstStyle>
            <a:lvl1pPr>
              <a:defRPr sz="2800" b="0" i="0"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B377CC-1298-2CDD-1506-C2B50B5CC29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873407" y="1897344"/>
            <a:ext cx="3484875" cy="4351338"/>
          </a:xfrm>
        </p:spPr>
        <p:txBody>
          <a:bodyPr>
            <a:normAutofit/>
          </a:bodyPr>
          <a:lstStyle>
            <a:lvl1pPr>
              <a:defRPr sz="2800" b="0" i="0"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916742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A19DBC-8D7B-5A43-E24C-9C284481CC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4">
                  <a:lumMod val="0"/>
                  <a:lumOff val="100000"/>
                </a:schemeClr>
              </a:gs>
              <a:gs pos="55000">
                <a:srgbClr val="9C3C9A"/>
              </a:gs>
              <a:gs pos="43000">
                <a:srgbClr val="9C3C9A"/>
              </a:gs>
              <a:gs pos="95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D546E-7177-89ED-E302-29148E78A481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6897E7F7-7C4B-49AC-EEE3-E556A8A05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227ADD0A-FF1F-AC1E-3686-D490665FC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9F1CBA-F37E-5BEF-99C0-80ACC1196A2F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k with solid fill">
            <a:extLst>
              <a:ext uri="{FF2B5EF4-FFF2-40B4-BE49-F238E27FC236}">
                <a16:creationId xmlns:a16="http://schemas.microsoft.com/office/drawing/2014/main" id="{E200A95B-0B5D-66A7-AE08-B8D6F6478B3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rgbClr val="9C3C9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67517" y="1888379"/>
            <a:ext cx="6790765" cy="4351338"/>
          </a:xfrm>
        </p:spPr>
        <p:txBody>
          <a:bodyPr>
            <a:normAutofit/>
          </a:bodyPr>
          <a:lstStyle>
            <a:lvl1pPr>
              <a:defRPr sz="2800" b="0" i="0"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B377CC-1298-2CDD-1506-C2B50B5CC29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897344"/>
            <a:ext cx="3484875" cy="4351338"/>
          </a:xfrm>
        </p:spPr>
        <p:txBody>
          <a:bodyPr>
            <a:normAutofit/>
          </a:bodyPr>
          <a:lstStyle>
            <a:lvl1pPr>
              <a:defRPr sz="2800" b="0" i="0"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66971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2A709-7DDD-B12F-58C7-CCC75FFE2F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4">
                  <a:lumMod val="0"/>
                  <a:lumOff val="100000"/>
                </a:schemeClr>
              </a:gs>
              <a:gs pos="55000">
                <a:srgbClr val="9C3C9A"/>
              </a:gs>
              <a:gs pos="43000">
                <a:srgbClr val="9C3C9A"/>
              </a:gs>
              <a:gs pos="95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F31A5-5900-05F9-B2E1-A8D46FBD361E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DADB04-DD61-01EC-F2D0-88AD1B95FF1A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Graphic 13" descr="Link with solid fill">
            <a:extLst>
              <a:ext uri="{FF2B5EF4-FFF2-40B4-BE49-F238E27FC236}">
                <a16:creationId xmlns:a16="http://schemas.microsoft.com/office/drawing/2014/main" id="{E75384A4-BE80-ABA2-CFA9-012BB5E0B8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498210"/>
            <a:ext cx="10515600" cy="1759156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82741"/>
            <a:ext cx="4871991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8D28-1635-A4F8-1AAF-DF77268D022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82741"/>
            <a:ext cx="5181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rgbClr val="9C3C9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301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0805F0-CB02-595B-4581-AA305BD630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4">
                  <a:lumMod val="0"/>
                  <a:lumOff val="100000"/>
                </a:schemeClr>
              </a:gs>
              <a:gs pos="55000">
                <a:srgbClr val="9C3C9A"/>
              </a:gs>
              <a:gs pos="43000">
                <a:srgbClr val="9C3C9A"/>
              </a:gs>
              <a:gs pos="95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F31A5-5900-05F9-B2E1-A8D46FBD361E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DADB04-DD61-01EC-F2D0-88AD1B95FF1A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Graphic 13" descr="Link with solid fill">
            <a:extLst>
              <a:ext uri="{FF2B5EF4-FFF2-40B4-BE49-F238E27FC236}">
                <a16:creationId xmlns:a16="http://schemas.microsoft.com/office/drawing/2014/main" id="{E75384A4-BE80-ABA2-CFA9-012BB5E0B8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1882741"/>
            <a:ext cx="10515600" cy="1759156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787407"/>
            <a:ext cx="4871991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8D28-1635-A4F8-1AAF-DF77268D022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3787407"/>
            <a:ext cx="5181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rgbClr val="9C3C9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2020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706480-2151-0A3E-E111-E8E3560D07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4">
                  <a:lumMod val="0"/>
                  <a:lumOff val="100000"/>
                </a:schemeClr>
              </a:gs>
              <a:gs pos="55000">
                <a:srgbClr val="9C3C9A"/>
              </a:gs>
              <a:gs pos="43000">
                <a:srgbClr val="9C3C9A"/>
              </a:gs>
              <a:gs pos="95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F31A5-5900-05F9-B2E1-A8D46FBD361E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DADB04-DD61-01EC-F2D0-88AD1B95FF1A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Graphic 13" descr="Link with solid fill">
            <a:extLst>
              <a:ext uri="{FF2B5EF4-FFF2-40B4-BE49-F238E27FC236}">
                <a16:creationId xmlns:a16="http://schemas.microsoft.com/office/drawing/2014/main" id="{E75384A4-BE80-ABA2-CFA9-012BB5E0B8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495112"/>
            <a:ext cx="10515600" cy="1759156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82741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rgbClr val="9C3C9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1EBA4F-8F72-54E5-2B09-EA908F62E36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0" y="1891706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54507-0802-5324-53E2-350830C17D5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072719" y="1891706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95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E3C654-8EE9-233C-8D36-58A1FD4740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4">
                  <a:lumMod val="0"/>
                  <a:lumOff val="100000"/>
                </a:schemeClr>
              </a:gs>
              <a:gs pos="55000">
                <a:srgbClr val="9C3C9A"/>
              </a:gs>
              <a:gs pos="43000">
                <a:srgbClr val="9C3C9A"/>
              </a:gs>
              <a:gs pos="95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F31A5-5900-05F9-B2E1-A8D46FBD361E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DADB04-DD61-01EC-F2D0-88AD1B95FF1A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Graphic 13" descr="Link with solid fill">
            <a:extLst>
              <a:ext uri="{FF2B5EF4-FFF2-40B4-BE49-F238E27FC236}">
                <a16:creationId xmlns:a16="http://schemas.microsoft.com/office/drawing/2014/main" id="{E75384A4-BE80-ABA2-CFA9-012BB5E0B8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1882741"/>
            <a:ext cx="10515600" cy="1759156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787407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rgbClr val="9C3C9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1EBA4F-8F72-54E5-2B09-EA908F62E36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0" y="3796372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54507-0802-5324-53E2-350830C17D5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072719" y="3796372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00759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77418-C275-7FA5-D026-9B5CDB9A4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4">
                  <a:lumMod val="0"/>
                  <a:lumOff val="100000"/>
                </a:schemeClr>
              </a:gs>
              <a:gs pos="55000">
                <a:srgbClr val="9C3C9A"/>
              </a:gs>
              <a:gs pos="43000">
                <a:srgbClr val="9C3C9A"/>
              </a:gs>
              <a:gs pos="95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862C0-7694-AD55-99BF-CA09FE412C2F}"/>
              </a:ext>
            </a:extLst>
          </p:cNvPr>
          <p:cNvSpPr/>
          <p:nvPr userDrawn="1"/>
        </p:nvSpPr>
        <p:spPr>
          <a:xfrm>
            <a:off x="34033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FBB6C951-3288-DB1A-9952-3076032BA8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BD0F15A2-3D4C-5C40-1658-9801E3A6B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37EBC6-2E13-B302-93EF-E0471E7320D9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k with solid fill">
            <a:extLst>
              <a:ext uri="{FF2B5EF4-FFF2-40B4-BE49-F238E27FC236}">
                <a16:creationId xmlns:a16="http://schemas.microsoft.com/office/drawing/2014/main" id="{9096601E-14C7-2E07-25DF-A6E9CC7023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3278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rgbClr val="9C3C9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05200" y="1925966"/>
            <a:ext cx="5181600" cy="4367257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42ADE3-BD95-9FBD-C4AA-398B29EDE8CE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925967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FDC43-AF17-73FD-3372-89B0479FC89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38200" y="4156883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F39427C-BDDB-910D-15D2-A20CE3DE1C74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780928" y="1925967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80EDAD4-5E86-1867-1B20-092B2F7776C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780928" y="4156883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98253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16C70FA3-E230-E727-18E2-F61A34C67A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9" name="Picture 8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D3CABB2E-E743-3B28-1D24-7E9ABC7CF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17F4F-81AA-694F-2DD8-1C6EB01CEB37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" name="Graphic 10" descr="Link with solid fill">
            <a:extLst>
              <a:ext uri="{FF2B5EF4-FFF2-40B4-BE49-F238E27FC236}">
                <a16:creationId xmlns:a16="http://schemas.microsoft.com/office/drawing/2014/main" id="{C8238BBE-00FC-0DE0-E484-522E04811E2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12" name="Rectangle 11">
            <a:hlinkClick r:id="rId4"/>
            <a:extLst>
              <a:ext uri="{FF2B5EF4-FFF2-40B4-BE49-F238E27FC236}">
                <a16:creationId xmlns:a16="http://schemas.microsoft.com/office/drawing/2014/main" id="{AC24F5B6-812D-08EF-8CE0-65BFE802CA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BEB76-834E-D6F2-3AE3-5469EB877951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B4654-3391-DEB6-F905-49151B363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10004"/>
            <a:ext cx="10515600" cy="1325563"/>
          </a:xfrm>
        </p:spPr>
        <p:txBody>
          <a:bodyPr>
            <a:noAutofit/>
          </a:bodyPr>
          <a:lstStyle>
            <a:lvl1pPr>
              <a:defRPr sz="5400" b="1" i="0"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CA38-EEAD-E583-739F-2BF4BCC3BD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39417"/>
            <a:ext cx="10515600" cy="435133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C7E2F-CBB6-3DA8-328B-93B2C3D314FE}"/>
              </a:ext>
            </a:extLst>
          </p:cNvPr>
          <p:cNvSpPr txBox="1"/>
          <p:nvPr userDrawn="1"/>
        </p:nvSpPr>
        <p:spPr>
          <a:xfrm>
            <a:off x="284086" y="82112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6" name="Graphic 15" descr="Link with solid fill">
            <a:extLst>
              <a:ext uri="{FF2B5EF4-FFF2-40B4-BE49-F238E27FC236}">
                <a16:creationId xmlns:a16="http://schemas.microsoft.com/office/drawing/2014/main" id="{FADC828C-E869-ECEE-CC36-E1BAF402810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3659"/>
            <a:ext cx="280715" cy="280715"/>
          </a:xfrm>
          <a:prstGeom prst="rect">
            <a:avLst/>
          </a:prstGeom>
        </p:spPr>
      </p:pic>
      <p:pic>
        <p:nvPicPr>
          <p:cNvPr id="19" name="Picture 1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04A3745-F99F-76E5-CB7B-90B171817C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7" y="6104272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20" name="Picture 19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08E24767-CEC5-1075-B15B-31A78966B5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2927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093243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x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BE69CD-892F-254B-61DD-F1B727794F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4">
                  <a:lumMod val="0"/>
                  <a:lumOff val="100000"/>
                </a:schemeClr>
              </a:gs>
              <a:gs pos="55000">
                <a:srgbClr val="9C3C9A"/>
              </a:gs>
              <a:gs pos="43000">
                <a:srgbClr val="9C3C9A"/>
              </a:gs>
              <a:gs pos="95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862C0-7694-AD55-99BF-CA09FE412C2F}"/>
              </a:ext>
            </a:extLst>
          </p:cNvPr>
          <p:cNvSpPr/>
          <p:nvPr userDrawn="1"/>
        </p:nvSpPr>
        <p:spPr>
          <a:xfrm>
            <a:off x="34033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FBB6C951-3288-DB1A-9952-3076032BA8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BD0F15A2-3D4C-5C40-1658-9801E3A6B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37EBC6-2E13-B302-93EF-E0471E7320D9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k with solid fill">
            <a:extLst>
              <a:ext uri="{FF2B5EF4-FFF2-40B4-BE49-F238E27FC236}">
                <a16:creationId xmlns:a16="http://schemas.microsoft.com/office/drawing/2014/main" id="{9096601E-14C7-2E07-25DF-A6E9CC7023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3278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rgbClr val="9C3C9A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42ADE3-BD95-9FBD-C4AA-398B29EDE8CE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810926" y="1925967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FDC43-AF17-73FD-3372-89B0479FC89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10926" y="4156883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C8F19-5607-4444-B661-DCA403F0D17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39957" y="1925966"/>
            <a:ext cx="3785831" cy="4367257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67A41B-FBE9-AB25-80B8-B8EE5D5259E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566213" y="1908037"/>
            <a:ext cx="3787278" cy="4367257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74265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E46176-A085-BE68-4331-7CBE68466CB5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04B7725C-702B-1313-87C6-5F20E6D85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pic>
        <p:nvPicPr>
          <p:cNvPr id="27" name="Picture 2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D4655E84-83B6-7C70-3CB0-68DC261792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095AD5-74DA-527A-BB3D-477FF0F400D6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rgbClr val="9A1D93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rgbClr val="9A1D93"/>
              </a:solidFill>
            </a:endParaRPr>
          </a:p>
        </p:txBody>
      </p:sp>
      <p:pic>
        <p:nvPicPr>
          <p:cNvPr id="5" name="Graphic 4" descr="Link with solid fill">
            <a:extLst>
              <a:ext uri="{FF2B5EF4-FFF2-40B4-BE49-F238E27FC236}">
                <a16:creationId xmlns:a16="http://schemas.microsoft.com/office/drawing/2014/main" id="{567AFE4A-D64A-7E7A-9802-F97DE19BB5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9759B8C1-559D-DF2C-611F-D0EA94C3D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24023"/>
            <a:ext cx="10515600" cy="1325563"/>
          </a:xfrm>
        </p:spPr>
        <p:txBody>
          <a:bodyPr>
            <a:noAutofit/>
          </a:bodyPr>
          <a:lstStyle>
            <a:lvl1pPr algn="ctr">
              <a:defRPr sz="7200" b="1" i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71E23B4-573A-EC8E-4D69-9D8C243A71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508415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49186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ACF1B06-DB24-F92F-0B03-57E4534D5E91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Link with solid fill">
            <a:extLst>
              <a:ext uri="{FF2B5EF4-FFF2-40B4-BE49-F238E27FC236}">
                <a16:creationId xmlns:a16="http://schemas.microsoft.com/office/drawing/2014/main" id="{C8238BBE-00FC-0DE0-E484-522E04811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1B4654-3391-DEB6-F905-49151B363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10004"/>
            <a:ext cx="10515600" cy="1325563"/>
          </a:xfrm>
        </p:spPr>
        <p:txBody>
          <a:bodyPr>
            <a:noAutofit/>
          </a:bodyPr>
          <a:lstStyle>
            <a:lvl1pPr>
              <a:defRPr sz="5400" b="1" i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CA38-EEAD-E583-739F-2BF4BCC3BD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39417"/>
            <a:ext cx="10515600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8" name="Picture 7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16C70FA3-E230-E727-18E2-F61A34C67A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9" name="Picture 8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D3CABB2E-E743-3B28-1D24-7E9ABC7CF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pic>
        <p:nvPicPr>
          <p:cNvPr id="25" name="Graphic 24" descr="Link with solid fill">
            <a:extLst>
              <a:ext uri="{FF2B5EF4-FFF2-40B4-BE49-F238E27FC236}">
                <a16:creationId xmlns:a16="http://schemas.microsoft.com/office/drawing/2014/main" id="{DA749C38-CA41-6B2A-0E9D-C5E9193F2D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14" y="88069"/>
            <a:ext cx="280715" cy="2807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08586B-8C89-8043-8BFC-547E06E1F067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rgbClr val="9A1D93"/>
                </a:solidFill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rgbClr val="9A1D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31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E4BFC8-A8C1-41E7-AF4D-E99F01493EEB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6897E7F7-7C4B-49AC-EEE3-E556A8A05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227ADD0A-FF1F-AC1E-3686-D490665FC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71D18-69BE-364C-AF92-A07B04DD36B6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rgbClr val="9A1D93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rgbClr val="9A1D93"/>
              </a:solidFill>
            </a:endParaRPr>
          </a:p>
        </p:txBody>
      </p:sp>
      <p:pic>
        <p:nvPicPr>
          <p:cNvPr id="7" name="Graphic 6" descr="Link with solid fill">
            <a:extLst>
              <a:ext uri="{FF2B5EF4-FFF2-40B4-BE49-F238E27FC236}">
                <a16:creationId xmlns:a16="http://schemas.microsoft.com/office/drawing/2014/main" id="{4E16832E-E4F7-3794-698C-D01C1CBE0D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88379"/>
            <a:ext cx="6790765" cy="4351338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B377CC-1298-2CDD-1506-C2B50B5CC29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873407" y="1897344"/>
            <a:ext cx="3484875" cy="4351338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173635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A9AD7-AE83-0564-A147-42877A7644E6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6897E7F7-7C4B-49AC-EEE3-E556A8A05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227ADD0A-FF1F-AC1E-3686-D490665FC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66021-E08E-0DB7-2C1B-F99EA29536D6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rgbClr val="9A1D93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rgbClr val="9A1D93"/>
              </a:solidFill>
            </a:endParaRPr>
          </a:p>
        </p:txBody>
      </p:sp>
      <p:pic>
        <p:nvPicPr>
          <p:cNvPr id="7" name="Graphic 6" descr="Link with solid fill">
            <a:extLst>
              <a:ext uri="{FF2B5EF4-FFF2-40B4-BE49-F238E27FC236}">
                <a16:creationId xmlns:a16="http://schemas.microsoft.com/office/drawing/2014/main" id="{C92B9940-1970-389C-7E9F-DC87BE67A26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B377CC-1298-2CDD-1506-C2B50B5CC29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897344"/>
            <a:ext cx="3484875" cy="4351338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67517" y="1888379"/>
            <a:ext cx="6790765" cy="4351338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87848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2D433B-1DF1-DC14-DE45-F7335836C866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C7F87-B47E-0D7E-8FC1-F6C13DA4EF33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rgbClr val="9A1D93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rgbClr val="9A1D93"/>
              </a:solidFill>
            </a:endParaRPr>
          </a:p>
        </p:txBody>
      </p:sp>
      <p:pic>
        <p:nvPicPr>
          <p:cNvPr id="7" name="Graphic 6" descr="Link with solid fill">
            <a:extLst>
              <a:ext uri="{FF2B5EF4-FFF2-40B4-BE49-F238E27FC236}">
                <a16:creationId xmlns:a16="http://schemas.microsoft.com/office/drawing/2014/main" id="{D3DB8DBF-443A-3938-B5A4-34F94E8625F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8D28-1635-A4F8-1AAF-DF77268D022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82741"/>
            <a:ext cx="5181600" cy="25189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498210"/>
            <a:ext cx="10515600" cy="1759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82741"/>
            <a:ext cx="4871991" cy="25189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2576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302C21-FE6B-ED4D-7E14-EDA43DF1D467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94B4D-4207-EB8E-C67A-DE0C372278A2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rgbClr val="9A1D93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rgbClr val="9A1D93"/>
              </a:solidFill>
            </a:endParaRPr>
          </a:p>
        </p:txBody>
      </p:sp>
      <p:pic>
        <p:nvPicPr>
          <p:cNvPr id="7" name="Graphic 6" descr="Link with solid fill">
            <a:extLst>
              <a:ext uri="{FF2B5EF4-FFF2-40B4-BE49-F238E27FC236}">
                <a16:creationId xmlns:a16="http://schemas.microsoft.com/office/drawing/2014/main" id="{E0CD3C94-92F3-BF87-E526-7E9C2F7A0D6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1882741"/>
            <a:ext cx="10515600" cy="1759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787407"/>
            <a:ext cx="4871991" cy="25189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8D28-1635-A4F8-1AAF-DF77268D022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3787407"/>
            <a:ext cx="5181600" cy="25189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8451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8EC0CF-9CC0-DADE-0389-9E1DF855AB7A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E824E-AE3F-8F93-A04A-975D23D36574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rgbClr val="9A1D93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rgbClr val="9A1D93"/>
              </a:solidFill>
            </a:endParaRPr>
          </a:p>
        </p:txBody>
      </p:sp>
      <p:pic>
        <p:nvPicPr>
          <p:cNvPr id="9" name="Graphic 8" descr="Link with solid fill">
            <a:extLst>
              <a:ext uri="{FF2B5EF4-FFF2-40B4-BE49-F238E27FC236}">
                <a16:creationId xmlns:a16="http://schemas.microsoft.com/office/drawing/2014/main" id="{B8828D2E-C68E-AE90-6D7E-A3DE9C277A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54507-0802-5324-53E2-350830C17D5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072719" y="1891706"/>
            <a:ext cx="3276600" cy="25189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1EBA4F-8F72-54E5-2B09-EA908F62E36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0" y="1891706"/>
            <a:ext cx="3276600" cy="25189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82741"/>
            <a:ext cx="3276600" cy="25189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495112"/>
            <a:ext cx="10515600" cy="1759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9345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5EFC81-A811-C645-1A5D-9D90A392322A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80007-EF42-FAFF-D8CE-48991574BA8C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rgbClr val="9A1D93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rgbClr val="9A1D93"/>
              </a:solidFill>
            </a:endParaRPr>
          </a:p>
        </p:txBody>
      </p:sp>
      <p:pic>
        <p:nvPicPr>
          <p:cNvPr id="9" name="Graphic 8" descr="Link with solid fill">
            <a:extLst>
              <a:ext uri="{FF2B5EF4-FFF2-40B4-BE49-F238E27FC236}">
                <a16:creationId xmlns:a16="http://schemas.microsoft.com/office/drawing/2014/main" id="{233238D4-6CE8-1C55-EC59-7EB070656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54507-0802-5324-53E2-350830C17D5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072719" y="3796372"/>
            <a:ext cx="3276600" cy="25189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1EBA4F-8F72-54E5-2B09-EA908F62E36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0" y="3796372"/>
            <a:ext cx="3276600" cy="25189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1882741"/>
            <a:ext cx="10515600" cy="1759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787407"/>
            <a:ext cx="3276600" cy="25189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00503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6251E9-490C-E559-1595-26EE567F8F56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FBB6C951-3288-DB1A-9952-3076032BA8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BD0F15A2-3D4C-5C40-1658-9801E3A6B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A2350-EEEE-7E96-1343-F01C33754846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rgbClr val="9A1D93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rgbClr val="9A1D93"/>
              </a:solidFill>
            </a:endParaRPr>
          </a:p>
        </p:txBody>
      </p:sp>
      <p:pic>
        <p:nvPicPr>
          <p:cNvPr id="7" name="Graphic 6" descr="Link with solid fill">
            <a:extLst>
              <a:ext uri="{FF2B5EF4-FFF2-40B4-BE49-F238E27FC236}">
                <a16:creationId xmlns:a16="http://schemas.microsoft.com/office/drawing/2014/main" id="{77A0FB75-3E5C-C419-E9BD-7D8E003D6CD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80EDAD4-5E86-1867-1B20-092B2F7776C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780928" y="4156883"/>
            <a:ext cx="2570148" cy="21363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F39427C-BDDB-910D-15D2-A20CE3DE1C74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780928" y="1925967"/>
            <a:ext cx="2570148" cy="21363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FDC43-AF17-73FD-3372-89B0479FC89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38200" y="4156883"/>
            <a:ext cx="2570148" cy="21363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42ADE3-BD95-9FBD-C4AA-398B29EDE8CE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925967"/>
            <a:ext cx="2570148" cy="21363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05200" y="1925966"/>
            <a:ext cx="5181600" cy="43672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3278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796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8D28-1635-A4F8-1AAF-DF77268D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A0B500-3357-3C9D-A9DF-4C372048024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D546E-7177-89ED-E302-29148E78A481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6897E7F7-7C4B-49AC-EEE3-E556A8A05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227ADD0A-FF1F-AC1E-3686-D490665FC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9F1CBA-F37E-5BEF-99C0-80ACC1196A2F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k with solid fill">
            <a:extLst>
              <a:ext uri="{FF2B5EF4-FFF2-40B4-BE49-F238E27FC236}">
                <a16:creationId xmlns:a16="http://schemas.microsoft.com/office/drawing/2014/main" id="{E200A95B-0B5D-66A7-AE08-B8D6F6478B3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88379"/>
            <a:ext cx="6790765" cy="4351338"/>
          </a:xfrm>
        </p:spPr>
        <p:txBody>
          <a:bodyPr>
            <a:normAutofit/>
          </a:bodyPr>
          <a:lstStyle>
            <a:lvl1pPr>
              <a:defRPr sz="2800" b="0" i="0"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B377CC-1298-2CDD-1506-C2B50B5CC29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873407" y="1897344"/>
            <a:ext cx="3484875" cy="4351338"/>
          </a:xfrm>
        </p:spPr>
        <p:txBody>
          <a:bodyPr>
            <a:normAutofit/>
          </a:bodyPr>
          <a:lstStyle>
            <a:lvl1pPr>
              <a:defRPr sz="2800" b="0" i="0"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623299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x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8AA6C6-C47F-E4FF-7465-65CC94340252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FBB6C951-3288-DB1A-9952-3076032BA8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BD0F15A2-3D4C-5C40-1658-9801E3A6B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3F0640-3F18-1996-D8A6-79B0FAE73A21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rgbClr val="9A1D93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rgbClr val="9A1D93"/>
              </a:solidFill>
            </a:endParaRPr>
          </a:p>
        </p:txBody>
      </p:sp>
      <p:pic>
        <p:nvPicPr>
          <p:cNvPr id="18" name="Graphic 17" descr="Link with solid fill">
            <a:extLst>
              <a:ext uri="{FF2B5EF4-FFF2-40B4-BE49-F238E27FC236}">
                <a16:creationId xmlns:a16="http://schemas.microsoft.com/office/drawing/2014/main" id="{119CC8FD-C082-8B07-BF8A-76F1F44AF1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67A41B-FBE9-AB25-80B8-B8EE5D5259E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566213" y="1908037"/>
            <a:ext cx="3787278" cy="43672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C8F19-5607-4444-B661-DCA403F0D17B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39957" y="1925966"/>
            <a:ext cx="3785831" cy="43672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FDC43-AF17-73FD-3372-89B0479FC89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10926" y="4156883"/>
            <a:ext cx="2570148" cy="21363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42ADE3-BD95-9FBD-C4AA-398B29EDE8CE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810926" y="1925967"/>
            <a:ext cx="2570148" cy="21363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3278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34700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54C5-3BE7-F382-F5CC-55B30137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AD6E-7230-1699-2C6D-6BD9A053D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BD95-220E-4B8D-4C04-DC47AA53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5AF9-5835-A120-EF43-69BF609D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B5114-85F7-B8F9-63C1-D675BF2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9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4654-3391-DEB6-F905-49151B36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CA38-EEAD-E583-739F-2BF4BCC3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EC17-1E6C-4ADB-E888-F497B671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BE92-4F8D-121F-634C-34DFF634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89B3-BDCF-8F73-AA0E-18773DA5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025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A6D-ADA0-27C3-B9E2-92917379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7435-F10B-8E1E-6D98-80050CBE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7AD3-9037-5DA0-EA14-CF702B66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B34A-2684-0240-49DA-D4ABA199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4CE8-1FFF-C427-70A6-492EB711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8D28-1635-A4F8-1AAF-DF77268D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62FE7-930E-469C-BEC2-DBC6F20C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4F729-721F-B847-FC72-F070BF0F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B801-C62C-DC21-CEE3-6BC05164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4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C942-E792-3F18-CD95-0068ADA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F87F5-DCB7-C12D-1D78-3DD61666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DD7B-83FF-D479-BA60-834431EA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CE187-5ABF-09AC-431C-4585C29A3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09AE0-A0D5-016A-5609-F3E36C4D2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A71CA-02D1-13CE-A9A5-3AF7114A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B4B9-9CB5-8F22-BF83-467ABD80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3FECD-0B1C-AF4E-AFD4-B5EA4D22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7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803E-F897-C2F3-11C5-DCA21435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11978-CCE2-C896-0491-88678BE2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87808-5FD6-2918-C996-35AF037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F63D5-E709-647D-B819-BFB7E9EF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96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9E9ED-0BC0-7550-77F3-77939C2A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ED737-510C-0BFD-99B1-E53FF270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7269-C1DB-7EBB-11CB-4BE1C035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3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2B0-C5DB-93ED-BD5B-57996E35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8D74-72D4-FBD3-7695-003F2122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C6B0D-CED2-B023-3860-B5CA4E6B4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7A94-7B26-5124-C1A4-E27C04DA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2A537-5E76-23F4-C988-E8C7D13A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5FEE2-745E-F7A6-1759-CCD63834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1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BBBB-5716-F225-7444-60EEDFCF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409DF-4F48-6973-7A26-627298EB6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1CD1F-BFAA-75B7-B8DE-FDAD69F3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5E751-F3B3-1EFC-6192-30683F4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4C6AA-4C3C-AAA3-0804-064AD458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C2174-9436-FA9A-F52F-C58BBA96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l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8D28-1635-A4F8-1AAF-DF77268D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A0B500-3357-3C9D-A9DF-4C372048024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D546E-7177-89ED-E302-29148E78A481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6897E7F7-7C4B-49AC-EEE3-E556A8A05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227ADD0A-FF1F-AC1E-3686-D490665FC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9F1CBA-F37E-5BEF-99C0-80ACC1196A2F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k with solid fill">
            <a:extLst>
              <a:ext uri="{FF2B5EF4-FFF2-40B4-BE49-F238E27FC236}">
                <a16:creationId xmlns:a16="http://schemas.microsoft.com/office/drawing/2014/main" id="{E200A95B-0B5D-66A7-AE08-B8D6F6478B3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67517" y="1888379"/>
            <a:ext cx="6790765" cy="4351338"/>
          </a:xfrm>
        </p:spPr>
        <p:txBody>
          <a:bodyPr>
            <a:normAutofit/>
          </a:bodyPr>
          <a:lstStyle>
            <a:lvl1pPr>
              <a:defRPr sz="2800" b="0" i="0"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B377CC-1298-2CDD-1506-C2B50B5CC29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897344"/>
            <a:ext cx="3484875" cy="4351338"/>
          </a:xfrm>
        </p:spPr>
        <p:txBody>
          <a:bodyPr>
            <a:normAutofit/>
          </a:bodyPr>
          <a:lstStyle>
            <a:lvl1pPr>
              <a:defRPr sz="2800" b="0" i="0">
                <a:latin typeface="+mn-lt"/>
                <a:ea typeface="Open Sans Light" pitchFamily="2" charset="0"/>
                <a:cs typeface="Open Sans Light" pitchFamily="2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008971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BA18-14CB-1F3A-678E-1F6ED09C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03C19-82A3-123F-1F4B-C89A7974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ACC8-7A3D-1FF6-895A-54BC71CC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2DEB-0E3C-9DA3-82C8-59C9BEDD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F01A-5DCB-CF44-833E-6F3736BF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8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356EF-F2AC-DBF3-B062-D61E591FB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D4AC8-4F81-D357-7CEE-98995459A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BF8E-DD4E-6EA6-2AF3-A4670619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F7CE-4128-8148-287E-F2D5F3DF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416D1-CC69-1602-20B9-44064F83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3E8026-73D0-C5A8-DB1E-3114166CB1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F31A5-5900-05F9-B2E1-A8D46FBD361E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DADB04-DD61-01EC-F2D0-88AD1B95FF1A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Graphic 13" descr="Link with solid fill">
            <a:extLst>
              <a:ext uri="{FF2B5EF4-FFF2-40B4-BE49-F238E27FC236}">
                <a16:creationId xmlns:a16="http://schemas.microsoft.com/office/drawing/2014/main" id="{E75384A4-BE80-ABA2-CFA9-012BB5E0B8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498210"/>
            <a:ext cx="10515600" cy="1759156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82741"/>
            <a:ext cx="4871991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8D28-1635-A4F8-1AAF-DF77268D022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82741"/>
            <a:ext cx="5181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653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3E8026-73D0-C5A8-DB1E-3114166CB1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F31A5-5900-05F9-B2E1-A8D46FBD361E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DADB04-DD61-01EC-F2D0-88AD1B95FF1A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Graphic 13" descr="Link with solid fill">
            <a:extLst>
              <a:ext uri="{FF2B5EF4-FFF2-40B4-BE49-F238E27FC236}">
                <a16:creationId xmlns:a16="http://schemas.microsoft.com/office/drawing/2014/main" id="{E75384A4-BE80-ABA2-CFA9-012BB5E0B8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1882741"/>
            <a:ext cx="10515600" cy="1759156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787407"/>
            <a:ext cx="4871991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8D28-1635-A4F8-1AAF-DF77268D022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3787407"/>
            <a:ext cx="5181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971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3E8026-73D0-C5A8-DB1E-3114166CB1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F31A5-5900-05F9-B2E1-A8D46FBD361E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DADB04-DD61-01EC-F2D0-88AD1B95FF1A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Graphic 13" descr="Link with solid fill">
            <a:extLst>
              <a:ext uri="{FF2B5EF4-FFF2-40B4-BE49-F238E27FC236}">
                <a16:creationId xmlns:a16="http://schemas.microsoft.com/office/drawing/2014/main" id="{E75384A4-BE80-ABA2-CFA9-012BB5E0B8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495112"/>
            <a:ext cx="10515600" cy="1759156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82741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1EBA4F-8F72-54E5-2B09-EA908F62E36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0" y="1891706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54507-0802-5324-53E2-350830C17D5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072719" y="1891706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47216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3E8026-73D0-C5A8-DB1E-3114166CB1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F31A5-5900-05F9-B2E1-A8D46FBD361E}"/>
              </a:ext>
            </a:extLst>
          </p:cNvPr>
          <p:cNvSpPr/>
          <p:nvPr userDrawn="1"/>
        </p:nvSpPr>
        <p:spPr>
          <a:xfrm>
            <a:off x="37619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A6F5E9E3-B603-13D1-E4AD-5E684EEC6B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2" name="Picture 11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33F615C5-7AC5-8356-5838-13C4621CD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DADB04-DD61-01EC-F2D0-88AD1B95FF1A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Graphic 13" descr="Link with solid fill">
            <a:extLst>
              <a:ext uri="{FF2B5EF4-FFF2-40B4-BE49-F238E27FC236}">
                <a16:creationId xmlns:a16="http://schemas.microsoft.com/office/drawing/2014/main" id="{E75384A4-BE80-ABA2-CFA9-012BB5E0B8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4ECDE-A321-424B-E06C-2AC5ED113F2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1882741"/>
            <a:ext cx="10515600" cy="1759156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787407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CEA2A0-D792-7A8B-96C4-11F62B54D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1666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1EBA4F-8F72-54E5-2B09-EA908F62E36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0" y="3796372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54507-0802-5324-53E2-350830C17D5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072719" y="3796372"/>
            <a:ext cx="3276600" cy="2518929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940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706014-F171-15C0-C74A-3436728C95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3C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862C0-7694-AD55-99BF-CA09FE412C2F}"/>
              </a:ext>
            </a:extLst>
          </p:cNvPr>
          <p:cNvSpPr/>
          <p:nvPr userDrawn="1"/>
        </p:nvSpPr>
        <p:spPr>
          <a:xfrm>
            <a:off x="340331" y="406153"/>
            <a:ext cx="11439618" cy="6045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FBB6C951-3288-DB1A-9952-3076032BA8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73" r="26581" b="17767"/>
          <a:stretch/>
        </p:blipFill>
        <p:spPr>
          <a:xfrm>
            <a:off x="131748" y="6108294"/>
            <a:ext cx="2529169" cy="555057"/>
          </a:xfrm>
          <a:prstGeom prst="rect">
            <a:avLst/>
          </a:prstGeom>
          <a:effectLst>
            <a:glow rad="114300">
              <a:schemeClr val="bg1"/>
            </a:glow>
          </a:effectLst>
        </p:spPr>
      </p:pic>
      <p:pic>
        <p:nvPicPr>
          <p:cNvPr id="11" name="Picture 10" descr="A colorful star logo with black background&#10;&#10;Description automatically generated">
            <a:extLst>
              <a:ext uri="{FF2B5EF4-FFF2-40B4-BE49-F238E27FC236}">
                <a16:creationId xmlns:a16="http://schemas.microsoft.com/office/drawing/2014/main" id="{BD0F15A2-3D4C-5C40-1658-9801E3A6B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502" r="22624" b="43530"/>
          <a:stretch/>
        </p:blipFill>
        <p:spPr>
          <a:xfrm>
            <a:off x="11433542" y="105999"/>
            <a:ext cx="626710" cy="6003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37EBC6-2E13-B302-93EF-E0471E7320D9}"/>
              </a:ext>
            </a:extLst>
          </p:cNvPr>
          <p:cNvSpPr txBox="1"/>
          <p:nvPr userDrawn="1"/>
        </p:nvSpPr>
        <p:spPr>
          <a:xfrm>
            <a:off x="284086" y="83116"/>
            <a:ext cx="278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sng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https://dynamicsusergroup.com/meetup/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k with solid fill">
            <a:extLst>
              <a:ext uri="{FF2B5EF4-FFF2-40B4-BE49-F238E27FC236}">
                <a16:creationId xmlns:a16="http://schemas.microsoft.com/office/drawing/2014/main" id="{9096601E-14C7-2E07-25DF-A6E9CC7023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4" y="84663"/>
            <a:ext cx="280715" cy="280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0829C-43E8-B7D1-8467-27C6D5CBE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3278"/>
            <a:ext cx="10515600" cy="1325563"/>
          </a:xfrm>
        </p:spPr>
        <p:txBody>
          <a:bodyPr>
            <a:normAutofit/>
          </a:bodyPr>
          <a:lstStyle>
            <a:lvl1pPr>
              <a:defRPr sz="5400" b="1" i="0"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F957-903A-6983-952D-1004CE72693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05200" y="1925966"/>
            <a:ext cx="5181600" cy="4367257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42ADE3-BD95-9FBD-C4AA-398B29EDE8CE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925967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FDC43-AF17-73FD-3372-89B0479FC89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38200" y="4156883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F39427C-BDDB-910D-15D2-A20CE3DE1C74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780928" y="1925967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80EDAD4-5E86-1867-1B20-092B2F7776C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780928" y="4156883"/>
            <a:ext cx="2570148" cy="2136341"/>
          </a:xfrm>
        </p:spPr>
        <p:txBody>
          <a:bodyPr/>
          <a:lstStyle/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776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D3C38-32C5-9BC1-6C49-9169AF97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00AAA-333E-DA3A-6C12-933993DE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A89C-96B6-3A80-637C-7FF667F0B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B5D9-4FE5-4B46-9656-E11353272EB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73EA-7A1A-0479-55A8-B489912D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E5B69-3D01-1F97-4E7A-E62D96AFD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414D-5855-7645-B0BF-73FDB88D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3" r:id="rId4"/>
    <p:sldLayoutId id="2147483664" r:id="rId5"/>
    <p:sldLayoutId id="2147483665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60" r:id="rId31"/>
    <p:sldLayoutId id="2147483661" r:id="rId32"/>
    <p:sldLayoutId id="2147483651" r:id="rId33"/>
    <p:sldLayoutId id="2147483662" r:id="rId34"/>
    <p:sldLayoutId id="2147483653" r:id="rId35"/>
    <p:sldLayoutId id="2147483654" r:id="rId36"/>
    <p:sldLayoutId id="2147483655" r:id="rId37"/>
    <p:sldLayoutId id="2147483656" r:id="rId38"/>
    <p:sldLayoutId id="2147483657" r:id="rId39"/>
    <p:sldLayoutId id="2147483658" r:id="rId40"/>
    <p:sldLayoutId id="2147483659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AF5A-7A9D-FB1A-6B8C-D1D387FF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Warehouse Management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A46B-1390-BB96-5713-9CFBBAB0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90513"/>
            <a:ext cx="10515600" cy="1118089"/>
          </a:xfrm>
        </p:spPr>
        <p:txBody>
          <a:bodyPr/>
          <a:lstStyle/>
          <a:p>
            <a:r>
              <a:rPr lang="en-US" dirty="0"/>
              <a:t>Strategic approach to deployment</a:t>
            </a:r>
          </a:p>
        </p:txBody>
      </p:sp>
    </p:spTree>
    <p:extLst>
      <p:ext uri="{BB962C8B-B14F-4D97-AF65-F5344CB8AC3E}">
        <p14:creationId xmlns:p14="http://schemas.microsoft.com/office/powerpoint/2010/main" val="242760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D8BD5-6357-84F7-D3D5-AD6592521B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669844"/>
            <a:ext cx="10515600" cy="2281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 Templates</a:t>
            </a:r>
          </a:p>
          <a:p>
            <a:pPr lvl="1"/>
            <a:r>
              <a:rPr lang="en-US" dirty="0"/>
              <a:t>Work Pool</a:t>
            </a:r>
          </a:p>
          <a:p>
            <a:pPr lvl="1"/>
            <a:r>
              <a:rPr lang="en-US" dirty="0"/>
              <a:t>Work Priority</a:t>
            </a:r>
          </a:p>
          <a:p>
            <a:pPr lvl="1"/>
            <a:r>
              <a:rPr lang="en-US" dirty="0"/>
              <a:t>Directive Codes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Work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C99BC-F8C4-BC72-E65F-0C101D92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Business Logic</a:t>
            </a:r>
            <a:br>
              <a:rPr lang="en-US" dirty="0"/>
            </a:br>
            <a:r>
              <a:rPr lang="en-US" dirty="0"/>
              <a:t>Work Templates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B711A4-CA8A-2A02-14EC-59DAE2B7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24" y="4569812"/>
            <a:ext cx="6451506" cy="1648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5A5FB2-EA6C-51F7-21B7-5792DD011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365" y="4046141"/>
            <a:ext cx="7531487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D8BD5-6357-84F7-D3D5-AD6592521B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669844"/>
            <a:ext cx="10515600" cy="2281054"/>
          </a:xfrm>
        </p:spPr>
        <p:txBody>
          <a:bodyPr>
            <a:normAutofit/>
          </a:bodyPr>
          <a:lstStyle/>
          <a:p>
            <a:r>
              <a:rPr lang="en-US" sz="2400" dirty="0"/>
              <a:t>Easy thought process</a:t>
            </a:r>
          </a:p>
          <a:p>
            <a:pPr lvl="1"/>
            <a:r>
              <a:rPr lang="en-US" dirty="0"/>
              <a:t>What | How Many | Where</a:t>
            </a:r>
          </a:p>
          <a:p>
            <a:r>
              <a:rPr lang="en-US" sz="2400" dirty="0"/>
              <a:t>Avoid fixing locations (use profile/zones</a:t>
            </a:r>
          </a:p>
          <a:p>
            <a:r>
              <a:rPr lang="en-US" sz="2400" dirty="0"/>
              <a:t>Leverage new grouping functions to reduce config footprint</a:t>
            </a:r>
          </a:p>
          <a:p>
            <a:r>
              <a:rPr lang="en-US" sz="2400" dirty="0"/>
              <a:t>Using proper naming convention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C99BC-F8C4-BC72-E65F-0C101D92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Business Logic</a:t>
            </a:r>
            <a:br>
              <a:rPr lang="en-US" dirty="0"/>
            </a:br>
            <a:r>
              <a:rPr lang="en-US" dirty="0"/>
              <a:t>Location Directives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BF664-494C-96B6-1789-FBB4BC7A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43" y="4018243"/>
            <a:ext cx="2768742" cy="22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9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932F-B33C-33E7-5F47-1142B633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Printing &amp;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F089-CB59-C3E0-6BBC-F2805279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Often underappreciated/overlooked but most important</a:t>
            </a:r>
          </a:p>
          <a:p>
            <a:r>
              <a:rPr lang="en-US" sz="2400" dirty="0"/>
              <a:t>Remember to make this part of your UAT testing</a:t>
            </a:r>
          </a:p>
          <a:p>
            <a:r>
              <a:rPr lang="en-US" sz="2400" dirty="0"/>
              <a:t>New functionality + existing tools to help with design</a:t>
            </a:r>
          </a:p>
          <a:p>
            <a:pPr lvl="1"/>
            <a:r>
              <a:rPr lang="en-US" dirty="0"/>
              <a:t>Zebra designer</a:t>
            </a:r>
          </a:p>
          <a:p>
            <a:pPr lvl="1"/>
            <a:r>
              <a:rPr lang="en-US" dirty="0" err="1"/>
              <a:t>Labelary</a:t>
            </a:r>
            <a:endParaRPr lang="en-US" dirty="0"/>
          </a:p>
          <a:p>
            <a:pPr lvl="1"/>
            <a:r>
              <a:rPr lang="en-US" dirty="0"/>
              <a:t>Virtual Printers</a:t>
            </a:r>
          </a:p>
          <a:p>
            <a:pPr lvl="1"/>
            <a:r>
              <a:rPr lang="en-US" dirty="0"/>
              <a:t>Bartender</a:t>
            </a:r>
          </a:p>
          <a:p>
            <a:pPr lvl="1"/>
            <a:r>
              <a:rPr lang="en-US" dirty="0" err="1"/>
              <a:t>NiceLable</a:t>
            </a:r>
            <a:endParaRPr lang="en-US" dirty="0"/>
          </a:p>
          <a:p>
            <a:r>
              <a:rPr lang="en-US" sz="2400" dirty="0"/>
              <a:t>Dynamic printing!</a:t>
            </a:r>
          </a:p>
          <a:p>
            <a:r>
              <a:rPr lang="en-US" sz="2400" dirty="0"/>
              <a:t>Wedge scanner programming &amp; mobile device connectivity/app installed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4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9411-25B4-D706-E7F2-99AF1B8D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80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40446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7E97F4-11FD-E1B4-677A-2FB54952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Us!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8BE468-5E85-8D0C-A6CF-8588637F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80"/>
            <a:ext cx="10515600" cy="47115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Managing Partner, Guidepath Consulting</a:t>
            </a:r>
          </a:p>
          <a:p>
            <a:pPr lvl="1"/>
            <a:r>
              <a:rPr lang="en-US" dirty="0"/>
              <a:t>Extensive background WMS &amp; TMS </a:t>
            </a:r>
          </a:p>
          <a:p>
            <a:pPr lvl="1"/>
            <a:r>
              <a:rPr lang="en-US" dirty="0"/>
              <a:t>F&amp;O &amp; BC</a:t>
            </a:r>
          </a:p>
          <a:p>
            <a:r>
              <a:rPr lang="en-US" sz="2400" dirty="0"/>
              <a:t>20 years SCM experience</a:t>
            </a:r>
          </a:p>
          <a:p>
            <a:pPr lvl="1"/>
            <a:r>
              <a:rPr lang="en-US" dirty="0"/>
              <a:t>High velocity handheld (cellular industry)</a:t>
            </a:r>
          </a:p>
          <a:p>
            <a:pPr lvl="1"/>
            <a:r>
              <a:rPr lang="en-US" dirty="0"/>
              <a:t>Food/Bev | Manufacturing | Distribution (3pl &amp; Vertically integrated industries)</a:t>
            </a:r>
          </a:p>
          <a:p>
            <a:r>
              <a:rPr lang="en-US" sz="2400" dirty="0"/>
              <a:t>10 years consulting</a:t>
            </a:r>
          </a:p>
          <a:p>
            <a:pPr lvl="1"/>
            <a:r>
              <a:rPr lang="en-US" dirty="0"/>
              <a:t>AXR2</a:t>
            </a:r>
          </a:p>
          <a:p>
            <a:pPr lvl="1"/>
            <a:r>
              <a:rPr lang="en-US" dirty="0"/>
              <a:t>AXR3</a:t>
            </a:r>
          </a:p>
          <a:p>
            <a:pPr lvl="1"/>
            <a:r>
              <a:rPr lang="en-US" dirty="0"/>
              <a:t>F&amp;O 7.3 – present</a:t>
            </a:r>
          </a:p>
          <a:p>
            <a:r>
              <a:rPr lang="en-US" sz="2400" dirty="0"/>
              <a:t>Warehouse Mgmt. | Transportation Mgmt. |Manufacturing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9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7E97F4-11FD-E1B4-677A-2FB54952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8BE468-5E85-8D0C-A6CF-8588637F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80"/>
            <a:ext cx="10515600" cy="4711549"/>
          </a:xfrm>
        </p:spPr>
        <p:txBody>
          <a:bodyPr>
            <a:normAutofit/>
          </a:bodyPr>
          <a:lstStyle/>
          <a:p>
            <a:r>
              <a:rPr lang="en-US" sz="2400" dirty="0"/>
              <a:t>Enablement</a:t>
            </a:r>
          </a:p>
          <a:p>
            <a:pPr lvl="1"/>
            <a:r>
              <a:rPr lang="en-US" dirty="0"/>
              <a:t>Item &amp; Warehouse </a:t>
            </a:r>
          </a:p>
          <a:p>
            <a:r>
              <a:rPr lang="en-US" sz="2400" dirty="0"/>
              <a:t>Release to Warehouse</a:t>
            </a:r>
          </a:p>
          <a:p>
            <a:pPr lvl="1"/>
            <a:r>
              <a:rPr lang="en-US" dirty="0"/>
              <a:t>Shipment, Wave, Work ID</a:t>
            </a:r>
          </a:p>
          <a:p>
            <a:r>
              <a:rPr lang="en-US" sz="2400" dirty="0"/>
              <a:t>Locations</a:t>
            </a:r>
          </a:p>
          <a:p>
            <a:pPr lvl="1"/>
            <a:r>
              <a:rPr lang="en-US" dirty="0"/>
              <a:t>Profile &amp; Zones (LP &amp; non-LP)</a:t>
            </a:r>
          </a:p>
          <a:p>
            <a:r>
              <a:rPr lang="en-US" sz="2400" dirty="0"/>
              <a:t>Inventory</a:t>
            </a:r>
          </a:p>
          <a:p>
            <a:pPr lvl="1"/>
            <a:r>
              <a:rPr lang="en-US" dirty="0"/>
              <a:t>Cycle Counting, Units </a:t>
            </a:r>
          </a:p>
          <a:p>
            <a:r>
              <a:rPr lang="en-US" sz="2400" dirty="0"/>
              <a:t>Business Logic</a:t>
            </a:r>
          </a:p>
          <a:p>
            <a:pPr lvl="1"/>
            <a:r>
              <a:rPr lang="en-US" dirty="0"/>
              <a:t>Location directives &amp; Work templates</a:t>
            </a:r>
          </a:p>
          <a:p>
            <a:r>
              <a:rPr lang="en-US" sz="2400" dirty="0"/>
              <a:t>Printers, media, &amp; scanning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1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DD9CC-E846-FFD6-B5C7-798AD146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Enablement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A463A6-1A1C-45F6-E76D-6C40034129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Item enablement is first &amp; foremost the most important SCM decision you will make leading into an ERP implementation.</a:t>
            </a:r>
          </a:p>
          <a:p>
            <a:r>
              <a:rPr lang="en-US" sz="2400" dirty="0"/>
              <a:t>You can bypass using WMS if you do not need it now.  </a:t>
            </a:r>
          </a:p>
          <a:p>
            <a:r>
              <a:rPr lang="en-US" sz="2400" dirty="0"/>
              <a:t>Difficult &amp; expensive if you DID NOT enable during the initial engagement.</a:t>
            </a:r>
          </a:p>
          <a:p>
            <a:r>
              <a:rPr lang="en-US" sz="2400" dirty="0"/>
              <a:t>Future proof company growth &amp; turn it on during the initial implementation</a:t>
            </a:r>
          </a:p>
          <a:p>
            <a:r>
              <a:rPr lang="en-US" sz="2400" dirty="0"/>
              <a:t>Save floorspace &amp; technical overhead/debt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87D5FE0-CA8A-29DC-F4EC-1529A82E3DC0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8724673" y="778491"/>
            <a:ext cx="1822544" cy="29020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4DD1D-62BB-3386-F91E-18EAF2F6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59" y="4064048"/>
            <a:ext cx="4070572" cy="19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4661A6-5F4F-831D-8564-1512E938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Release to Warehouse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01D33-801D-7BAF-C5ED-3B33169C22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Release to warehouse</a:t>
            </a:r>
          </a:p>
          <a:p>
            <a:pPr lvl="1"/>
            <a:r>
              <a:rPr lang="en-US" dirty="0"/>
              <a:t>Batch</a:t>
            </a:r>
          </a:p>
          <a:p>
            <a:pPr lvl="1"/>
            <a:r>
              <a:rPr lang="en-US" dirty="0"/>
              <a:t>Direct from Sales/Transfer order</a:t>
            </a:r>
          </a:p>
          <a:p>
            <a:pPr lvl="1"/>
            <a:r>
              <a:rPr lang="en-US" dirty="0"/>
              <a:t>Load Planning Workbench</a:t>
            </a:r>
          </a:p>
          <a:p>
            <a:r>
              <a:rPr lang="en-US" sz="2400" dirty="0"/>
              <a:t>Common misconception </a:t>
            </a:r>
          </a:p>
          <a:p>
            <a:pPr lvl="1"/>
            <a:r>
              <a:rPr lang="en-US" dirty="0"/>
              <a:t>This creates work?</a:t>
            </a:r>
          </a:p>
          <a:p>
            <a:pPr lvl="2"/>
            <a:r>
              <a:rPr lang="en-US" sz="2400" dirty="0"/>
              <a:t>Only creates Shipment ID (outbound/shipping)</a:t>
            </a:r>
          </a:p>
          <a:p>
            <a:r>
              <a:rPr lang="en-US" sz="2400" dirty="0"/>
              <a:t>The Magic happens on the wave</a:t>
            </a:r>
          </a:p>
          <a:p>
            <a:r>
              <a:rPr lang="en-US" sz="2400" dirty="0"/>
              <a:t>Understand how you process demand &amp; when that demand should be available for execution.  This will drive the method of demand release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C3932E-AB3A-9AD1-7BF9-4AC68500850F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543232" y="2099013"/>
            <a:ext cx="3484563" cy="74199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7CBE94-C216-9DEA-55F5-2BB47E7FD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45" y="3132792"/>
            <a:ext cx="2222614" cy="22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6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0C248-4DD0-85D2-7847-E14747C5D0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3062378"/>
            <a:ext cx="10515600" cy="3313955"/>
          </a:xfrm>
        </p:spPr>
        <p:txBody>
          <a:bodyPr>
            <a:normAutofit/>
          </a:bodyPr>
          <a:lstStyle/>
          <a:p>
            <a:r>
              <a:rPr lang="en-US" sz="2400" dirty="0"/>
              <a:t>Avoid 1 (this prevents growth in the opposite direction)</a:t>
            </a:r>
          </a:p>
          <a:p>
            <a:r>
              <a:rPr lang="en-US" sz="2400" dirty="0"/>
              <a:t>Group by profile </a:t>
            </a:r>
          </a:p>
          <a:p>
            <a:pPr lvl="1"/>
            <a:r>
              <a:rPr lang="en-US" dirty="0"/>
              <a:t>Grouping by profile will help future business logic (directives)</a:t>
            </a:r>
          </a:p>
          <a:p>
            <a:r>
              <a:rPr lang="en-US" sz="2400" dirty="0"/>
              <a:t>Proper naming can help with interleaving (pick path)</a:t>
            </a:r>
          </a:p>
          <a:p>
            <a:r>
              <a:rPr lang="en-US" sz="2400" dirty="0"/>
              <a:t> Zones – “Mini warehouses” </a:t>
            </a:r>
          </a:p>
          <a:p>
            <a:pPr lvl="1"/>
            <a:r>
              <a:rPr lang="en-US" dirty="0"/>
              <a:t>Establish zones to make allocation off limits at a higher level</a:t>
            </a:r>
          </a:p>
          <a:p>
            <a:r>
              <a:rPr lang="en-US" sz="2400" dirty="0"/>
              <a:t>Location profiles are the “brains” of locations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55514D-ABC9-ECDC-8BAA-9292F7933D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882775"/>
            <a:ext cx="4736690" cy="117951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AA9EDB-B95E-068C-60BF-75C745E3BD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5993" y="1882775"/>
            <a:ext cx="4817806" cy="117951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A91122C-58CB-9EAB-4887-2CF4CEFF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Location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86840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3CFDD4-9ECC-61B2-D079-BE1CB54934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882740"/>
            <a:ext cx="10515600" cy="1447055"/>
          </a:xfrm>
        </p:spPr>
        <p:txBody>
          <a:bodyPr>
            <a:normAutofit/>
          </a:bodyPr>
          <a:lstStyle/>
          <a:p>
            <a:r>
              <a:rPr lang="en-US" sz="2400" dirty="0"/>
              <a:t>Item | Location | Spot | Plans</a:t>
            </a:r>
          </a:p>
          <a:p>
            <a:r>
              <a:rPr lang="en-US" sz="2400" dirty="0"/>
              <a:t>Product confirmation – Unit List View</a:t>
            </a:r>
          </a:p>
          <a:p>
            <a:r>
              <a:rPr lang="en-US" sz="2400" dirty="0"/>
              <a:t>Let “Pending Review” work for you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3C8547-2117-B34E-4349-03A9690293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904" y="3528206"/>
            <a:ext cx="8176666" cy="58040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096766-9913-22C5-552C-416834D3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Inventory (cycle Counting)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03A43F-CABB-E0D8-D229-5F89D6DF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78" y="4425364"/>
            <a:ext cx="5543835" cy="1276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95494-4CBB-8F71-9609-D0F3050E0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886" y="2188249"/>
            <a:ext cx="1555830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3CFDD4-9ECC-61B2-D079-BE1CB54934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882740"/>
            <a:ext cx="10515600" cy="1447055"/>
          </a:xfrm>
        </p:spPr>
        <p:txBody>
          <a:bodyPr>
            <a:normAutofit/>
          </a:bodyPr>
          <a:lstStyle/>
          <a:p>
            <a:r>
              <a:rPr lang="en-US" dirty="0"/>
              <a:t>Apply DIM to the Transfer line</a:t>
            </a:r>
          </a:p>
          <a:p>
            <a:pPr lvl="1"/>
            <a:r>
              <a:rPr lang="en-US" dirty="0"/>
              <a:t>Pick &amp; Unpick</a:t>
            </a:r>
          </a:p>
          <a:p>
            <a:r>
              <a:rPr lang="en-US" dirty="0"/>
              <a:t>Load Line Qty + Work created Qty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096766-9913-22C5-552C-416834D3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Inventory (Transfer Order)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593D8-0AB2-C055-3770-3E9A257D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0" y="2606267"/>
            <a:ext cx="4115011" cy="1187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041CBB-EBC8-066E-5F0E-6E43E44FA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454" y="4518009"/>
            <a:ext cx="1873346" cy="1460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CA52C9-DE15-2D6F-B1A6-959DAFC41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663" y="4162998"/>
            <a:ext cx="8041603" cy="21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D8BD5-6357-84F7-D3D5-AD6592521B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669844"/>
            <a:ext cx="10515600" cy="4706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 Pool</a:t>
            </a:r>
          </a:p>
          <a:p>
            <a:pPr lvl="1"/>
            <a:r>
              <a:rPr lang="en-US" dirty="0"/>
              <a:t>Group work for execution/reporting</a:t>
            </a:r>
          </a:p>
          <a:p>
            <a:r>
              <a:rPr lang="en-US" dirty="0"/>
              <a:t>Work Priority</a:t>
            </a:r>
          </a:p>
          <a:p>
            <a:pPr lvl="1"/>
            <a:r>
              <a:rPr lang="en-US" dirty="0"/>
              <a:t>In what order do we want warehouse workers executing work</a:t>
            </a:r>
          </a:p>
          <a:p>
            <a:r>
              <a:rPr lang="en-US" dirty="0"/>
              <a:t>Directive Codes</a:t>
            </a:r>
          </a:p>
          <a:p>
            <a:pPr lvl="1"/>
            <a:r>
              <a:rPr lang="en-US" dirty="0"/>
              <a:t>Ties out to specific location directives</a:t>
            </a:r>
          </a:p>
          <a:p>
            <a:r>
              <a:rPr lang="en-US" dirty="0"/>
              <a:t>STOP</a:t>
            </a:r>
          </a:p>
          <a:p>
            <a:pPr lvl="1"/>
            <a:r>
              <a:rPr lang="en-US" dirty="0"/>
              <a:t>Upon successful completion stop users &amp; send them to next work ID (segregation of duties)</a:t>
            </a:r>
          </a:p>
          <a:p>
            <a:r>
              <a:rPr lang="en-US" dirty="0"/>
              <a:t>Work Class</a:t>
            </a:r>
          </a:p>
          <a:p>
            <a:pPr lvl="1"/>
            <a:r>
              <a:rPr lang="en-US" dirty="0"/>
              <a:t>Segregation of duties (mobile device setup)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C99BC-F8C4-BC72-E65F-0C101D92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Work Templates</a:t>
            </a:r>
          </a:p>
        </p:txBody>
      </p:sp>
    </p:spTree>
    <p:extLst>
      <p:ext uri="{BB962C8B-B14F-4D97-AF65-F5344CB8AC3E}">
        <p14:creationId xmlns:p14="http://schemas.microsoft.com/office/powerpoint/2010/main" val="92164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93DCFD68B6564B8CAC449AA517FD5F" ma:contentTypeVersion="17" ma:contentTypeDescription="Create a new document." ma:contentTypeScope="" ma:versionID="46527ad179b127f0cdedd6d30c850c3d">
  <xsd:schema xmlns:xsd="http://www.w3.org/2001/XMLSchema" xmlns:xs="http://www.w3.org/2001/XMLSchema" xmlns:p="http://schemas.microsoft.com/office/2006/metadata/properties" xmlns:ns2="11dd3a3b-9603-41fd-b81c-c11876865134" xmlns:ns3="1697ee21-6294-4ec0-a023-ecdc12fb217d" targetNamespace="http://schemas.microsoft.com/office/2006/metadata/properties" ma:root="true" ma:fieldsID="ffd2d85419c2ec3c3c84a3eb5c003f3e" ns2:_="" ns3:_="">
    <xsd:import namespace="11dd3a3b-9603-41fd-b81c-c11876865134"/>
    <xsd:import namespace="1697ee21-6294-4ec0-a023-ecdc12fb21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d3a3b-9603-41fd-b81c-c118768651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7c3b37-2320-48ce-b319-ec387555f3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97ee21-6294-4ec0-a023-ecdc12fb217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adf3bbfb-2c47-42c1-b95a-4fc3f6e518d3}" ma:internalName="TaxCatchAll" ma:showField="CatchAllData" ma:web="1697ee21-6294-4ec0-a023-ecdc12fb21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697ee21-6294-4ec0-a023-ecdc12fb217d" xsi:nil="true"/>
    <lcf76f155ced4ddcb4097134ff3c332f xmlns="11dd3a3b-9603-41fd-b81c-c1187686513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6B9E86C-8796-446E-AF83-2DB50E4D3F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d3a3b-9603-41fd-b81c-c11876865134"/>
    <ds:schemaRef ds:uri="1697ee21-6294-4ec0-a023-ecdc12fb21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61CA99-CA43-4804-BE99-F896EBC75F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D6101-9C87-4C6A-87E1-7531206C2346}">
  <ds:schemaRefs>
    <ds:schemaRef ds:uri="http://schemas.microsoft.com/office/2006/metadata/properties"/>
    <ds:schemaRef ds:uri="http://schemas.microsoft.com/office/infopath/2007/PartnerControls"/>
    <ds:schemaRef ds:uri="1697ee21-6294-4ec0-a023-ecdc12fb217d"/>
    <ds:schemaRef ds:uri="11dd3a3b-9603-41fd-b81c-c118768651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506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Open Sans ExtraBold</vt:lpstr>
      <vt:lpstr>Open Sans SemiBold</vt:lpstr>
      <vt:lpstr>Office Theme</vt:lpstr>
      <vt:lpstr>Warehouse Management </vt:lpstr>
      <vt:lpstr>About Us!</vt:lpstr>
      <vt:lpstr>Topics</vt:lpstr>
      <vt:lpstr>Item Enablement</vt:lpstr>
      <vt:lpstr>Release to Warehouse</vt:lpstr>
      <vt:lpstr>Location Considerations</vt:lpstr>
      <vt:lpstr>Inventory (cycle Counting)</vt:lpstr>
      <vt:lpstr>Inventory (Transfer Order)</vt:lpstr>
      <vt:lpstr>Work Templates</vt:lpstr>
      <vt:lpstr>Business Logic Work Templates</vt:lpstr>
      <vt:lpstr>Business Logic Location Directives</vt:lpstr>
      <vt:lpstr>Printing &amp; Scanning</vt:lpstr>
      <vt:lpstr>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Bishop</dc:creator>
  <cp:lastModifiedBy>Todd Truitt</cp:lastModifiedBy>
  <cp:revision>7</cp:revision>
  <dcterms:created xsi:type="dcterms:W3CDTF">2023-09-20T16:06:20Z</dcterms:created>
  <dcterms:modified xsi:type="dcterms:W3CDTF">2024-06-03T20:25:21Z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0x0101008893DCFD68B6564B8CAC449AA517FD5F</vt:lpwstr>
  </property>
  <property fmtid="{D5CDD505-2E9C-101B-9397-08002B2CF9AE}" pid="3" name="MediaServiceImageTags">
    <vt:lpwstr/>
  </property>
</Properties>
</file>