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81" r:id="rId4"/>
    <p:sldId id="259" r:id="rId5"/>
    <p:sldId id="258" r:id="rId6"/>
    <p:sldId id="260" r:id="rId7"/>
    <p:sldId id="269" r:id="rId8"/>
    <p:sldId id="272" r:id="rId9"/>
    <p:sldId id="271" r:id="rId10"/>
    <p:sldId id="273" r:id="rId11"/>
    <p:sldId id="275" r:id="rId12"/>
    <p:sldId id="276" r:id="rId13"/>
    <p:sldId id="277" r:id="rId14"/>
    <p:sldId id="278" r:id="rId15"/>
    <p:sldId id="279" r:id="rId16"/>
    <p:sldId id="280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CAEE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2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5F9399-9FCD-4EB5-9097-B1F7C844D6C0}" type="datetimeFigureOut">
              <a:rPr lang="pt-BR" smtClean="0"/>
              <a:t>19/07/2024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FE8E06-5ACC-4B76-ABC7-227BE4050C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9094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0CA107-940C-6C27-530E-DCC37AA5DC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D9463FF-184B-A30C-70AE-FA530EB033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7B44956-5C4F-A625-6BAE-EA1E0B67E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26EF1-3415-47A9-AAD0-DEB93AD0CD29}" type="datetime1">
              <a:rPr lang="pt-BR" smtClean="0"/>
              <a:t>19/07/2024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ECF56AB-6B02-0779-C4D6-C2C727D32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C909C82-4B04-DD69-D6FD-D1BF2035A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2498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80AD04-D4DD-439D-55FB-DA11BA210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D4BF33B-9841-30F8-9C67-39299E7480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9FDA70C-C9A0-3193-B43B-E8FB56622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69239-516C-47E0-BCF6-9A2AF4BC06CA}" type="datetime1">
              <a:rPr lang="pt-BR" smtClean="0"/>
              <a:t>19/07/2024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E85DAC4-127E-84F8-A322-E3B294A79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FF2CB11-9B51-C1A2-A6A2-316F336B4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5690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80FECC1-E157-5E3D-A584-20AE2742BF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0CE7EC1-D609-4654-E987-BE39820485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DD15B25-922C-EF73-E9FC-DC4B54994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F1AFA-F169-45B6-8F49-433F5750701E}" type="datetime1">
              <a:rPr lang="pt-BR" smtClean="0"/>
              <a:t>19/07/2024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89D06C0-6066-8703-2C0D-0EC1EE1E9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5F03C71-5285-4800-EFDC-E1684C516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4380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D6D36E-A1F5-6CE9-4412-2E7F6DA5E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BDC77F-03B5-9EC3-75E3-789DEE70A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CFCCA6E-6C08-41C2-E55C-C228D8FE9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B738E-6E7C-42C7-B306-D2F69400786E}" type="datetime1">
              <a:rPr lang="pt-BR" smtClean="0"/>
              <a:t>19/07/2024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F7EEC7-F82C-4249-2DC1-0589967F8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3E169CE-4BF8-94F6-076E-4DD1BBA47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9978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34B227-22F5-5450-721B-C38525C20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A8A18D4-D0D8-0469-1898-9C9BBF0133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B10F51-755D-1008-B9C3-4D1687B78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C77CB-96CC-4F6A-B0CA-CC6FDE8F2E03}" type="datetime1">
              <a:rPr lang="pt-BR" smtClean="0"/>
              <a:t>19/07/2024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695FEA5-28D0-C509-07CE-FEA054E72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DFD0A30-3F39-3DBC-C679-61688036F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9904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F2EB65-239F-FBD2-86EA-4D439F8B4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8B106A-7182-4617-C257-9D023B391A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E2765B1-B205-0EBE-8ABE-77C99FFFB1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54A3C79-521B-9A61-1183-96CE533D0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61D1F-EC60-44F8-806D-8AB5B22260D2}" type="datetime1">
              <a:rPr lang="pt-BR" smtClean="0"/>
              <a:t>19/07/2024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EFC5266-C5DF-E97A-2AD9-0D266DF84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869853F-D77A-1BF4-CCB7-7D6ED01CF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7273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6FA2C8-1DAD-5311-173E-1B8B6F707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160B229-98CA-3AD7-70AA-E076265B90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B936211-B2F5-D3A9-8D07-F958CCEFDB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A3EDACF-25E3-923F-8EAF-69D0BD935F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45382BC-F096-A9A1-3119-11069E6F7F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678D622-CEEC-EB69-3146-21F43CB79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36871-66A0-4B15-8698-510B8E856200}" type="datetime1">
              <a:rPr lang="pt-BR" smtClean="0"/>
              <a:t>19/07/2024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603B318-C548-2726-85E0-E679A5DCD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3F26EC8-967F-CB1E-B552-4F549A734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9729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7F3626-8508-D3AD-0E72-ED2FC174A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31AD2EE-9B7A-354F-FAFB-91DAA208A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FC82D-BFF4-466D-8450-5252E65136C8}" type="datetime1">
              <a:rPr lang="pt-BR" smtClean="0"/>
              <a:t>19/07/2024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F3BF9B6-79C6-A60E-7588-84573BFE6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0B6708B-4476-55C0-32E8-C35FF2EFD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0985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6E2EED0-A739-3401-286E-CDA721902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813B8-F369-43AF-AE80-11F6175FB80C}" type="datetime1">
              <a:rPr lang="pt-BR" smtClean="0"/>
              <a:t>19/07/2024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A7A44F0-BF7E-8A8B-566D-C53E0169D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AC496F5-E278-A1EE-42DD-DF1EAA58C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9471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BC5F0D-9EA2-8643-BC9D-E8CD822F3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C025B69-19AC-532B-7C22-3304F1302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5B53749-AD06-926F-6370-A019849A1A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038BB8A-E247-D83D-AC5C-E68D1F942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8AA8D-55C6-4247-9D6C-A98EA9875AE4}" type="datetime1">
              <a:rPr lang="pt-BR" smtClean="0"/>
              <a:t>19/07/2024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EE825DC-813C-4099-1AC1-260E4C28F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328D846-57FE-321A-5131-125194A32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3984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64C59F-1FCC-153B-7550-29F2C9486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32CB075-BAF9-C9CF-75EE-39B70E6A0B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359E008-46A6-6E45-800F-9CE8D5D1B8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F3EE29D-BA55-7D0D-4FEC-37E9E5666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3D052-0229-42E2-AE2E-542AE57F799B}" type="datetime1">
              <a:rPr lang="pt-BR" smtClean="0"/>
              <a:t>19/07/2024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B9F5CB9-9C16-0F8E-216B-9A8874A4A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C8DA242-AA1D-392D-F414-E599187B3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5094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4EA4A4A-3D7D-C92D-2322-A2625AB78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6EF7377-78B4-1B00-D182-7AF37C8E00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A24C974-63C5-F42B-A320-D6EC0A867E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6D610B5-AA65-4A19-B373-E5658444F765}" type="datetime1">
              <a:rPr lang="pt-BR" smtClean="0"/>
              <a:t>19/07/2024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106FEF1-0516-922A-18AC-3A27807B84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DF0876C-8CB6-7D28-243A-74562FE83D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00E1BD7-A6F2-47E2-ACB3-3469C810C6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3737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s://github.com/OviedoVR" TargetMode="External"/><Relationship Id="rId7" Type="http://schemas.openxmlformats.org/officeDocument/2006/relationships/hyperlink" Target="mailto:oviedo.vinicius@gmail.co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s://www.linkedin.com/in/vinicius-oviedo/" TargetMode="Externa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microsoft.com/office/2007/relationships/hdphoto" Target="../media/hdphoto5.wdp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7" Type="http://schemas.openxmlformats.org/officeDocument/2006/relationships/image" Target="../media/image24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analystprep.com/study-notes/cfa-level-2/quantitative-method/overfitting-methods-addressing/" TargetMode="External"/><Relationship Id="rId1" Type="http://schemas.openxmlformats.org/officeDocument/2006/relationships/slideLayout" Target="../slideLayouts/slideLayout2.xml"/><Relationship Id="rId4" Type="http://schemas.microsoft.com/office/2007/relationships/hdphoto" Target="../media/hdphoto6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://dx.doi.org/10.1016/j.cie.2021.107912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medium.com/@briankimagut/building-streamlit-machine-learning-app-220249e573d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uilding-streamlit-machine-learning-app.onrender.com/Predict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om.br/Hands-Machine-Learning-Scikit-Learn-Tensorflow/dp/1098125975/ref=pd_lpo_sccl_1/136-7590571-2666340?pd_rd_w=3wsDP&amp;content-id=amzn1.sym.a2197dac-0fbe-4cc8-beca-b52f96ea33d5&amp;pf_rd_p=a2197dac-0fbe-4cc8-beca-b52f96ea33d5&amp;pf_rd_r=1ZPTKRN7S158S450GK9D&amp;pd_rd_wg=gS5BE&amp;pd_rd_r=58d15381-1325-4e74-92f5-49a9932a4a8e&amp;pd_rd_i=1098125975&amp;psc=1" TargetMode="External"/><Relationship Id="rId2" Type="http://schemas.openxmlformats.org/officeDocument/2006/relationships/hyperlink" Target="https://www.amazon.com.br/Introduction-Machine-Learning-Andreas-Mueller/dp/1449369413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hyperlink" Target="https://doi.org/10.1016/j.mlwa.2023.100505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x.doi.org/10.3389/fphar.2021.720694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bm.com/br-pt/topics/gradient-descent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E0910E-57AB-C019-DF49-B555B7E225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8000" b="1" dirty="0"/>
              <a:t>Machine Learning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B8E612C-D80B-85F8-FA6C-EE86130978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32933"/>
          </a:xfrm>
        </p:spPr>
        <p:txBody>
          <a:bodyPr/>
          <a:lstStyle/>
          <a:p>
            <a:r>
              <a:rPr lang="pt-BR" dirty="0">
                <a:solidFill>
                  <a:schemeClr val="bg1">
                    <a:lumMod val="65000"/>
                  </a:schemeClr>
                </a:solidFill>
              </a:rPr>
              <a:t>ESPECIALIZAÇÃO EM ANÁLISE E CIÊNCIA DE DADOS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22B4DC3-A75B-FD9F-D47D-361DC09B6C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4818" y="0"/>
            <a:ext cx="1122363" cy="1122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CEE2C23B-65F0-F4D5-0B95-6BFEA3A1DE74}"/>
              </a:ext>
            </a:extLst>
          </p:cNvPr>
          <p:cNvSpPr txBox="1"/>
          <p:nvPr/>
        </p:nvSpPr>
        <p:spPr>
          <a:xfrm>
            <a:off x="924912" y="5833241"/>
            <a:ext cx="2695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Vinícius Rodrigues Oviedo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6033F31-5528-CC58-0D46-849A10D8DF71}"/>
              </a:ext>
            </a:extLst>
          </p:cNvPr>
          <p:cNvSpPr txBox="1"/>
          <p:nvPr/>
        </p:nvSpPr>
        <p:spPr>
          <a:xfrm>
            <a:off x="8376747" y="5833241"/>
            <a:ext cx="2695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>
                    <a:lumMod val="75000"/>
                  </a:schemeClr>
                </a:solidFill>
              </a:rPr>
              <a:t>Santa Maria, 2024</a:t>
            </a:r>
          </a:p>
        </p:txBody>
      </p:sp>
      <p:pic>
        <p:nvPicPr>
          <p:cNvPr id="7" name="Imagem 6" descr="Forma&#10;&#10;Descrição gerada automaticamente com confiança baixa">
            <a:hlinkClick r:id="rId3"/>
            <a:extLst>
              <a:ext uri="{FF2B5EF4-FFF2-40B4-BE49-F238E27FC236}">
                <a16:creationId xmlns:a16="http://schemas.microsoft.com/office/drawing/2014/main" id="{C9BB438C-61C1-83AC-191F-09B277944A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111" y="5330987"/>
            <a:ext cx="404650" cy="404650"/>
          </a:xfrm>
          <a:prstGeom prst="rect">
            <a:avLst/>
          </a:prstGeom>
        </p:spPr>
      </p:pic>
      <p:pic>
        <p:nvPicPr>
          <p:cNvPr id="9" name="Imagem 8" descr="Logotipo, Ícone&#10;&#10;Descrição gerada automaticamente">
            <a:hlinkClick r:id="rId5"/>
            <a:extLst>
              <a:ext uri="{FF2B5EF4-FFF2-40B4-BE49-F238E27FC236}">
                <a16:creationId xmlns:a16="http://schemas.microsoft.com/office/drawing/2014/main" id="{926EE080-EE60-803E-E05E-F7199A09740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5343122"/>
            <a:ext cx="404650" cy="404650"/>
          </a:xfrm>
          <a:prstGeom prst="rect">
            <a:avLst/>
          </a:prstGeom>
        </p:spPr>
      </p:pic>
      <p:pic>
        <p:nvPicPr>
          <p:cNvPr id="11" name="Imagem 10" descr="Forma&#10;&#10;Descrição gerada automaticamente com confiança baixa">
            <a:hlinkClick r:id="rId7"/>
            <a:extLst>
              <a:ext uri="{FF2B5EF4-FFF2-40B4-BE49-F238E27FC236}">
                <a16:creationId xmlns:a16="http://schemas.microsoft.com/office/drawing/2014/main" id="{6719C3D2-45F8-28C8-8687-E83272FC8B8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6889" y="5343122"/>
            <a:ext cx="404651" cy="404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5034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C061CD-8025-7E8A-76C8-26AC09C7E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METODOLOGIA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400DBFB-4C95-4BC9-2AC3-48B17B718C74}"/>
              </a:ext>
            </a:extLst>
          </p:cNvPr>
          <p:cNvSpPr/>
          <p:nvPr/>
        </p:nvSpPr>
        <p:spPr>
          <a:xfrm>
            <a:off x="0" y="0"/>
            <a:ext cx="12192000" cy="2301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9CC3CDE-2294-0587-CB45-EE87D6D3F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10</a:t>
            </a:fld>
            <a:endParaRPr lang="pt-BR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8C839A3-100B-4872-5260-8A2851A7DD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324" t="8970" r="9130" b="5476"/>
          <a:stretch/>
        </p:blipFill>
        <p:spPr bwMode="auto">
          <a:xfrm>
            <a:off x="6342745" y="1647145"/>
            <a:ext cx="4165600" cy="448015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222DFDDA-CFAF-2988-69EA-E94884590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69229" cy="4351338"/>
          </a:xfrm>
        </p:spPr>
        <p:txBody>
          <a:bodyPr>
            <a:normAutofit/>
          </a:bodyPr>
          <a:lstStyle/>
          <a:p>
            <a:r>
              <a:rPr lang="pt-BR" sz="2200" b="1" dirty="0"/>
              <a:t>CRISP-DM 			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endParaRPr lang="pt-BR" sz="2200" b="1" dirty="0"/>
          </a:p>
          <a:p>
            <a:r>
              <a:rPr lang="pt-BR" sz="2200" dirty="0"/>
              <a:t>Metodologias ágeis</a:t>
            </a:r>
          </a:p>
          <a:p>
            <a:endParaRPr lang="pt-BR" sz="2200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924566C7-FC13-475A-0CBE-04B46F6502C2}"/>
              </a:ext>
            </a:extLst>
          </p:cNvPr>
          <p:cNvSpPr txBox="1"/>
          <p:nvPr/>
        </p:nvSpPr>
        <p:spPr>
          <a:xfrm>
            <a:off x="6255661" y="6103324"/>
            <a:ext cx="4165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</a:rPr>
              <a:t>Fonte: google imagens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3081189-3896-C4CB-52E9-108DA7BD8F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3604" y="3429000"/>
            <a:ext cx="4325309" cy="2422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6306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C061CD-8025-7E8A-76C8-26AC09C7E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DADOS DE TREINO E TESTE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400DBFB-4C95-4BC9-2AC3-48B17B718C74}"/>
              </a:ext>
            </a:extLst>
          </p:cNvPr>
          <p:cNvSpPr/>
          <p:nvPr/>
        </p:nvSpPr>
        <p:spPr>
          <a:xfrm>
            <a:off x="0" y="0"/>
            <a:ext cx="12192000" cy="2301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9CC3CDE-2294-0587-CB45-EE87D6D3F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11</a:t>
            </a:fld>
            <a:endParaRPr lang="pt-BR"/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222DFDDA-CFAF-2988-69EA-E94884590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69229" cy="4351338"/>
          </a:xfrm>
        </p:spPr>
        <p:txBody>
          <a:bodyPr>
            <a:normAutofit/>
          </a:bodyPr>
          <a:lstStyle/>
          <a:p>
            <a:r>
              <a:rPr lang="pt-BR" sz="2200" dirty="0"/>
              <a:t>Validação do modelo de Machine Learning (LM)</a:t>
            </a:r>
          </a:p>
          <a:p>
            <a:r>
              <a:rPr lang="pt-BR" sz="2200" b="1" dirty="0"/>
              <a:t>Exemplos: </a:t>
            </a:r>
            <a:r>
              <a:rPr lang="pt-BR" sz="2200" dirty="0"/>
              <a:t>80% treino, 20% teste</a:t>
            </a:r>
          </a:p>
          <a:p>
            <a:r>
              <a:rPr lang="pt-BR" sz="2200" dirty="0"/>
              <a:t> Amostragem estatística</a:t>
            </a:r>
          </a:p>
          <a:p>
            <a:r>
              <a:rPr lang="pt-BR" sz="2200" u="sng" dirty="0" err="1"/>
              <a:t>Scikit-Learn</a:t>
            </a:r>
            <a:r>
              <a:rPr lang="pt-BR" sz="2200" dirty="0"/>
              <a:t>: </a:t>
            </a:r>
            <a:r>
              <a:rPr lang="pt-BR" sz="220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train_test_split</a:t>
            </a:r>
            <a:endParaRPr lang="pt-BR" sz="2200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pic>
        <p:nvPicPr>
          <p:cNvPr id="5" name="Gráfico 4" descr="Banco de dados com preenchimento sólido">
            <a:extLst>
              <a:ext uri="{FF2B5EF4-FFF2-40B4-BE49-F238E27FC236}">
                <a16:creationId xmlns:a16="http://schemas.microsoft.com/office/drawing/2014/main" id="{3C6224AA-1E7B-B573-5268-9748FC0CAE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18628" y="2521857"/>
            <a:ext cx="2387600" cy="2387600"/>
          </a:xfrm>
          <a:prstGeom prst="rect">
            <a:avLst/>
          </a:prstGeom>
        </p:spPr>
      </p:pic>
      <p:grpSp>
        <p:nvGrpSpPr>
          <p:cNvPr id="18" name="Agrupar 17">
            <a:extLst>
              <a:ext uri="{FF2B5EF4-FFF2-40B4-BE49-F238E27FC236}">
                <a16:creationId xmlns:a16="http://schemas.microsoft.com/office/drawing/2014/main" id="{DB7D520E-B49F-94D0-6A0B-DD8FE8E5E924}"/>
              </a:ext>
            </a:extLst>
          </p:cNvPr>
          <p:cNvGrpSpPr/>
          <p:nvPr/>
        </p:nvGrpSpPr>
        <p:grpSpPr>
          <a:xfrm>
            <a:off x="8178798" y="1690688"/>
            <a:ext cx="1325563" cy="1577242"/>
            <a:chOff x="8178798" y="1690688"/>
            <a:chExt cx="1325563" cy="1577242"/>
          </a:xfrm>
        </p:grpSpPr>
        <p:pic>
          <p:nvPicPr>
            <p:cNvPr id="9" name="Gráfico 8" descr="Banco de dados com preenchimento sólido">
              <a:extLst>
                <a:ext uri="{FF2B5EF4-FFF2-40B4-BE49-F238E27FC236}">
                  <a16:creationId xmlns:a16="http://schemas.microsoft.com/office/drawing/2014/main" id="{F584F05B-04AD-788E-5870-43ED16C5058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178798" y="1690688"/>
              <a:ext cx="1325563" cy="1325563"/>
            </a:xfrm>
            <a:prstGeom prst="rect">
              <a:avLst/>
            </a:prstGeom>
          </p:spPr>
        </p:pic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188CCFA9-E341-A42F-C997-10638C55D0C3}"/>
                </a:ext>
              </a:extLst>
            </p:cNvPr>
            <p:cNvSpPr txBox="1"/>
            <p:nvPr/>
          </p:nvSpPr>
          <p:spPr>
            <a:xfrm>
              <a:off x="8451507" y="2898598"/>
              <a:ext cx="7801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50000"/>
                    </a:schemeClr>
                  </a:solidFill>
                </a:rPr>
                <a:t>treino</a:t>
              </a:r>
            </a:p>
          </p:txBody>
        </p:sp>
      </p:grp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B3D8B352-A46B-C37F-CDC1-59AA7E9E0AB8}"/>
              </a:ext>
            </a:extLst>
          </p:cNvPr>
          <p:cNvGrpSpPr/>
          <p:nvPr/>
        </p:nvGrpSpPr>
        <p:grpSpPr>
          <a:xfrm>
            <a:off x="8428232" y="4601936"/>
            <a:ext cx="826691" cy="1105886"/>
            <a:chOff x="8428232" y="4601936"/>
            <a:chExt cx="826691" cy="1105886"/>
          </a:xfrm>
        </p:grpSpPr>
        <p:pic>
          <p:nvPicPr>
            <p:cNvPr id="7" name="Gráfico 6" descr="Banco de dados com preenchimento sólido">
              <a:extLst>
                <a:ext uri="{FF2B5EF4-FFF2-40B4-BE49-F238E27FC236}">
                  <a16:creationId xmlns:a16="http://schemas.microsoft.com/office/drawing/2014/main" id="{6819E0B2-9A69-6158-0C60-B1D60C96678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428232" y="4601936"/>
              <a:ext cx="826691" cy="826691"/>
            </a:xfrm>
            <a:prstGeom prst="rect">
              <a:avLst/>
            </a:prstGeom>
          </p:spPr>
        </p:pic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766E0759-1CDF-B9C0-3CD5-8CF391762107}"/>
                </a:ext>
              </a:extLst>
            </p:cNvPr>
            <p:cNvSpPr txBox="1"/>
            <p:nvPr/>
          </p:nvSpPr>
          <p:spPr>
            <a:xfrm>
              <a:off x="8469650" y="5338490"/>
              <a:ext cx="7801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tx2">
                      <a:lumMod val="50000"/>
                      <a:lumOff val="50000"/>
                    </a:schemeClr>
                  </a:solidFill>
                </a:rPr>
                <a:t>teste</a:t>
              </a:r>
            </a:p>
          </p:txBody>
        </p:sp>
      </p:grp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07216597-0FA3-6C9A-0932-E9E6D5A2F582}"/>
              </a:ext>
            </a:extLst>
          </p:cNvPr>
          <p:cNvCxnSpPr>
            <a:cxnSpLocks/>
          </p:cNvCxnSpPr>
          <p:nvPr/>
        </p:nvCxnSpPr>
        <p:spPr>
          <a:xfrm>
            <a:off x="7786913" y="4601936"/>
            <a:ext cx="542157" cy="3256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D0F0AF33-EDA8-C2CA-7DD3-CDB161A02C4A}"/>
              </a:ext>
            </a:extLst>
          </p:cNvPr>
          <p:cNvCxnSpPr/>
          <p:nvPr/>
        </p:nvCxnSpPr>
        <p:spPr>
          <a:xfrm flipV="1">
            <a:off x="7658851" y="2606500"/>
            <a:ext cx="558798" cy="23528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1896EC3C-CB7E-5132-FBC6-0E078E7A7793}"/>
              </a:ext>
            </a:extLst>
          </p:cNvPr>
          <p:cNvSpPr txBox="1"/>
          <p:nvPr/>
        </p:nvSpPr>
        <p:spPr>
          <a:xfrm>
            <a:off x="6027369" y="4733835"/>
            <a:ext cx="1770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Base de dados</a:t>
            </a:r>
          </a:p>
        </p:txBody>
      </p:sp>
    </p:spTree>
    <p:extLst>
      <p:ext uri="{BB962C8B-B14F-4D97-AF65-F5344CB8AC3E}">
        <p14:creationId xmlns:p14="http://schemas.microsoft.com/office/powerpoint/2010/main" val="27557097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C061CD-8025-7E8A-76C8-26AC09C7E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UNDERFITTING E OVERFITTING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400DBFB-4C95-4BC9-2AC3-48B17B718C74}"/>
              </a:ext>
            </a:extLst>
          </p:cNvPr>
          <p:cNvSpPr/>
          <p:nvPr/>
        </p:nvSpPr>
        <p:spPr>
          <a:xfrm>
            <a:off x="0" y="0"/>
            <a:ext cx="12192000" cy="2301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9CC3CDE-2294-0587-CB45-EE87D6D3F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12</a:t>
            </a:fld>
            <a:endParaRPr lang="pt-BR"/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222DFDDA-CFAF-2988-69EA-E94884590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69229" cy="4351338"/>
          </a:xfrm>
        </p:spPr>
        <p:txBody>
          <a:bodyPr>
            <a:normAutofit/>
          </a:bodyPr>
          <a:lstStyle/>
          <a:p>
            <a:r>
              <a:rPr lang="pt-BR" sz="2200" dirty="0"/>
              <a:t>Giram em torno da generalização do modelo </a:t>
            </a:r>
          </a:p>
          <a:p>
            <a:r>
              <a:rPr lang="pt-BR" sz="2200" u="sng" dirty="0"/>
              <a:t>Underfitting: </a:t>
            </a:r>
            <a:r>
              <a:rPr lang="pt-BR" sz="2200" dirty="0"/>
              <a:t>modelo muito simples</a:t>
            </a:r>
          </a:p>
          <a:p>
            <a:r>
              <a:rPr lang="pt-BR" sz="2200" u="sng" dirty="0" err="1"/>
              <a:t>Overfitting</a:t>
            </a:r>
            <a:r>
              <a:rPr lang="pt-BR" sz="2200" u="sng" dirty="0"/>
              <a:t>: </a:t>
            </a:r>
            <a:r>
              <a:rPr lang="pt-BR" sz="2200" dirty="0"/>
              <a:t>modelo performa muito bem no treino, mas que generaliza mal para novos dados (“decora” os dados de treino)	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924566C7-FC13-475A-0CBE-04B46F6502C2}"/>
              </a:ext>
            </a:extLst>
          </p:cNvPr>
          <p:cNvSpPr txBox="1"/>
          <p:nvPr/>
        </p:nvSpPr>
        <p:spPr>
          <a:xfrm>
            <a:off x="5341132" y="5362378"/>
            <a:ext cx="6012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</a:rPr>
              <a:t>Fonte: </a:t>
            </a:r>
            <a:r>
              <a:rPr lang="pt-BR" sz="1200" dirty="0">
                <a:solidFill>
                  <a:schemeClr val="bg1">
                    <a:lumMod val="50000"/>
                  </a:schemeClr>
                </a:solidFill>
                <a:hlinkClick r:id="rId2"/>
              </a:rPr>
              <a:t>https://analystprep.com/study-notes/cfa-level-2/quantitative-method/overfitting-methods-addressing/</a:t>
            </a:r>
            <a:endParaRPr lang="pt-BR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B5F76B-1BDD-B578-E863-8CE0063EFE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888" t="5086" r="6874" b="6290"/>
          <a:stretch/>
        </p:blipFill>
        <p:spPr bwMode="auto">
          <a:xfrm>
            <a:off x="5341132" y="2096418"/>
            <a:ext cx="6012668" cy="3137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78144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C061CD-8025-7E8A-76C8-26AC09C7E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VALIDAÇÃO CRUZADA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400DBFB-4C95-4BC9-2AC3-48B17B718C74}"/>
              </a:ext>
            </a:extLst>
          </p:cNvPr>
          <p:cNvSpPr/>
          <p:nvPr/>
        </p:nvSpPr>
        <p:spPr>
          <a:xfrm>
            <a:off x="0" y="0"/>
            <a:ext cx="12192000" cy="2301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9CC3CDE-2294-0587-CB45-EE87D6D3F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13</a:t>
            </a:fld>
            <a:endParaRPr lang="pt-BR"/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222DFDDA-CFAF-2988-69EA-E94884590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69229" cy="4351338"/>
          </a:xfrm>
        </p:spPr>
        <p:txBody>
          <a:bodyPr>
            <a:normAutofit/>
          </a:bodyPr>
          <a:lstStyle/>
          <a:p>
            <a:r>
              <a:rPr lang="pt-BR" sz="2200" dirty="0"/>
              <a:t>Reduzir </a:t>
            </a:r>
            <a:r>
              <a:rPr lang="pt-BR" sz="2200" i="1" dirty="0"/>
              <a:t>underfitting</a:t>
            </a:r>
          </a:p>
          <a:p>
            <a:r>
              <a:rPr lang="pt-BR" sz="2200" dirty="0"/>
              <a:t>Reduzir </a:t>
            </a:r>
            <a:r>
              <a:rPr lang="pt-BR" sz="2200" i="1" dirty="0" err="1"/>
              <a:t>overfitting</a:t>
            </a:r>
            <a:endParaRPr lang="pt-BR" sz="2200" i="1" dirty="0"/>
          </a:p>
          <a:p>
            <a:r>
              <a:rPr lang="pt-BR" sz="2200" i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Validação K-</a:t>
            </a:r>
            <a:r>
              <a:rPr lang="pt-BR" sz="2200" i="1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fold</a:t>
            </a:r>
            <a:r>
              <a:rPr lang="pt-BR" sz="2200" i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 </a:t>
            </a:r>
          </a:p>
          <a:p>
            <a:endParaRPr lang="pt-BR" sz="2200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924566C7-FC13-475A-0CBE-04B46F6502C2}"/>
              </a:ext>
            </a:extLst>
          </p:cNvPr>
          <p:cNvSpPr txBox="1"/>
          <p:nvPr/>
        </p:nvSpPr>
        <p:spPr>
          <a:xfrm>
            <a:off x="5907314" y="5620849"/>
            <a:ext cx="4165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</a:rPr>
              <a:t>DOI: </a:t>
            </a:r>
            <a:r>
              <a:rPr lang="pt-BR" sz="1200" dirty="0">
                <a:solidFill>
                  <a:schemeClr val="bg1">
                    <a:lumMod val="50000"/>
                  </a:schemeClr>
                </a:solidFill>
                <a:hlinkClick r:id="rId2"/>
              </a:rPr>
              <a:t>http://dx.doi.org/10.1016/j.cie.2021.107912</a:t>
            </a:r>
            <a:endParaRPr lang="pt-BR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D399BFD3-8B0F-4A49-C37E-3A742F7483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7314" y="1690688"/>
            <a:ext cx="5070025" cy="3748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20279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C061CD-8025-7E8A-76C8-26AC09C7E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HIPER-PARÂMETROS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400DBFB-4C95-4BC9-2AC3-48B17B718C74}"/>
              </a:ext>
            </a:extLst>
          </p:cNvPr>
          <p:cNvSpPr/>
          <p:nvPr/>
        </p:nvSpPr>
        <p:spPr>
          <a:xfrm>
            <a:off x="0" y="0"/>
            <a:ext cx="12192000" cy="2301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9CC3CDE-2294-0587-CB45-EE87D6D3F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14</a:t>
            </a:fld>
            <a:endParaRPr lang="pt-BR"/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222DFDDA-CFAF-2988-69EA-E94884590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69229" cy="4351338"/>
          </a:xfrm>
        </p:spPr>
        <p:txBody>
          <a:bodyPr>
            <a:normAutofit/>
          </a:bodyPr>
          <a:lstStyle/>
          <a:p>
            <a:r>
              <a:rPr lang="pt-BR" sz="2200" b="1" dirty="0"/>
              <a:t>Foco:</a:t>
            </a:r>
            <a:r>
              <a:rPr lang="pt-BR" sz="2200" dirty="0"/>
              <a:t> melhorar desempenho do modelo de ML</a:t>
            </a:r>
          </a:p>
          <a:p>
            <a:r>
              <a:rPr lang="pt-BR" sz="2200" dirty="0"/>
              <a:t>Evitar</a:t>
            </a:r>
            <a:r>
              <a:rPr lang="pt-BR" sz="2200" i="1" dirty="0"/>
              <a:t> </a:t>
            </a:r>
            <a:r>
              <a:rPr lang="pt-BR" sz="2200" i="1" dirty="0" err="1"/>
              <a:t>under</a:t>
            </a:r>
            <a:r>
              <a:rPr lang="pt-BR" sz="2200" i="1" dirty="0"/>
              <a:t>/</a:t>
            </a:r>
            <a:r>
              <a:rPr lang="pt-BR" sz="2200" i="1" dirty="0" err="1"/>
              <a:t>overfitting</a:t>
            </a:r>
            <a:endParaRPr lang="pt-BR" sz="2200" dirty="0"/>
          </a:p>
          <a:p>
            <a:r>
              <a:rPr lang="pt-BR" sz="2200" dirty="0"/>
              <a:t>Performance computacional</a:t>
            </a:r>
          </a:p>
          <a:p>
            <a:r>
              <a:rPr lang="pt-BR" sz="2200" dirty="0"/>
              <a:t>Manual</a:t>
            </a:r>
          </a:p>
          <a:p>
            <a:r>
              <a:rPr lang="pt-BR" sz="2200" u="sng" dirty="0"/>
              <a:t>Métodos automatizados: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2000" dirty="0">
                <a:solidFill>
                  <a:schemeClr val="bg2">
                    <a:lumMod val="50000"/>
                  </a:schemeClr>
                </a:solidFill>
              </a:rPr>
              <a:t>Grid Search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2000" dirty="0">
                <a:solidFill>
                  <a:schemeClr val="bg2">
                    <a:lumMod val="50000"/>
                  </a:schemeClr>
                </a:solidFill>
              </a:rPr>
              <a:t>Random Search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2000" dirty="0" err="1">
                <a:solidFill>
                  <a:schemeClr val="bg2">
                    <a:lumMod val="50000"/>
                  </a:schemeClr>
                </a:solidFill>
              </a:rPr>
              <a:t>Bayesian</a:t>
            </a:r>
            <a:r>
              <a:rPr lang="pt-BR" sz="2000" dirty="0">
                <a:solidFill>
                  <a:schemeClr val="bg2">
                    <a:lumMod val="50000"/>
                  </a:schemeClr>
                </a:solidFill>
              </a:rPr>
              <a:t> Search</a:t>
            </a:r>
          </a:p>
          <a:p>
            <a:r>
              <a:rPr lang="pt-BR" sz="2200" b="1" dirty="0" err="1"/>
              <a:t>AutoML</a:t>
            </a:r>
            <a:r>
              <a:rPr lang="pt-BR" sz="2200" b="1" dirty="0"/>
              <a:t>: </a:t>
            </a:r>
            <a:r>
              <a:rPr lang="pt-BR" sz="220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pyCaret</a:t>
            </a:r>
            <a:endParaRPr lang="pt-BR" sz="2200" dirty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pPr lvl="1">
              <a:buFont typeface="Courier New" panose="02070309020205020404" pitchFamily="49" charset="0"/>
              <a:buChar char="o"/>
            </a:pPr>
            <a:endParaRPr lang="pt-BR" sz="18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28E58FA-DD6E-07C6-9059-1727166D2077}"/>
              </a:ext>
            </a:extLst>
          </p:cNvPr>
          <p:cNvSpPr txBox="1">
            <a:spLocks/>
          </p:cNvSpPr>
          <p:nvPr/>
        </p:nvSpPr>
        <p:spPr>
          <a:xfrm>
            <a:off x="6525985" y="1825625"/>
            <a:ext cx="4169229" cy="36070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200" dirty="0"/>
              <a:t>Exemplos:</a:t>
            </a:r>
          </a:p>
          <a:p>
            <a:endParaRPr lang="pt-BR" sz="22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800" dirty="0"/>
              <a:t>Coeficientes (regressão)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800" dirty="0"/>
              <a:t>Número de árvores em RF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800" dirty="0"/>
              <a:t>Clusters iniciais no K-means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800" dirty="0"/>
              <a:t>Taxa de aprendizado, batch </a:t>
            </a:r>
            <a:r>
              <a:rPr lang="pt-BR" sz="1800" dirty="0" err="1"/>
              <a:t>size</a:t>
            </a:r>
            <a:r>
              <a:rPr lang="pt-BR" sz="1800" dirty="0"/>
              <a:t>, número de camadas ocultas, neurônios por camada em uma Rede Neural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800" dirty="0"/>
              <a:t>Profundidade máxima em DT</a:t>
            </a:r>
          </a:p>
        </p:txBody>
      </p:sp>
    </p:spTree>
    <p:extLst>
      <p:ext uri="{BB962C8B-B14F-4D97-AF65-F5344CB8AC3E}">
        <p14:creationId xmlns:p14="http://schemas.microsoft.com/office/powerpoint/2010/main" val="26421106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C061CD-8025-7E8A-76C8-26AC09C7E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DEPLOY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400DBFB-4C95-4BC9-2AC3-48B17B718C74}"/>
              </a:ext>
            </a:extLst>
          </p:cNvPr>
          <p:cNvSpPr/>
          <p:nvPr/>
        </p:nvSpPr>
        <p:spPr>
          <a:xfrm>
            <a:off x="0" y="0"/>
            <a:ext cx="12192000" cy="2301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9CC3CDE-2294-0587-CB45-EE87D6D3F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15</a:t>
            </a:fld>
            <a:endParaRPr lang="pt-BR"/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222DFDDA-CFAF-2988-69EA-E94884590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72006" cy="4351338"/>
          </a:xfrm>
        </p:spPr>
        <p:txBody>
          <a:bodyPr>
            <a:normAutofit/>
          </a:bodyPr>
          <a:lstStyle/>
          <a:p>
            <a:r>
              <a:rPr lang="pt-BR" sz="2200" dirty="0"/>
              <a:t>API	</a:t>
            </a:r>
            <a:r>
              <a:rPr lang="pt-BR" sz="2200" b="1" dirty="0"/>
              <a:t>	</a:t>
            </a:r>
          </a:p>
          <a:p>
            <a:r>
              <a:rPr lang="pt-BR" sz="2200" dirty="0" err="1"/>
              <a:t>Bots</a:t>
            </a:r>
            <a:endParaRPr lang="pt-BR" sz="2200" dirty="0"/>
          </a:p>
          <a:p>
            <a:r>
              <a:rPr lang="pt-BR" sz="2200" dirty="0"/>
              <a:t>Plano de ação </a:t>
            </a:r>
          </a:p>
          <a:p>
            <a:r>
              <a:rPr lang="pt-BR" sz="2200" dirty="0"/>
              <a:t>Dashboard (</a:t>
            </a:r>
            <a:r>
              <a:rPr lang="pt-BR" sz="2200" dirty="0" err="1"/>
              <a:t>Looker</a:t>
            </a:r>
            <a:r>
              <a:rPr lang="pt-BR" sz="2200" dirty="0"/>
              <a:t>, PBI, Tableau)</a:t>
            </a:r>
          </a:p>
          <a:p>
            <a:r>
              <a:rPr lang="pt-BR" sz="2200" dirty="0" err="1"/>
              <a:t>Inteface</a:t>
            </a:r>
            <a:r>
              <a:rPr lang="pt-BR" sz="2200" dirty="0"/>
              <a:t> Web: </a:t>
            </a:r>
          </a:p>
          <a:p>
            <a:pPr lvl="1"/>
            <a:r>
              <a:rPr lang="pt-BR" sz="1800" b="1" dirty="0" err="1">
                <a:solidFill>
                  <a:schemeClr val="bg2">
                    <a:lumMod val="50000"/>
                  </a:schemeClr>
                </a:solidFill>
              </a:rPr>
              <a:t>Streamlit</a:t>
            </a:r>
            <a:endParaRPr lang="pt-BR" sz="1800" b="1" dirty="0">
              <a:solidFill>
                <a:schemeClr val="bg2">
                  <a:lumMod val="50000"/>
                </a:schemeClr>
              </a:solidFill>
            </a:endParaRPr>
          </a:p>
          <a:p>
            <a:pPr lvl="1"/>
            <a:r>
              <a:rPr lang="pt-BR" sz="1800" b="1" dirty="0">
                <a:solidFill>
                  <a:schemeClr val="bg2">
                    <a:lumMod val="50000"/>
                  </a:schemeClr>
                </a:solidFill>
              </a:rPr>
              <a:t>Dash (</a:t>
            </a:r>
            <a:r>
              <a:rPr lang="pt-BR" sz="1800" b="1" dirty="0" err="1">
                <a:solidFill>
                  <a:schemeClr val="bg2">
                    <a:lumMod val="50000"/>
                  </a:schemeClr>
                </a:solidFill>
              </a:rPr>
              <a:t>plotly</a:t>
            </a:r>
            <a:r>
              <a:rPr lang="pt-BR" sz="1800" b="1" dirty="0">
                <a:solidFill>
                  <a:schemeClr val="bg2">
                    <a:lumMod val="50000"/>
                  </a:schemeClr>
                </a:solidFill>
              </a:rPr>
              <a:t>)</a:t>
            </a:r>
          </a:p>
          <a:p>
            <a:pPr lvl="1"/>
            <a:r>
              <a:rPr lang="pt-BR" sz="1800" b="1" dirty="0" err="1">
                <a:solidFill>
                  <a:schemeClr val="bg2">
                    <a:lumMod val="50000"/>
                  </a:schemeClr>
                </a:solidFill>
              </a:rPr>
              <a:t>Flask</a:t>
            </a:r>
            <a:endParaRPr lang="pt-BR" sz="1800" b="1" dirty="0">
              <a:solidFill>
                <a:schemeClr val="bg2">
                  <a:lumMod val="50000"/>
                </a:schemeClr>
              </a:solidFill>
            </a:endParaRPr>
          </a:p>
          <a:p>
            <a:pPr lvl="1"/>
            <a:r>
              <a:rPr lang="pt-BR" sz="1800" b="1" dirty="0">
                <a:solidFill>
                  <a:schemeClr val="bg2">
                    <a:lumMod val="50000"/>
                  </a:schemeClr>
                </a:solidFill>
              </a:rPr>
              <a:t>Django</a:t>
            </a:r>
          </a:p>
          <a:p>
            <a:pPr lvl="1"/>
            <a:endParaRPr lang="pt-BR" sz="1800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924566C7-FC13-475A-0CBE-04B46F6502C2}"/>
              </a:ext>
            </a:extLst>
          </p:cNvPr>
          <p:cNvSpPr txBox="1"/>
          <p:nvPr/>
        </p:nvSpPr>
        <p:spPr>
          <a:xfrm>
            <a:off x="5633221" y="4719730"/>
            <a:ext cx="5954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Fonte: </a:t>
            </a:r>
            <a:r>
              <a:rPr lang="pt-BR" sz="1200" dirty="0">
                <a:hlinkClick r:id="rId2"/>
              </a:rPr>
              <a:t>https://medium.com/@briankimagut/building-streamlit-machine-learning-app-220249e573de</a:t>
            </a:r>
            <a:endParaRPr lang="pt-BR" sz="12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AC32808-0387-016F-1AAA-E6E521C2BE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3222" y="1959429"/>
            <a:ext cx="5954755" cy="276030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02505388-75F6-8D28-1708-AA6E39738D57}"/>
              </a:ext>
            </a:extLst>
          </p:cNvPr>
          <p:cNvSpPr txBox="1"/>
          <p:nvPr/>
        </p:nvSpPr>
        <p:spPr>
          <a:xfrm>
            <a:off x="5633220" y="1558175"/>
            <a:ext cx="59547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hlinkClick r:id="rId4"/>
              </a:rPr>
              <a:t>Web App </a:t>
            </a:r>
            <a:r>
              <a:rPr lang="pt-BR" sz="1600" dirty="0"/>
              <a:t>com </a:t>
            </a:r>
            <a:r>
              <a:rPr lang="pt-BR" sz="1600" dirty="0" err="1"/>
              <a:t>Streamlit</a:t>
            </a:r>
            <a:r>
              <a:rPr lang="pt-BR" sz="1600" dirty="0"/>
              <a:t> – </a:t>
            </a:r>
            <a:r>
              <a:rPr lang="pt-BR" sz="1600" b="1" dirty="0"/>
              <a:t>previsão de </a:t>
            </a:r>
            <a:r>
              <a:rPr lang="pt-BR" sz="1600" b="1" dirty="0" err="1"/>
              <a:t>churn</a:t>
            </a:r>
            <a:r>
              <a:rPr lang="pt-B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968728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C061CD-8025-7E8A-76C8-26AC09C7E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SUGESTÕES DE REFERÊNCIA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400DBFB-4C95-4BC9-2AC3-48B17B718C74}"/>
              </a:ext>
            </a:extLst>
          </p:cNvPr>
          <p:cNvSpPr/>
          <p:nvPr/>
        </p:nvSpPr>
        <p:spPr>
          <a:xfrm>
            <a:off x="0" y="0"/>
            <a:ext cx="12192000" cy="2301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9CC3CDE-2294-0587-CB45-EE87D6D3F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16</a:t>
            </a:fld>
            <a:endParaRPr lang="pt-BR"/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222DFDDA-CFAF-2988-69EA-E94884590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599" cy="4351338"/>
          </a:xfrm>
        </p:spPr>
        <p:txBody>
          <a:bodyPr>
            <a:normAutofit/>
          </a:bodyPr>
          <a:lstStyle/>
          <a:p>
            <a:r>
              <a:rPr lang="en-US" b="1" i="1" dirty="0"/>
              <a:t>Introduction to Machine Learning with Python: A Guide for Data Scientists </a:t>
            </a:r>
            <a:r>
              <a:rPr lang="en-US" dirty="0"/>
              <a:t>(</a:t>
            </a:r>
            <a:r>
              <a:rPr lang="en-US" dirty="0">
                <a:hlinkClick r:id="rId2"/>
              </a:rPr>
              <a:t>link</a:t>
            </a:r>
            <a:r>
              <a:rPr lang="en-US" dirty="0"/>
              <a:t>)</a:t>
            </a:r>
          </a:p>
          <a:p>
            <a:r>
              <a:rPr lang="en-US" b="1" i="1" dirty="0"/>
              <a:t>Hands-On Machine Learning with Scikit-Learn, </a:t>
            </a:r>
            <a:r>
              <a:rPr lang="en-US" b="1" i="1" dirty="0" err="1"/>
              <a:t>Keras</a:t>
            </a:r>
            <a:r>
              <a:rPr lang="en-US" b="1" i="1" dirty="0"/>
              <a:t>, and TensorFlow </a:t>
            </a:r>
            <a:r>
              <a:rPr lang="en-US" dirty="0"/>
              <a:t>(</a:t>
            </a:r>
            <a:r>
              <a:rPr lang="en-US" dirty="0">
                <a:hlinkClick r:id="rId3"/>
              </a:rPr>
              <a:t>link</a:t>
            </a:r>
            <a:r>
              <a:rPr lang="en-US" dirty="0"/>
              <a:t>)</a:t>
            </a:r>
          </a:p>
          <a:p>
            <a:r>
              <a:rPr lang="en-US" dirty="0"/>
              <a:t>Medium</a:t>
            </a:r>
          </a:p>
          <a:p>
            <a:r>
              <a:rPr lang="en-US" dirty="0" err="1"/>
              <a:t>Linkedin</a:t>
            </a:r>
            <a:endParaRPr lang="en-US" dirty="0"/>
          </a:p>
          <a:p>
            <a:r>
              <a:rPr lang="en-US" dirty="0" err="1"/>
              <a:t>Artigos</a:t>
            </a:r>
            <a:r>
              <a:rPr lang="en-US" dirty="0"/>
              <a:t> </a:t>
            </a:r>
            <a:r>
              <a:rPr lang="en-US" dirty="0" err="1"/>
              <a:t>científicos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2810449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C061CD-8025-7E8A-76C8-26AC09C7E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O que é Machine Learning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400DBFB-4C95-4BC9-2AC3-48B17B718C74}"/>
              </a:ext>
            </a:extLst>
          </p:cNvPr>
          <p:cNvSpPr/>
          <p:nvPr/>
        </p:nvSpPr>
        <p:spPr>
          <a:xfrm>
            <a:off x="0" y="0"/>
            <a:ext cx="12192000" cy="2301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F6D99BD-6BC5-FD98-29A3-A8A50F945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2</a:t>
            </a:fld>
            <a:endParaRPr lang="pt-BR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8FB9A218-0A47-CB69-3059-CF904985B6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8200" y="2223015"/>
            <a:ext cx="10515600" cy="291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988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C061CD-8025-7E8A-76C8-26AC09C7E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O que é Machine Learning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400DBFB-4C95-4BC9-2AC3-48B17B718C74}"/>
              </a:ext>
            </a:extLst>
          </p:cNvPr>
          <p:cNvSpPr/>
          <p:nvPr/>
        </p:nvSpPr>
        <p:spPr>
          <a:xfrm>
            <a:off x="0" y="0"/>
            <a:ext cx="12192000" cy="2301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F6D99BD-6BC5-FD98-29A3-A8A50F945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3</a:t>
            </a:fld>
            <a:endParaRPr lang="pt-BR"/>
          </a:p>
        </p:txBody>
      </p:sp>
      <p:pic>
        <p:nvPicPr>
          <p:cNvPr id="4" name="Imagem 3" descr="Foto em preto e branco com texto preto sobre fundo branco&#10;&#10;Descrição gerada automaticamente">
            <a:extLst>
              <a:ext uri="{FF2B5EF4-FFF2-40B4-BE49-F238E27FC236}">
                <a16:creationId xmlns:a16="http://schemas.microsoft.com/office/drawing/2014/main" id="{6C75EB8D-72AB-E391-CE33-D1BAA8C2366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95"/>
          <a:stretch/>
        </p:blipFill>
        <p:spPr>
          <a:xfrm>
            <a:off x="3865015" y="1825625"/>
            <a:ext cx="4461970" cy="430716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44229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C061CD-8025-7E8A-76C8-26AC09C7E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Tipos de aprendizado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7D116F-61B5-325D-4036-6A6AE822EE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i="1" dirty="0"/>
              <a:t>Batch </a:t>
            </a:r>
            <a:r>
              <a:rPr lang="pt-BR" sz="2400" dirty="0"/>
              <a:t>(em lote)</a:t>
            </a:r>
          </a:p>
          <a:p>
            <a:r>
              <a:rPr lang="pt-BR" sz="2400" dirty="0"/>
              <a:t>Online/Real Time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400DBFB-4C95-4BC9-2AC3-48B17B718C74}"/>
              </a:ext>
            </a:extLst>
          </p:cNvPr>
          <p:cNvSpPr/>
          <p:nvPr/>
        </p:nvSpPr>
        <p:spPr>
          <a:xfrm>
            <a:off x="0" y="0"/>
            <a:ext cx="12192000" cy="2301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D2C0682-C128-9C31-969C-BFF42A97CD6B}"/>
              </a:ext>
            </a:extLst>
          </p:cNvPr>
          <p:cNvSpPr txBox="1"/>
          <p:nvPr/>
        </p:nvSpPr>
        <p:spPr>
          <a:xfrm>
            <a:off x="5286362" y="5611081"/>
            <a:ext cx="5529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DOI: </a:t>
            </a:r>
            <a:r>
              <a:rPr lang="pt-BR" sz="1600" dirty="0">
                <a:hlinkClick r:id="rId2"/>
              </a:rPr>
              <a:t>10.1016/j.mlwa.2023.100505</a:t>
            </a:r>
            <a:endParaRPr lang="pt-BR" sz="16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B506B63-9BBB-ABA1-1100-1245D04EA9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0628" y="2452913"/>
            <a:ext cx="5195184" cy="3158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4734C9A-0B50-C641-C135-685FC196F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3254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C061CD-8025-7E8A-76C8-26AC09C7E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Tipos de aprendizado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7D116F-61B5-325D-4036-6A6AE822EE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Supervisionado</a:t>
            </a:r>
          </a:p>
          <a:p>
            <a:r>
              <a:rPr lang="pt-BR" sz="2400" dirty="0"/>
              <a:t>Não-supervisionado</a:t>
            </a:r>
          </a:p>
          <a:p>
            <a:r>
              <a:rPr lang="pt-BR" sz="2400" dirty="0"/>
              <a:t>Por reforço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400DBFB-4C95-4BC9-2AC3-48B17B718C74}"/>
              </a:ext>
            </a:extLst>
          </p:cNvPr>
          <p:cNvSpPr/>
          <p:nvPr/>
        </p:nvSpPr>
        <p:spPr>
          <a:xfrm>
            <a:off x="0" y="0"/>
            <a:ext cx="12192000" cy="2301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665D9369-C6E4-8D34-FFF4-67C23CA83E79}"/>
              </a:ext>
            </a:extLst>
          </p:cNvPr>
          <p:cNvGrpSpPr/>
          <p:nvPr/>
        </p:nvGrpSpPr>
        <p:grpSpPr>
          <a:xfrm>
            <a:off x="3841252" y="1485737"/>
            <a:ext cx="7386424" cy="4463899"/>
            <a:chOff x="3967376" y="1690688"/>
            <a:chExt cx="7386424" cy="4463899"/>
          </a:xfrm>
        </p:grpSpPr>
        <p:pic>
          <p:nvPicPr>
            <p:cNvPr id="4" name="Imagem 3">
              <a:extLst>
                <a:ext uri="{FF2B5EF4-FFF2-40B4-BE49-F238E27FC236}">
                  <a16:creationId xmlns:a16="http://schemas.microsoft.com/office/drawing/2014/main" id="{F4FFDA94-5515-FEB2-8259-9D5A2A3248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25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967376" y="1690688"/>
              <a:ext cx="7386424" cy="3997359"/>
            </a:xfrm>
            <a:prstGeom prst="rect">
              <a:avLst/>
            </a:prstGeom>
          </p:spPr>
        </p:pic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6D2C0682-C128-9C31-969C-BFF42A97CD6B}"/>
                </a:ext>
              </a:extLst>
            </p:cNvPr>
            <p:cNvSpPr txBox="1"/>
            <p:nvPr/>
          </p:nvSpPr>
          <p:spPr>
            <a:xfrm>
              <a:off x="3967376" y="5816033"/>
              <a:ext cx="73864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DOI: </a:t>
              </a:r>
              <a:r>
                <a:rPr lang="pt-BR" sz="1600" dirty="0">
                  <a:hlinkClick r:id="rId4"/>
                </a:rPr>
                <a:t>10.3389/fphar.2021.720694</a:t>
              </a:r>
              <a:endParaRPr lang="pt-BR" sz="1600" dirty="0"/>
            </a:p>
          </p:txBody>
        </p:sp>
      </p:grp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416299F-8052-567E-AB96-8DD159F87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3958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C061CD-8025-7E8A-76C8-26AC09C7E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Problemas                        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7D116F-61B5-325D-4036-6A6AE822E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07111"/>
            <a:ext cx="5105400" cy="4847886"/>
          </a:xfrm>
          <a:solidFill>
            <a:schemeClr val="bg1">
              <a:lumMod val="95000"/>
            </a:schemeClr>
          </a:solidFill>
        </p:spPr>
        <p:txBody>
          <a:bodyPr>
            <a:normAutofit fontScale="92500" lnSpcReduction="20000"/>
          </a:bodyPr>
          <a:lstStyle/>
          <a:p>
            <a:endParaRPr lang="pt-BR" sz="1800" dirty="0"/>
          </a:p>
          <a:p>
            <a:r>
              <a:rPr lang="pt-BR" sz="1800" dirty="0"/>
              <a:t>Retenção de clientes</a:t>
            </a:r>
          </a:p>
          <a:p>
            <a:r>
              <a:rPr lang="pt-BR" sz="1800" dirty="0"/>
              <a:t>Aplicações de crédito e  seguros</a:t>
            </a:r>
          </a:p>
          <a:p>
            <a:r>
              <a:rPr lang="pt-BR" sz="1800" dirty="0"/>
              <a:t>Imóveis (</a:t>
            </a:r>
            <a:r>
              <a:rPr lang="pt-BR" sz="1800" i="1" dirty="0"/>
              <a:t>real </a:t>
            </a:r>
            <a:r>
              <a:rPr lang="pt-BR" sz="1800" i="1" dirty="0" err="1"/>
              <a:t>estate</a:t>
            </a:r>
            <a:r>
              <a:rPr lang="pt-BR" sz="1800" dirty="0"/>
              <a:t>)</a:t>
            </a:r>
          </a:p>
          <a:p>
            <a:r>
              <a:rPr lang="pt-BR" sz="1800" dirty="0"/>
              <a:t>Deteção de fraudes</a:t>
            </a:r>
          </a:p>
          <a:p>
            <a:r>
              <a:rPr lang="pt-BR" sz="1800" dirty="0"/>
              <a:t>Detecção de anomalias</a:t>
            </a:r>
          </a:p>
          <a:p>
            <a:r>
              <a:rPr lang="pt-BR" sz="1800" dirty="0"/>
              <a:t>Segmentação de clientes</a:t>
            </a:r>
          </a:p>
          <a:p>
            <a:r>
              <a:rPr lang="pt-BR" sz="1800" dirty="0"/>
              <a:t>Sistemas de recomendação</a:t>
            </a:r>
          </a:p>
          <a:p>
            <a:r>
              <a:rPr lang="pt-BR" sz="1800" dirty="0"/>
              <a:t>Turnover</a:t>
            </a:r>
          </a:p>
          <a:p>
            <a:r>
              <a:rPr lang="pt-BR" sz="1800" dirty="0"/>
              <a:t>Previsão de demandas</a:t>
            </a:r>
          </a:p>
          <a:p>
            <a:r>
              <a:rPr lang="pt-BR" sz="1800" dirty="0"/>
              <a:t>Precificação</a:t>
            </a:r>
          </a:p>
          <a:p>
            <a:r>
              <a:rPr lang="pt-BR" sz="1800" dirty="0"/>
              <a:t>Diagnósticos</a:t>
            </a:r>
          </a:p>
          <a:p>
            <a:r>
              <a:rPr lang="pt-BR" sz="1800" dirty="0"/>
              <a:t>Reconhecimento de imagem</a:t>
            </a:r>
          </a:p>
          <a:p>
            <a:r>
              <a:rPr lang="pt-BR" sz="1800" dirty="0"/>
              <a:t>Séries temporais</a:t>
            </a:r>
          </a:p>
          <a:p>
            <a:r>
              <a:rPr lang="pt-BR" sz="1800" dirty="0"/>
              <a:t>Experimentos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400DBFB-4C95-4BC9-2AC3-48B17B718C74}"/>
              </a:ext>
            </a:extLst>
          </p:cNvPr>
          <p:cNvSpPr/>
          <p:nvPr/>
        </p:nvSpPr>
        <p:spPr>
          <a:xfrm>
            <a:off x="0" y="0"/>
            <a:ext cx="12192000" cy="2301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A1582B6-145D-0C8B-C335-D471D444D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6</a:t>
            </a:fld>
            <a:endParaRPr lang="pt-BR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18AA5456-9528-6D45-712D-1F51B789370F}"/>
              </a:ext>
            </a:extLst>
          </p:cNvPr>
          <p:cNvSpPr txBox="1">
            <a:spLocks/>
          </p:cNvSpPr>
          <p:nvPr/>
        </p:nvSpPr>
        <p:spPr>
          <a:xfrm>
            <a:off x="990600" y="1644989"/>
            <a:ext cx="445225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/>
              <a:t>Regressão</a:t>
            </a:r>
          </a:p>
          <a:p>
            <a:r>
              <a:rPr lang="pt-BR" sz="2400" dirty="0"/>
              <a:t>Classificação</a:t>
            </a:r>
          </a:p>
          <a:p>
            <a:r>
              <a:rPr lang="pt-BR" sz="2400" dirty="0"/>
              <a:t>Clusterização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4D30A35A-989D-E5C3-40AF-8E4762C6AF37}"/>
              </a:ext>
            </a:extLst>
          </p:cNvPr>
          <p:cNvSpPr txBox="1">
            <a:spLocks/>
          </p:cNvSpPr>
          <p:nvPr/>
        </p:nvSpPr>
        <p:spPr>
          <a:xfrm>
            <a:off x="6096000" y="820679"/>
            <a:ext cx="5105400" cy="41445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800" b="1" dirty="0">
                <a:solidFill>
                  <a:schemeClr val="bg1"/>
                </a:solidFill>
              </a:rPr>
              <a:t>Aplicações </a:t>
            </a:r>
            <a:r>
              <a:rPr lang="pt-BR" sz="2400" b="1" dirty="0">
                <a:solidFill>
                  <a:schemeClr val="bg1"/>
                </a:solidFill>
              </a:rPr>
              <a:t>                        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D0BD5896-05D3-34CD-2031-4A43D5C77D55}"/>
              </a:ext>
            </a:extLst>
          </p:cNvPr>
          <p:cNvSpPr txBox="1"/>
          <p:nvPr/>
        </p:nvSpPr>
        <p:spPr>
          <a:xfrm>
            <a:off x="612227" y="5031667"/>
            <a:ext cx="46849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b="1" dirty="0"/>
              <a:t>Gradiente descendente (</a:t>
            </a:r>
            <a:r>
              <a:rPr lang="pt-BR" b="1" dirty="0" err="1"/>
              <a:t>Gradient</a:t>
            </a:r>
            <a:r>
              <a:rPr lang="pt-BR" b="1" dirty="0"/>
              <a:t> </a:t>
            </a:r>
            <a:r>
              <a:rPr lang="pt-BR" b="1" dirty="0" err="1"/>
              <a:t>Descent</a:t>
            </a:r>
            <a:r>
              <a:rPr lang="pt-BR" b="1" dirty="0"/>
              <a:t>): </a:t>
            </a:r>
            <a:r>
              <a:rPr lang="pt-BR" dirty="0">
                <a:hlinkClick r:id="rId2"/>
              </a:rPr>
              <a:t>https://www.ibm.com/br-pt/topics/gradient-descent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01966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C061CD-8025-7E8A-76C8-26AC09C7E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Regressão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400DBFB-4C95-4BC9-2AC3-48B17B718C74}"/>
              </a:ext>
            </a:extLst>
          </p:cNvPr>
          <p:cNvSpPr/>
          <p:nvPr/>
        </p:nvSpPr>
        <p:spPr>
          <a:xfrm>
            <a:off x="0" y="0"/>
            <a:ext cx="12192000" cy="2301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A1582B6-145D-0C8B-C335-D471D444D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7</a:t>
            </a:fld>
            <a:endParaRPr lang="pt-BR"/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8FFFC920-EA8C-FF51-EC94-BEE5BBE3E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69229" cy="4351338"/>
          </a:xfrm>
        </p:spPr>
        <p:txBody>
          <a:bodyPr>
            <a:normAutofit/>
          </a:bodyPr>
          <a:lstStyle/>
          <a:p>
            <a:r>
              <a:rPr lang="pt-BR" sz="2200" dirty="0"/>
              <a:t>Variáveis preditora (</a:t>
            </a:r>
            <a:r>
              <a:rPr lang="pt-BR" sz="2200" i="1" dirty="0"/>
              <a:t>features</a:t>
            </a:r>
            <a:r>
              <a:rPr lang="pt-BR" sz="2200" dirty="0"/>
              <a:t>) e resposta (</a:t>
            </a:r>
            <a:r>
              <a:rPr lang="pt-BR" sz="2200" i="1" dirty="0"/>
              <a:t>target</a:t>
            </a:r>
            <a:r>
              <a:rPr lang="pt-BR" sz="2200" dirty="0"/>
              <a:t>)</a:t>
            </a:r>
          </a:p>
          <a:p>
            <a:r>
              <a:rPr lang="pt-BR" sz="2200" dirty="0"/>
              <a:t>Target numérico</a:t>
            </a:r>
          </a:p>
          <a:p>
            <a:r>
              <a:rPr lang="pt-BR" sz="2200" dirty="0"/>
              <a:t>Linear, múltipla, polinomial</a:t>
            </a:r>
            <a:endParaRPr lang="pt-BR" sz="2200" b="1" dirty="0"/>
          </a:p>
          <a:p>
            <a:r>
              <a:rPr lang="pt-BR" sz="2200" b="1" dirty="0"/>
              <a:t>Algoritmos: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800" dirty="0">
                <a:solidFill>
                  <a:schemeClr val="bg2">
                    <a:lumMod val="50000"/>
                  </a:schemeClr>
                </a:solidFill>
              </a:rPr>
              <a:t>Regressão Linear Simples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800" dirty="0">
                <a:solidFill>
                  <a:schemeClr val="bg2">
                    <a:lumMod val="50000"/>
                  </a:schemeClr>
                </a:solidFill>
              </a:rPr>
              <a:t>Regressão Linear Múltipla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800" dirty="0">
                <a:solidFill>
                  <a:schemeClr val="bg2">
                    <a:lumMod val="50000"/>
                  </a:schemeClr>
                </a:solidFill>
              </a:rPr>
              <a:t>DT </a:t>
            </a:r>
            <a:r>
              <a:rPr lang="pt-BR" sz="1800" dirty="0" err="1">
                <a:solidFill>
                  <a:schemeClr val="bg2">
                    <a:lumMod val="50000"/>
                  </a:schemeClr>
                </a:solidFill>
              </a:rPr>
              <a:t>Regressor</a:t>
            </a:r>
            <a:r>
              <a:rPr lang="pt-BR" sz="1800" dirty="0">
                <a:solidFill>
                  <a:schemeClr val="bg2">
                    <a:lumMod val="50000"/>
                  </a:schemeClr>
                </a:solidFill>
              </a:rPr>
              <a:t>, RF </a:t>
            </a:r>
            <a:r>
              <a:rPr lang="pt-BR" sz="1800" dirty="0" err="1">
                <a:solidFill>
                  <a:schemeClr val="bg2">
                    <a:lumMod val="50000"/>
                  </a:schemeClr>
                </a:solidFill>
              </a:rPr>
              <a:t>regressor</a:t>
            </a:r>
            <a:endParaRPr lang="pt-BR" sz="1800" dirty="0">
              <a:solidFill>
                <a:schemeClr val="bg2">
                  <a:lumMod val="50000"/>
                </a:schemeClr>
              </a:solidFill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800" dirty="0">
                <a:solidFill>
                  <a:schemeClr val="bg2">
                    <a:lumMod val="50000"/>
                  </a:schemeClr>
                </a:solidFill>
              </a:rPr>
              <a:t>Ridge, Lasso (Regularizações)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pt-BR" sz="1800" dirty="0"/>
          </a:p>
          <a:p>
            <a:pPr lvl="1">
              <a:buFont typeface="Courier New" panose="02070309020205020404" pitchFamily="49" charset="0"/>
              <a:buChar char="o"/>
            </a:pPr>
            <a:endParaRPr lang="pt-BR" sz="18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DB74DAD-05F4-F44D-18D7-210673631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6108" y="1690688"/>
            <a:ext cx="5677692" cy="4067743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7F34D030-9E4C-7E2A-642A-7A167F90F98E}"/>
              </a:ext>
            </a:extLst>
          </p:cNvPr>
          <p:cNvSpPr txBox="1"/>
          <p:nvPr/>
        </p:nvSpPr>
        <p:spPr>
          <a:xfrm>
            <a:off x="5994682" y="1439018"/>
            <a:ext cx="56776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Custos em saúde (setor de seguros) de acordo com a idade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6377C94-13FA-6D42-CF05-E51C4118E643}"/>
              </a:ext>
            </a:extLst>
          </p:cNvPr>
          <p:cNvSpPr txBox="1"/>
          <p:nvPr/>
        </p:nvSpPr>
        <p:spPr>
          <a:xfrm>
            <a:off x="6574220" y="1834104"/>
            <a:ext cx="361030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bg2">
                    <a:lumMod val="50000"/>
                  </a:schemeClr>
                </a:solidFill>
              </a:rPr>
              <a:t>charges</a:t>
            </a:r>
            <a:r>
              <a:rPr lang="pt-BR" sz="1400" dirty="0">
                <a:solidFill>
                  <a:schemeClr val="bg2">
                    <a:lumMod val="50000"/>
                  </a:schemeClr>
                </a:solidFill>
              </a:rPr>
              <a:t> = -719,20 + 221,77 (</a:t>
            </a:r>
            <a:r>
              <a:rPr lang="pt-BR" sz="1400" b="1" dirty="0">
                <a:solidFill>
                  <a:schemeClr val="bg2">
                    <a:lumMod val="50000"/>
                  </a:schemeClr>
                </a:solidFill>
              </a:rPr>
              <a:t>age</a:t>
            </a:r>
            <a:r>
              <a:rPr lang="pt-BR" sz="1400" dirty="0">
                <a:solidFill>
                  <a:schemeClr val="bg2">
                    <a:lumMod val="50000"/>
                  </a:schemeClr>
                </a:solidFill>
              </a:rPr>
              <a:t>)</a:t>
            </a:r>
          </a:p>
          <a:p>
            <a:endParaRPr lang="pt-BR" sz="5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pt-BR" sz="1400" dirty="0">
                <a:solidFill>
                  <a:schemeClr val="bg2">
                    <a:lumMod val="50000"/>
                  </a:schemeClr>
                </a:solidFill>
              </a:rPr>
              <a:t>R² = 0,92</a:t>
            </a:r>
          </a:p>
        </p:txBody>
      </p:sp>
    </p:spTree>
    <p:extLst>
      <p:ext uri="{BB962C8B-B14F-4D97-AF65-F5344CB8AC3E}">
        <p14:creationId xmlns:p14="http://schemas.microsoft.com/office/powerpoint/2010/main" val="2329573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C061CD-8025-7E8A-76C8-26AC09C7E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Classificação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400DBFB-4C95-4BC9-2AC3-48B17B718C74}"/>
              </a:ext>
            </a:extLst>
          </p:cNvPr>
          <p:cNvSpPr/>
          <p:nvPr/>
        </p:nvSpPr>
        <p:spPr>
          <a:xfrm>
            <a:off x="0" y="0"/>
            <a:ext cx="12192000" cy="2301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A1582B6-145D-0C8B-C335-D471D444D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8</a:t>
            </a:fld>
            <a:endParaRPr lang="pt-BR"/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8FFFC920-EA8C-FF51-EC94-BEE5BBE3E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69229" cy="4351338"/>
          </a:xfrm>
        </p:spPr>
        <p:txBody>
          <a:bodyPr>
            <a:normAutofit/>
          </a:bodyPr>
          <a:lstStyle/>
          <a:p>
            <a:r>
              <a:rPr lang="pt-BR" sz="2200" dirty="0"/>
              <a:t>Variáveis preditora (</a:t>
            </a:r>
            <a:r>
              <a:rPr lang="pt-BR" sz="2200" i="1" dirty="0"/>
              <a:t>features</a:t>
            </a:r>
            <a:r>
              <a:rPr lang="pt-BR" sz="2200" dirty="0"/>
              <a:t>) e resposta (</a:t>
            </a:r>
            <a:r>
              <a:rPr lang="pt-BR" sz="2200" i="1" dirty="0"/>
              <a:t>target</a:t>
            </a:r>
            <a:r>
              <a:rPr lang="pt-BR" sz="2200" dirty="0"/>
              <a:t>)</a:t>
            </a:r>
          </a:p>
          <a:p>
            <a:r>
              <a:rPr lang="pt-BR" sz="2200" dirty="0"/>
              <a:t>Resposta: classes (qualitativo)</a:t>
            </a:r>
          </a:p>
          <a:p>
            <a:r>
              <a:rPr lang="pt-BR" sz="2200" dirty="0"/>
              <a:t>Tipos: binário, </a:t>
            </a:r>
            <a:r>
              <a:rPr lang="pt-BR" sz="2200" dirty="0" err="1"/>
              <a:t>multi-classe</a:t>
            </a:r>
            <a:endParaRPr lang="pt-BR" sz="2200" dirty="0"/>
          </a:p>
          <a:p>
            <a:r>
              <a:rPr lang="pt-BR" sz="2200" b="1" dirty="0"/>
              <a:t>Algoritmos: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800" dirty="0">
                <a:solidFill>
                  <a:schemeClr val="bg2">
                    <a:lumMod val="50000"/>
                  </a:schemeClr>
                </a:solidFill>
              </a:rPr>
              <a:t>Regressão Logística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800" dirty="0" err="1">
                <a:solidFill>
                  <a:schemeClr val="bg2">
                    <a:lumMod val="50000"/>
                  </a:schemeClr>
                </a:solidFill>
              </a:rPr>
              <a:t>Naïve-Bayers</a:t>
            </a:r>
            <a:endParaRPr lang="pt-BR" sz="1800" dirty="0">
              <a:solidFill>
                <a:schemeClr val="bg2">
                  <a:lumMod val="50000"/>
                </a:schemeClr>
              </a:solidFill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800" dirty="0" err="1">
                <a:solidFill>
                  <a:schemeClr val="bg2">
                    <a:lumMod val="50000"/>
                  </a:schemeClr>
                </a:solidFill>
              </a:rPr>
              <a:t>Decision</a:t>
            </a:r>
            <a:r>
              <a:rPr lang="pt-BR" sz="1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pt-BR" sz="1800" dirty="0" err="1">
                <a:solidFill>
                  <a:schemeClr val="bg2">
                    <a:lumMod val="50000"/>
                  </a:schemeClr>
                </a:solidFill>
              </a:rPr>
              <a:t>Tree</a:t>
            </a:r>
            <a:endParaRPr lang="pt-BR" sz="1800" dirty="0">
              <a:solidFill>
                <a:schemeClr val="bg2">
                  <a:lumMod val="50000"/>
                </a:schemeClr>
              </a:solidFill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800" dirty="0">
                <a:solidFill>
                  <a:schemeClr val="bg2">
                    <a:lumMod val="50000"/>
                  </a:schemeClr>
                </a:solidFill>
              </a:rPr>
              <a:t>Random </a:t>
            </a:r>
            <a:r>
              <a:rPr lang="pt-BR" sz="1800" dirty="0" err="1">
                <a:solidFill>
                  <a:schemeClr val="bg2">
                    <a:lumMod val="50000"/>
                  </a:schemeClr>
                </a:solidFill>
              </a:rPr>
              <a:t>Forests</a:t>
            </a:r>
            <a:endParaRPr lang="pt-BR" sz="1800" dirty="0">
              <a:solidFill>
                <a:schemeClr val="bg2">
                  <a:lumMod val="50000"/>
                </a:schemeClr>
              </a:solidFill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800" dirty="0">
                <a:solidFill>
                  <a:schemeClr val="bg2">
                    <a:lumMod val="50000"/>
                  </a:schemeClr>
                </a:solidFill>
              </a:rPr>
              <a:t>Redes Neurais </a:t>
            </a:r>
            <a:r>
              <a:rPr lang="pt-BR" sz="1800" dirty="0" err="1">
                <a:solidFill>
                  <a:schemeClr val="bg2">
                    <a:lumMod val="50000"/>
                  </a:schemeClr>
                </a:solidFill>
              </a:rPr>
              <a:t>Articificias</a:t>
            </a:r>
            <a:endParaRPr lang="pt-BR" sz="1800" dirty="0">
              <a:solidFill>
                <a:schemeClr val="bg2">
                  <a:lumMod val="50000"/>
                </a:schemeClr>
              </a:solidFill>
            </a:endParaRPr>
          </a:p>
          <a:p>
            <a:pPr lvl="1">
              <a:buFont typeface="Courier New" panose="02070309020205020404" pitchFamily="49" charset="0"/>
              <a:buChar char="o"/>
            </a:pPr>
            <a:endParaRPr lang="pt-BR" sz="1800" dirty="0"/>
          </a:p>
          <a:p>
            <a:pPr lvl="1">
              <a:buFont typeface="Courier New" panose="02070309020205020404" pitchFamily="49" charset="0"/>
              <a:buChar char="o"/>
            </a:pPr>
            <a:endParaRPr lang="pt-BR" sz="1800" dirty="0"/>
          </a:p>
        </p:txBody>
      </p:sp>
      <p:pic>
        <p:nvPicPr>
          <p:cNvPr id="7" name="Gráfico 6" descr="E-mail com preenchimento sólido">
            <a:extLst>
              <a:ext uri="{FF2B5EF4-FFF2-40B4-BE49-F238E27FC236}">
                <a16:creationId xmlns:a16="http://schemas.microsoft.com/office/drawing/2014/main" id="{8B7564B8-3FC2-1E45-A5A4-E05DA914DE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51025" y="2971800"/>
            <a:ext cx="638504" cy="638504"/>
          </a:xfrm>
          <a:prstGeom prst="rect">
            <a:avLst/>
          </a:prstGeom>
        </p:spPr>
      </p:pic>
      <p:pic>
        <p:nvPicPr>
          <p:cNvPr id="9" name="Gráfico 8" descr="E-mail com preenchimento sólido">
            <a:extLst>
              <a:ext uri="{FF2B5EF4-FFF2-40B4-BE49-F238E27FC236}">
                <a16:creationId xmlns:a16="http://schemas.microsoft.com/office/drawing/2014/main" id="{B54444C6-D8B5-422C-FF91-9CE21A39A5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10092" y="1795058"/>
            <a:ext cx="638504" cy="638504"/>
          </a:xfrm>
          <a:prstGeom prst="rect">
            <a:avLst/>
          </a:prstGeom>
        </p:spPr>
      </p:pic>
      <p:pic>
        <p:nvPicPr>
          <p:cNvPr id="10" name="Gráfico 9" descr="E-mail com preenchimento sólido">
            <a:extLst>
              <a:ext uri="{FF2B5EF4-FFF2-40B4-BE49-F238E27FC236}">
                <a16:creationId xmlns:a16="http://schemas.microsoft.com/office/drawing/2014/main" id="{B9078DD8-E0F7-071B-760D-607CE57C02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825858" y="4084316"/>
            <a:ext cx="638504" cy="638504"/>
          </a:xfrm>
          <a:prstGeom prst="rect">
            <a:avLst/>
          </a:prstGeom>
        </p:spPr>
      </p:pic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4F509640-E730-52AE-DB3F-AC1843F21689}"/>
              </a:ext>
            </a:extLst>
          </p:cNvPr>
          <p:cNvCxnSpPr>
            <a:cxnSpLocks/>
          </p:cNvCxnSpPr>
          <p:nvPr/>
        </p:nvCxnSpPr>
        <p:spPr>
          <a:xfrm>
            <a:off x="7047185" y="3346233"/>
            <a:ext cx="3941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tângulo 13">
            <a:extLst>
              <a:ext uri="{FF2B5EF4-FFF2-40B4-BE49-F238E27FC236}">
                <a16:creationId xmlns:a16="http://schemas.microsoft.com/office/drawing/2014/main" id="{D51C2800-847D-AE50-1603-FEB7084A341C}"/>
              </a:ext>
            </a:extLst>
          </p:cNvPr>
          <p:cNvSpPr/>
          <p:nvPr/>
        </p:nvSpPr>
        <p:spPr>
          <a:xfrm>
            <a:off x="7598979" y="2987565"/>
            <a:ext cx="1450428" cy="63849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Modelo preditivo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E81CCD8E-F1B5-59F9-47F7-8D0F6333E402}"/>
              </a:ext>
            </a:extLst>
          </p:cNvPr>
          <p:cNvSpPr txBox="1"/>
          <p:nvPr/>
        </p:nvSpPr>
        <p:spPr>
          <a:xfrm>
            <a:off x="9645868" y="2468189"/>
            <a:ext cx="966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Não é spam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23D0DF50-9CB6-46A5-46FD-64A7344A7834}"/>
              </a:ext>
            </a:extLst>
          </p:cNvPr>
          <p:cNvSpPr txBox="1"/>
          <p:nvPr/>
        </p:nvSpPr>
        <p:spPr>
          <a:xfrm>
            <a:off x="9655064" y="4722820"/>
            <a:ext cx="966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accent2"/>
                </a:solidFill>
              </a:rPr>
              <a:t>Spam</a:t>
            </a:r>
          </a:p>
        </p:txBody>
      </p:sp>
      <p:cxnSp>
        <p:nvCxnSpPr>
          <p:cNvPr id="20" name="Conector: Angulado 19">
            <a:extLst>
              <a:ext uri="{FF2B5EF4-FFF2-40B4-BE49-F238E27FC236}">
                <a16:creationId xmlns:a16="http://schemas.microsoft.com/office/drawing/2014/main" id="{02AB983B-3891-E005-CEC4-6E3E8ABC6EF7}"/>
              </a:ext>
            </a:extLst>
          </p:cNvPr>
          <p:cNvCxnSpPr>
            <a:cxnSpLocks/>
          </p:cNvCxnSpPr>
          <p:nvPr/>
        </p:nvCxnSpPr>
        <p:spPr>
          <a:xfrm flipV="1">
            <a:off x="9049407" y="2114310"/>
            <a:ext cx="760685" cy="1192505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ector: Angulado 20">
            <a:extLst>
              <a:ext uri="{FF2B5EF4-FFF2-40B4-BE49-F238E27FC236}">
                <a16:creationId xmlns:a16="http://schemas.microsoft.com/office/drawing/2014/main" id="{E9185B61-F7F2-1E91-8243-7BC99F7436A1}"/>
              </a:ext>
            </a:extLst>
          </p:cNvPr>
          <p:cNvCxnSpPr>
            <a:cxnSpLocks/>
          </p:cNvCxnSpPr>
          <p:nvPr/>
        </p:nvCxnSpPr>
        <p:spPr>
          <a:xfrm rot="16200000" flipH="1">
            <a:off x="8990060" y="3567770"/>
            <a:ext cx="1259718" cy="380346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028009D9-5F83-0636-7756-DB378E68CB09}"/>
              </a:ext>
            </a:extLst>
          </p:cNvPr>
          <p:cNvSpPr txBox="1"/>
          <p:nvPr/>
        </p:nvSpPr>
        <p:spPr>
          <a:xfrm>
            <a:off x="6077603" y="3601257"/>
            <a:ext cx="969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rgbClr val="7F7F7F"/>
                </a:solidFill>
              </a:rPr>
              <a:t>E-mail</a:t>
            </a:r>
          </a:p>
        </p:txBody>
      </p:sp>
    </p:spTree>
    <p:extLst>
      <p:ext uri="{BB962C8B-B14F-4D97-AF65-F5344CB8AC3E}">
        <p14:creationId xmlns:p14="http://schemas.microsoft.com/office/powerpoint/2010/main" val="400584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C061CD-8025-7E8A-76C8-26AC09C7E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Clusterização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7D116F-61B5-325D-4036-6A6AE822E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69229" cy="4351338"/>
          </a:xfrm>
        </p:spPr>
        <p:txBody>
          <a:bodyPr>
            <a:normAutofit/>
          </a:bodyPr>
          <a:lstStyle/>
          <a:p>
            <a:r>
              <a:rPr lang="pt-BR" sz="2200" dirty="0"/>
              <a:t>Não se tem uma variável resposta (</a:t>
            </a:r>
            <a:r>
              <a:rPr lang="pt-BR" sz="2200" i="1" dirty="0"/>
              <a:t>target</a:t>
            </a:r>
            <a:r>
              <a:rPr lang="pt-BR" sz="2200" dirty="0"/>
              <a:t>)</a:t>
            </a:r>
          </a:p>
          <a:p>
            <a:r>
              <a:rPr lang="pt-BR" sz="2200" dirty="0"/>
              <a:t>Dados brutos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pt-BR" sz="2200" dirty="0"/>
              <a:t> </a:t>
            </a:r>
            <a:r>
              <a:rPr lang="pt-BR" sz="2200" b="1" dirty="0"/>
              <a:t>grupamentos</a:t>
            </a:r>
          </a:p>
          <a:p>
            <a:r>
              <a:rPr lang="pt-BR" sz="2200" b="1" dirty="0"/>
              <a:t>Algoritmos: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800" dirty="0">
                <a:solidFill>
                  <a:schemeClr val="bg2">
                    <a:lumMod val="50000"/>
                  </a:schemeClr>
                </a:solidFill>
              </a:rPr>
              <a:t>K-means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800" dirty="0" err="1">
                <a:solidFill>
                  <a:schemeClr val="bg2">
                    <a:lumMod val="50000"/>
                  </a:schemeClr>
                </a:solidFill>
              </a:rPr>
              <a:t>K-modes</a:t>
            </a:r>
            <a:endParaRPr lang="pt-BR" sz="1800" dirty="0">
              <a:solidFill>
                <a:schemeClr val="bg2">
                  <a:lumMod val="50000"/>
                </a:schemeClr>
              </a:solidFill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800" dirty="0">
                <a:solidFill>
                  <a:schemeClr val="bg2">
                    <a:lumMod val="50000"/>
                  </a:schemeClr>
                </a:solidFill>
              </a:rPr>
              <a:t>Clusterização hierárquica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800" dirty="0">
                <a:solidFill>
                  <a:schemeClr val="bg2">
                    <a:lumMod val="50000"/>
                  </a:schemeClr>
                </a:solidFill>
              </a:rPr>
              <a:t>DBSCAN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800" dirty="0">
                <a:solidFill>
                  <a:schemeClr val="bg2">
                    <a:lumMod val="50000"/>
                  </a:schemeClr>
                </a:solidFill>
              </a:rPr>
              <a:t>Modelos de Misturas Gaussianas (GMM)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800" dirty="0">
                <a:solidFill>
                  <a:schemeClr val="bg2">
                    <a:lumMod val="50000"/>
                  </a:schemeClr>
                </a:solidFill>
              </a:rPr>
              <a:t>Análise de componentes principais (PCA)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pt-BR" sz="1800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400DBFB-4C95-4BC9-2AC3-48B17B718C74}"/>
              </a:ext>
            </a:extLst>
          </p:cNvPr>
          <p:cNvSpPr/>
          <p:nvPr/>
        </p:nvSpPr>
        <p:spPr>
          <a:xfrm>
            <a:off x="0" y="0"/>
            <a:ext cx="12192000" cy="2301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B753D1CE-FD04-5662-679C-AC80CDED40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2219" t="6232" r="2206" b="2827"/>
          <a:stretch/>
        </p:blipFill>
        <p:spPr>
          <a:xfrm>
            <a:off x="5341755" y="2285617"/>
            <a:ext cx="6537690" cy="3084513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A1582B6-145D-0C8B-C335-D471D444D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808669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553</Words>
  <Application>Microsoft Office PowerPoint</Application>
  <PresentationFormat>Widescreen</PresentationFormat>
  <Paragraphs>145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2" baseType="lpstr">
      <vt:lpstr>Aptos</vt:lpstr>
      <vt:lpstr>Aptos Display</vt:lpstr>
      <vt:lpstr>Arial</vt:lpstr>
      <vt:lpstr>Courier New</vt:lpstr>
      <vt:lpstr>Times New Roman</vt:lpstr>
      <vt:lpstr>Tema do Office</vt:lpstr>
      <vt:lpstr>Machine Learning</vt:lpstr>
      <vt:lpstr>O que é Machine Learning</vt:lpstr>
      <vt:lpstr>O que é Machine Learning</vt:lpstr>
      <vt:lpstr>Tipos de aprendizado</vt:lpstr>
      <vt:lpstr>Tipos de aprendizado</vt:lpstr>
      <vt:lpstr>Problemas                         </vt:lpstr>
      <vt:lpstr>Regressão</vt:lpstr>
      <vt:lpstr>Classificação</vt:lpstr>
      <vt:lpstr>Clusterização</vt:lpstr>
      <vt:lpstr>METODOLOGIA</vt:lpstr>
      <vt:lpstr>DADOS DE TREINO E TESTE</vt:lpstr>
      <vt:lpstr>UNDERFITTING E OVERFITTING</vt:lpstr>
      <vt:lpstr>VALIDAÇÃO CRUZADA</vt:lpstr>
      <vt:lpstr>HIPER-PARÂMETROS</vt:lpstr>
      <vt:lpstr>DEPLOY</vt:lpstr>
      <vt:lpstr>SUGESTÕES DE REFERÊNCIA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Vinícius Oviedo</dc:creator>
  <cp:lastModifiedBy>Vinícius Oviedo</cp:lastModifiedBy>
  <cp:revision>19</cp:revision>
  <dcterms:created xsi:type="dcterms:W3CDTF">2024-07-15T22:26:16Z</dcterms:created>
  <dcterms:modified xsi:type="dcterms:W3CDTF">2024-07-19T12:34:59Z</dcterms:modified>
</cp:coreProperties>
</file>