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Thin"/>
      <p:regular r:id="rId32"/>
      <p:bold r:id="rId33"/>
      <p:italic r:id="rId34"/>
      <p:boldItalic r:id="rId35"/>
    </p:embeddedFont>
    <p:embeddedFont>
      <p:font typeface="Roboto Medium"/>
      <p:regular r:id="rId36"/>
      <p:bold r:id="rId37"/>
      <p:italic r:id="rId38"/>
      <p:boldItalic r:id="rId39"/>
    </p:embeddedFont>
    <p:embeddedFont>
      <p:font typeface="Roboto"/>
      <p:regular r:id="rId40"/>
      <p:bold r:id="rId41"/>
      <p:italic r:id="rId42"/>
      <p:boldItalic r:id="rId43"/>
    </p:embeddedFont>
    <p:embeddedFont>
      <p:font typeface="PT Sans Narrow"/>
      <p:regular r:id="rId44"/>
      <p:bold r:id="rId45"/>
    </p:embeddedFont>
    <p:embeddedFont>
      <p:font typeface="Fira Sans"/>
      <p:regular r:id="rId46"/>
      <p:bold r:id="rId47"/>
      <p:italic r:id="rId48"/>
      <p:boldItalic r:id="rId49"/>
    </p:embeddedFont>
    <p:embeddedFont>
      <p:font typeface="Comfortaa"/>
      <p:regular r:id="rId50"/>
      <p:bold r:id="rId51"/>
    </p:embeddedFont>
    <p:embeddedFont>
      <p:font typeface="Open Sans"/>
      <p:regular r:id="rId52"/>
      <p:bold r:id="rId53"/>
      <p:italic r:id="rId54"/>
      <p:boldItalic r:id="rId55"/>
    </p:embeddedFont>
    <p:embeddedFont>
      <p:font typeface="Century Gothic"/>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iisYgR/BV9pQiUNHwe+Geza3oK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64C38A-5606-4EF9-B9D4-632258D2DCF3}">
  <a:tblStyle styleId="{4664C38A-5606-4EF9-B9D4-632258D2DCF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PTSansNarrow-regular.fntdata"/><Relationship Id="rId43" Type="http://schemas.openxmlformats.org/officeDocument/2006/relationships/font" Target="fonts/Roboto-boldItalic.fntdata"/><Relationship Id="rId46" Type="http://schemas.openxmlformats.org/officeDocument/2006/relationships/font" Target="fonts/FiraSans-regular.fntdata"/><Relationship Id="rId45"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FiraSans-italic.fntdata"/><Relationship Id="rId47" Type="http://schemas.openxmlformats.org/officeDocument/2006/relationships/font" Target="fonts/FiraSans-bold.fntdata"/><Relationship Id="rId49" Type="http://schemas.openxmlformats.org/officeDocument/2006/relationships/font" Target="fonts/Fira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obotoThin-bold.fntdata"/><Relationship Id="rId32" Type="http://schemas.openxmlformats.org/officeDocument/2006/relationships/font" Target="fonts/RobotoThin-regular.fntdata"/><Relationship Id="rId35" Type="http://schemas.openxmlformats.org/officeDocument/2006/relationships/font" Target="fonts/RobotoThin-boldItalic.fntdata"/><Relationship Id="rId34" Type="http://schemas.openxmlformats.org/officeDocument/2006/relationships/font" Target="fonts/RobotoThin-italic.fntdata"/><Relationship Id="rId37" Type="http://schemas.openxmlformats.org/officeDocument/2006/relationships/font" Target="fonts/RobotoMedium-bold.fntdata"/><Relationship Id="rId36" Type="http://schemas.openxmlformats.org/officeDocument/2006/relationships/font" Target="fonts/RobotoMedium-regular.fntdata"/><Relationship Id="rId39" Type="http://schemas.openxmlformats.org/officeDocument/2006/relationships/font" Target="fonts/RobotoMedium-boldItalic.fntdata"/><Relationship Id="rId38" Type="http://schemas.openxmlformats.org/officeDocument/2006/relationships/font" Target="fonts/RobotoMedium-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mfortaa-bold.fntdata"/><Relationship Id="rId50" Type="http://schemas.openxmlformats.org/officeDocument/2006/relationships/font" Target="fonts/Comfortaa-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57" Type="http://schemas.openxmlformats.org/officeDocument/2006/relationships/font" Target="fonts/CenturyGothic-bold.fntdata"/><Relationship Id="rId12" Type="http://schemas.openxmlformats.org/officeDocument/2006/relationships/slide" Target="slides/slide6.xml"/><Relationship Id="rId56" Type="http://schemas.openxmlformats.org/officeDocument/2006/relationships/font" Target="fonts/CenturyGothic-regular.fntdata"/><Relationship Id="rId15" Type="http://schemas.openxmlformats.org/officeDocument/2006/relationships/slide" Target="slides/slide9.xml"/><Relationship Id="rId59" Type="http://schemas.openxmlformats.org/officeDocument/2006/relationships/font" Target="fonts/CenturyGothic-boldItalic.fntdata"/><Relationship Id="rId14" Type="http://schemas.openxmlformats.org/officeDocument/2006/relationships/slide" Target="slides/slide8.xml"/><Relationship Id="rId58" Type="http://schemas.openxmlformats.org/officeDocument/2006/relationships/font" Target="fonts/CenturyGothic-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9ec3adf4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9ec3adf4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9ec3ad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f9ec3adf4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9ec3adf4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f9ec3adf4c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5"/>
          <p:cNvGrpSpPr/>
          <p:nvPr/>
        </p:nvGrpSpPr>
        <p:grpSpPr>
          <a:xfrm>
            <a:off x="1004144" y="1022025"/>
            <a:ext cx="7136669" cy="152400"/>
            <a:chOff x="1346429" y="1011300"/>
            <a:chExt cx="6452100" cy="152400"/>
          </a:xfrm>
        </p:grpSpPr>
        <p:cxnSp>
          <p:nvCxnSpPr>
            <p:cNvPr id="13" name="Google Shape;13;p2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5"/>
          <p:cNvGrpSpPr/>
          <p:nvPr/>
        </p:nvGrpSpPr>
        <p:grpSpPr>
          <a:xfrm>
            <a:off x="1004151" y="3969100"/>
            <a:ext cx="7136669" cy="152400"/>
            <a:chOff x="1346435" y="3969088"/>
            <a:chExt cx="6452100" cy="152400"/>
          </a:xfrm>
        </p:grpSpPr>
        <p:cxnSp>
          <p:nvCxnSpPr>
            <p:cNvPr id="16" name="Google Shape;16;p2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3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p3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6" name="Google Shape;56;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7" name="Google Shape;57;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8" name="Google Shape;5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35"/>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61" name="Google Shape;6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62" name="Shape 62"/>
        <p:cNvGrpSpPr/>
        <p:nvPr/>
      </p:nvGrpSpPr>
      <p:grpSpPr>
        <a:xfrm>
          <a:off x="0" y="0"/>
          <a:ext cx="0" cy="0"/>
          <a:chOff x="0" y="0"/>
          <a:chExt cx="0" cy="0"/>
        </a:xfrm>
      </p:grpSpPr>
      <p:sp>
        <p:nvSpPr>
          <p:cNvPr id="63" name="Google Shape;63;gf9ec3adf4c_0_74"/>
          <p:cNvSpPr txBox="1"/>
          <p:nvPr>
            <p:ph idx="11" type="ftr"/>
          </p:nvPr>
        </p:nvSpPr>
        <p:spPr>
          <a:xfrm>
            <a:off x="6188528" y="362844"/>
            <a:ext cx="3086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 name="Shape 21"/>
        <p:cNvGrpSpPr/>
        <p:nvPr/>
      </p:nvGrpSpPr>
      <p:grpSpPr>
        <a:xfrm>
          <a:off x="0" y="0"/>
          <a:ext cx="0" cy="0"/>
          <a:chOff x="0" y="0"/>
          <a:chExt cx="0" cy="0"/>
        </a:xfrm>
      </p:grpSpPr>
      <p:sp>
        <p:nvSpPr>
          <p:cNvPr id="22" name="Google Shape;22;p2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6"/>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24" name="Google Shape;24;p26"/>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27"/>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9" name="Google Shape;29;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0" name="Google Shape;3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6" name="Google Shape;3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30"/>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30"/>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4" name="Google Shape;4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9" name="Shape 49"/>
        <p:cNvGrpSpPr/>
        <p:nvPr/>
      </p:nvGrpSpPr>
      <p:grpSpPr>
        <a:xfrm>
          <a:off x="0" y="0"/>
          <a:ext cx="0" cy="0"/>
          <a:chOff x="0" y="0"/>
          <a:chExt cx="0" cy="0"/>
        </a:xfrm>
      </p:grpSpPr>
      <p:sp>
        <p:nvSpPr>
          <p:cNvPr id="50" name="Google Shape;50;p3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51" name="Google Shape;5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1004125" y="1484889"/>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GB" sz="3800">
                <a:latin typeface="Times New Roman"/>
                <a:ea typeface="Times New Roman"/>
                <a:cs typeface="Times New Roman"/>
                <a:sym typeface="Times New Roman"/>
              </a:rPr>
              <a:t>Classification of Machine Failure</a:t>
            </a:r>
            <a:endParaRPr sz="5600"/>
          </a:p>
        </p:txBody>
      </p:sp>
      <p:sp>
        <p:nvSpPr>
          <p:cNvPr id="69" name="Google Shape;69;p1"/>
          <p:cNvSpPr txBox="1"/>
          <p:nvPr>
            <p:ph idx="1" type="subTitle"/>
          </p:nvPr>
        </p:nvSpPr>
        <p:spPr>
          <a:xfrm>
            <a:off x="2137225" y="2850047"/>
            <a:ext cx="4870500" cy="54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400"/>
              <a:buNone/>
            </a:pPr>
            <a:r>
              <a:rPr b="1" lang="en-GB">
                <a:solidFill>
                  <a:srgbClr val="000000"/>
                </a:solidFill>
                <a:latin typeface="Comfortaa"/>
                <a:ea typeface="Comfortaa"/>
                <a:cs typeface="Comfortaa"/>
                <a:sym typeface="Comfortaa"/>
              </a:rPr>
              <a:t>Project No. 73</a:t>
            </a:r>
            <a:endParaRPr b="1">
              <a:solidFill>
                <a:srgbClr val="000000"/>
              </a:solidFill>
              <a:latin typeface="Comfortaa"/>
              <a:ea typeface="Comfortaa"/>
              <a:cs typeface="Comfortaa"/>
              <a:sym typeface="Comfortaa"/>
            </a:endParaRPr>
          </a:p>
        </p:txBody>
      </p:sp>
      <p:pic>
        <p:nvPicPr>
          <p:cNvPr id="70" name="Google Shape;70;p1"/>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311700" y="2265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GB" sz="2500">
                <a:latin typeface="Times New Roman"/>
                <a:ea typeface="Times New Roman"/>
                <a:cs typeface="Times New Roman"/>
                <a:sym typeface="Times New Roman"/>
              </a:rPr>
              <a:t>2.</a:t>
            </a:r>
            <a:r>
              <a:rPr lang="en-GB" sz="3000">
                <a:latin typeface="Times New Roman"/>
                <a:ea typeface="Times New Roman"/>
                <a:cs typeface="Times New Roman"/>
                <a:sym typeface="Times New Roman"/>
              </a:rPr>
              <a:t>Failure by Tool Wear Failure:</a:t>
            </a:r>
            <a:endParaRPr sz="3000">
              <a:latin typeface="Times New Roman"/>
              <a:ea typeface="Times New Roman"/>
              <a:cs typeface="Times New Roman"/>
              <a:sym typeface="Times New Roman"/>
            </a:endParaRPr>
          </a:p>
        </p:txBody>
      </p:sp>
      <p:sp>
        <p:nvSpPr>
          <p:cNvPr id="215" name="Google Shape;215;p10"/>
          <p:cNvSpPr txBox="1"/>
          <p:nvPr>
            <p:ph idx="1" type="body"/>
          </p:nvPr>
        </p:nvSpPr>
        <p:spPr>
          <a:xfrm>
            <a:off x="311700" y="1091775"/>
            <a:ext cx="45648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Char char="●"/>
            </a:pPr>
            <a:r>
              <a:rPr lang="en-GB" sz="1400">
                <a:solidFill>
                  <a:srgbClr val="000000"/>
                </a:solidFill>
              </a:rPr>
              <a:t>We can understand that if the tool is used more than 200 minutes it will cause machine failure.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GB" sz="1400">
                <a:solidFill>
                  <a:srgbClr val="000000"/>
                </a:solidFill>
              </a:rPr>
              <a:t>The machine has failed </a:t>
            </a:r>
            <a:r>
              <a:rPr b="1" lang="en-GB" sz="1400">
                <a:solidFill>
                  <a:srgbClr val="000000"/>
                </a:solidFill>
              </a:rPr>
              <a:t>46 times.</a:t>
            </a:r>
            <a:r>
              <a:rPr lang="en-GB" sz="1400">
                <a:solidFill>
                  <a:srgbClr val="000000"/>
                </a:solidFill>
              </a:rPr>
              <a:t> </a:t>
            </a:r>
            <a:endParaRPr sz="1400">
              <a:solidFill>
                <a:srgbClr val="000000"/>
              </a:solidFill>
            </a:endParaRPr>
          </a:p>
          <a:p>
            <a:pPr indent="-317500" lvl="0" marL="457200" rtl="0" algn="l">
              <a:lnSpc>
                <a:spcPct val="115000"/>
              </a:lnSpc>
              <a:spcBef>
                <a:spcPts val="1000"/>
              </a:spcBef>
              <a:spcAft>
                <a:spcPts val="1000"/>
              </a:spcAft>
              <a:buClr>
                <a:srgbClr val="000000"/>
              </a:buClr>
              <a:buSzPts val="1400"/>
              <a:buChar char="●"/>
            </a:pPr>
            <a:r>
              <a:rPr lang="en-GB" sz="1400">
                <a:solidFill>
                  <a:srgbClr val="000000"/>
                </a:solidFill>
              </a:rPr>
              <a:t>We  will understand that use of tool should be less than 200 minutes, so failure can be avoided or reduced. This will help to reduce unexpected machine downtime and improve quality of product. </a:t>
            </a:r>
            <a:endParaRPr sz="1400">
              <a:solidFill>
                <a:srgbClr val="000000"/>
              </a:solidFill>
            </a:endParaRPr>
          </a:p>
        </p:txBody>
      </p:sp>
      <p:pic>
        <p:nvPicPr>
          <p:cNvPr id="216" name="Google Shape;216;p10"/>
          <p:cNvPicPr preferRelativeResize="0"/>
          <p:nvPr/>
        </p:nvPicPr>
        <p:blipFill rotWithShape="1">
          <a:blip r:embed="rId3">
            <a:alphaModFix/>
          </a:blip>
          <a:srcRect b="0" l="0" r="0" t="0"/>
          <a:stretch/>
        </p:blipFill>
        <p:spPr>
          <a:xfrm>
            <a:off x="5272100" y="991700"/>
            <a:ext cx="3248600" cy="2433100"/>
          </a:xfrm>
          <a:prstGeom prst="rect">
            <a:avLst/>
          </a:prstGeom>
          <a:noFill/>
          <a:ln>
            <a:noFill/>
          </a:ln>
        </p:spPr>
      </p:pic>
      <p:sp>
        <p:nvSpPr>
          <p:cNvPr id="217" name="Google Shape;217;p10"/>
          <p:cNvSpPr txBox="1"/>
          <p:nvPr/>
        </p:nvSpPr>
        <p:spPr>
          <a:xfrm>
            <a:off x="5896275" y="3482575"/>
            <a:ext cx="285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 </a:t>
            </a:r>
            <a:r>
              <a:rPr b="1" i="0" lang="en-GB" sz="1000" u="none" cap="none" strike="noStrike">
                <a:solidFill>
                  <a:srgbClr val="000000"/>
                </a:solidFill>
                <a:latin typeface="Open Sans"/>
                <a:ea typeface="Open Sans"/>
                <a:cs typeface="Open Sans"/>
                <a:sym typeface="Open Sans"/>
              </a:rPr>
              <a:t>Graph for Tool Wear Failure.</a:t>
            </a:r>
            <a:endParaRPr b="0" i="0" sz="1400" u="none" cap="none" strike="noStrike">
              <a:solidFill>
                <a:srgbClr val="000000"/>
              </a:solidFill>
              <a:latin typeface="Open Sans"/>
              <a:ea typeface="Open Sans"/>
              <a:cs typeface="Open Sans"/>
              <a:sym typeface="Open Sans"/>
            </a:endParaRPr>
          </a:p>
        </p:txBody>
      </p:sp>
      <p:pic>
        <p:nvPicPr>
          <p:cNvPr id="218" name="Google Shape;218;p10"/>
          <p:cNvPicPr preferRelativeResize="0"/>
          <p:nvPr/>
        </p:nvPicPr>
        <p:blipFill rotWithShape="1">
          <a:blip r:embed="rId4">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311700" y="260225"/>
            <a:ext cx="48522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GB" sz="2500">
                <a:latin typeface="Times New Roman"/>
                <a:ea typeface="Times New Roman"/>
                <a:cs typeface="Times New Roman"/>
                <a:sym typeface="Times New Roman"/>
              </a:rPr>
              <a:t>3.H</a:t>
            </a:r>
            <a:r>
              <a:rPr lang="en-GB" sz="2800">
                <a:latin typeface="Times New Roman"/>
                <a:ea typeface="Times New Roman"/>
                <a:cs typeface="Times New Roman"/>
                <a:sym typeface="Times New Roman"/>
              </a:rPr>
              <a:t>eat dissipation failure</a:t>
            </a:r>
            <a:r>
              <a:rPr lang="en-GB" sz="2500">
                <a:latin typeface="Times New Roman"/>
                <a:ea typeface="Times New Roman"/>
                <a:cs typeface="Times New Roman"/>
                <a:sym typeface="Times New Roman"/>
              </a:rPr>
              <a:t>:</a:t>
            </a:r>
            <a:endParaRPr sz="2500">
              <a:latin typeface="Times New Roman"/>
              <a:ea typeface="Times New Roman"/>
              <a:cs typeface="Times New Roman"/>
              <a:sym typeface="Times New Roman"/>
            </a:endParaRPr>
          </a:p>
        </p:txBody>
      </p:sp>
      <p:sp>
        <p:nvSpPr>
          <p:cNvPr id="224" name="Google Shape;224;p11"/>
          <p:cNvSpPr txBox="1"/>
          <p:nvPr>
            <p:ph idx="1" type="body"/>
          </p:nvPr>
        </p:nvSpPr>
        <p:spPr>
          <a:xfrm>
            <a:off x="173625" y="967625"/>
            <a:ext cx="4594800" cy="3549600"/>
          </a:xfrm>
          <a:prstGeom prst="rect">
            <a:avLst/>
          </a:prstGeom>
          <a:noFill/>
          <a:ln>
            <a:noFill/>
          </a:ln>
        </p:spPr>
        <p:txBody>
          <a:bodyPr anchorCtr="0" anchor="t" bIns="91425" lIns="91425" spcFirstLastPara="1" rIns="91425" wrap="square" tIns="91425">
            <a:normAutofit fontScale="92500" lnSpcReduction="10000"/>
          </a:bodyPr>
          <a:lstStyle/>
          <a:p>
            <a:pPr indent="-310832" lvl="0" marL="457200" marR="0" rtl="0" algn="l">
              <a:lnSpc>
                <a:spcPct val="115000"/>
              </a:lnSpc>
              <a:spcBef>
                <a:spcPts val="0"/>
              </a:spcBef>
              <a:spcAft>
                <a:spcPts val="0"/>
              </a:spcAft>
              <a:buClr>
                <a:srgbClr val="000000"/>
              </a:buClr>
              <a:buSzPct val="100000"/>
              <a:buChar char="●"/>
            </a:pPr>
            <a:r>
              <a:rPr lang="en-GB" sz="1400">
                <a:solidFill>
                  <a:srgbClr val="000000"/>
                </a:solidFill>
              </a:rPr>
              <a:t>In heat dissipation failure occurs because of two variables namely rotational speed and temperature difference which leads to machine failure. </a:t>
            </a:r>
            <a:endParaRPr sz="1400">
              <a:solidFill>
                <a:srgbClr val="000000"/>
              </a:solidFill>
            </a:endParaRPr>
          </a:p>
          <a:p>
            <a:pPr indent="-310832" lvl="0" marL="457200" marR="0" rtl="0" algn="just">
              <a:lnSpc>
                <a:spcPct val="115000"/>
              </a:lnSpc>
              <a:spcBef>
                <a:spcPts val="1000"/>
              </a:spcBef>
              <a:spcAft>
                <a:spcPts val="0"/>
              </a:spcAft>
              <a:buClr>
                <a:srgbClr val="000000"/>
              </a:buClr>
              <a:buSzPct val="100000"/>
              <a:buChar char="●"/>
            </a:pPr>
            <a:r>
              <a:rPr lang="en-GB" sz="1400">
                <a:solidFill>
                  <a:srgbClr val="000000"/>
                </a:solidFill>
              </a:rPr>
              <a:t>The below graphs will can understand the failure of machine. </a:t>
            </a:r>
            <a:endParaRPr sz="1400">
              <a:solidFill>
                <a:srgbClr val="000000"/>
              </a:solidFill>
            </a:endParaRPr>
          </a:p>
          <a:p>
            <a:pPr indent="-310832" lvl="0" marL="457200" marR="0" rtl="0" algn="just">
              <a:lnSpc>
                <a:spcPct val="115000"/>
              </a:lnSpc>
              <a:spcBef>
                <a:spcPts val="1000"/>
              </a:spcBef>
              <a:spcAft>
                <a:spcPts val="0"/>
              </a:spcAft>
              <a:buClr>
                <a:srgbClr val="000000"/>
              </a:buClr>
              <a:buSzPct val="100000"/>
              <a:buChar char="●"/>
            </a:pPr>
            <a:r>
              <a:rPr lang="en-GB" sz="1400">
                <a:solidFill>
                  <a:srgbClr val="000000"/>
                </a:solidFill>
              </a:rPr>
              <a:t>From fig (a), first when the rotational speed is below nearly 1400 rpm, and from fig (b)&amp;(c) second when the temperature difference between air temperature and process temperature is below 9 K (or nearly 8.5 K from regression graph(c)). </a:t>
            </a:r>
            <a:endParaRPr sz="1400">
              <a:solidFill>
                <a:srgbClr val="000000"/>
              </a:solidFill>
            </a:endParaRPr>
          </a:p>
          <a:p>
            <a:pPr indent="-310832" lvl="0" marL="457200" marR="0" rtl="0" algn="just">
              <a:lnSpc>
                <a:spcPct val="115000"/>
              </a:lnSpc>
              <a:spcBef>
                <a:spcPts val="1000"/>
              </a:spcBef>
              <a:spcAft>
                <a:spcPts val="1000"/>
              </a:spcAft>
              <a:buClr>
                <a:srgbClr val="000000"/>
              </a:buClr>
              <a:buSzPct val="100000"/>
              <a:buChar char="●"/>
            </a:pPr>
            <a:r>
              <a:rPr lang="en-GB" sz="1400">
                <a:solidFill>
                  <a:srgbClr val="000000"/>
                </a:solidFill>
              </a:rPr>
              <a:t>There are </a:t>
            </a:r>
            <a:r>
              <a:rPr b="1" lang="en-GB" sz="1400">
                <a:solidFill>
                  <a:srgbClr val="000000"/>
                </a:solidFill>
              </a:rPr>
              <a:t>115 heat dissipation failure</a:t>
            </a:r>
            <a:r>
              <a:rPr lang="en-GB" sz="1400">
                <a:solidFill>
                  <a:srgbClr val="000000"/>
                </a:solidFill>
              </a:rPr>
              <a:t> in the machine. We understand the working range of the machine, so they can ensure rotation speed and temperature difference in the working limits. </a:t>
            </a:r>
            <a:endParaRPr sz="1400">
              <a:solidFill>
                <a:srgbClr val="000000"/>
              </a:solidFill>
            </a:endParaRPr>
          </a:p>
        </p:txBody>
      </p:sp>
      <p:pic>
        <p:nvPicPr>
          <p:cNvPr id="225" name="Google Shape;225;p11"/>
          <p:cNvPicPr preferRelativeResize="0"/>
          <p:nvPr/>
        </p:nvPicPr>
        <p:blipFill rotWithShape="1">
          <a:blip r:embed="rId3">
            <a:alphaModFix/>
          </a:blip>
          <a:srcRect b="0" l="0" r="0" t="0"/>
          <a:stretch/>
        </p:blipFill>
        <p:spPr>
          <a:xfrm>
            <a:off x="8045225" y="4687425"/>
            <a:ext cx="954850" cy="328475"/>
          </a:xfrm>
          <a:prstGeom prst="rect">
            <a:avLst/>
          </a:prstGeom>
          <a:noFill/>
          <a:ln>
            <a:noFill/>
          </a:ln>
        </p:spPr>
      </p:pic>
      <p:pic>
        <p:nvPicPr>
          <p:cNvPr id="226" name="Google Shape;226;p11"/>
          <p:cNvPicPr preferRelativeResize="0"/>
          <p:nvPr/>
        </p:nvPicPr>
        <p:blipFill rotWithShape="1">
          <a:blip r:embed="rId4">
            <a:alphaModFix/>
          </a:blip>
          <a:srcRect b="0" l="0" r="0" t="0"/>
          <a:stretch/>
        </p:blipFill>
        <p:spPr>
          <a:xfrm>
            <a:off x="4768413" y="726592"/>
            <a:ext cx="2028902" cy="1774706"/>
          </a:xfrm>
          <a:prstGeom prst="rect">
            <a:avLst/>
          </a:prstGeom>
          <a:noFill/>
          <a:ln>
            <a:noFill/>
          </a:ln>
        </p:spPr>
      </p:pic>
      <p:pic>
        <p:nvPicPr>
          <p:cNvPr id="227" name="Google Shape;227;p11"/>
          <p:cNvPicPr preferRelativeResize="0"/>
          <p:nvPr/>
        </p:nvPicPr>
        <p:blipFill rotWithShape="1">
          <a:blip r:embed="rId5">
            <a:alphaModFix/>
          </a:blip>
          <a:srcRect b="0" l="0" r="0" t="0"/>
          <a:stretch/>
        </p:blipFill>
        <p:spPr>
          <a:xfrm>
            <a:off x="6733382" y="704276"/>
            <a:ext cx="2266693" cy="1819338"/>
          </a:xfrm>
          <a:prstGeom prst="rect">
            <a:avLst/>
          </a:prstGeom>
          <a:noFill/>
          <a:ln>
            <a:noFill/>
          </a:ln>
        </p:spPr>
      </p:pic>
      <p:pic>
        <p:nvPicPr>
          <p:cNvPr id="228" name="Google Shape;228;p11"/>
          <p:cNvPicPr preferRelativeResize="0"/>
          <p:nvPr/>
        </p:nvPicPr>
        <p:blipFill rotWithShape="1">
          <a:blip r:embed="rId6">
            <a:alphaModFix/>
          </a:blip>
          <a:srcRect b="0" l="0" r="0" t="0"/>
          <a:stretch/>
        </p:blipFill>
        <p:spPr>
          <a:xfrm>
            <a:off x="5744161" y="2559618"/>
            <a:ext cx="2028902" cy="1628471"/>
          </a:xfrm>
          <a:prstGeom prst="rect">
            <a:avLst/>
          </a:prstGeom>
          <a:noFill/>
          <a:ln>
            <a:noFill/>
          </a:ln>
        </p:spPr>
      </p:pic>
      <p:sp>
        <p:nvSpPr>
          <p:cNvPr id="229" name="Google Shape;229;p11"/>
          <p:cNvSpPr txBox="1"/>
          <p:nvPr/>
        </p:nvSpPr>
        <p:spPr>
          <a:xfrm>
            <a:off x="5613300" y="2453850"/>
            <a:ext cx="43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(a)</a:t>
            </a:r>
            <a:endParaRPr b="0" i="0" sz="1400" u="none" cap="none" strike="noStrike">
              <a:solidFill>
                <a:srgbClr val="000000"/>
              </a:solidFill>
              <a:latin typeface="Open Sans"/>
              <a:ea typeface="Open Sans"/>
              <a:cs typeface="Open Sans"/>
              <a:sym typeface="Open Sans"/>
            </a:endParaRPr>
          </a:p>
        </p:txBody>
      </p:sp>
      <p:sp>
        <p:nvSpPr>
          <p:cNvPr id="230" name="Google Shape;230;p11"/>
          <p:cNvSpPr txBox="1"/>
          <p:nvPr/>
        </p:nvSpPr>
        <p:spPr>
          <a:xfrm>
            <a:off x="7718875" y="2453850"/>
            <a:ext cx="43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(b)</a:t>
            </a:r>
            <a:endParaRPr b="0" i="0" sz="1400" u="none" cap="none" strike="noStrike">
              <a:solidFill>
                <a:srgbClr val="000000"/>
              </a:solidFill>
              <a:latin typeface="Open Sans"/>
              <a:ea typeface="Open Sans"/>
              <a:cs typeface="Open Sans"/>
              <a:sym typeface="Open Sans"/>
            </a:endParaRPr>
          </a:p>
        </p:txBody>
      </p:sp>
      <p:sp>
        <p:nvSpPr>
          <p:cNvPr id="231" name="Google Shape;231;p11"/>
          <p:cNvSpPr txBox="1"/>
          <p:nvPr/>
        </p:nvSpPr>
        <p:spPr>
          <a:xfrm>
            <a:off x="6587875" y="4188100"/>
            <a:ext cx="43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(c)</a:t>
            </a:r>
            <a:endParaRPr b="0" i="0" sz="1400" u="none" cap="none" strike="noStrike">
              <a:solidFill>
                <a:srgbClr val="000000"/>
              </a:solidFill>
              <a:latin typeface="Open Sans"/>
              <a:ea typeface="Open Sans"/>
              <a:cs typeface="Open Sans"/>
              <a:sym typeface="Open Sans"/>
            </a:endParaRPr>
          </a:p>
        </p:txBody>
      </p:sp>
      <p:sp>
        <p:nvSpPr>
          <p:cNvPr id="232" name="Google Shape;232;p11"/>
          <p:cNvSpPr txBox="1"/>
          <p:nvPr/>
        </p:nvSpPr>
        <p:spPr>
          <a:xfrm>
            <a:off x="5264763" y="4420650"/>
            <a:ext cx="298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Graphs for heat dissipation failure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GB" sz="2500">
                <a:latin typeface="Times New Roman"/>
                <a:ea typeface="Times New Roman"/>
                <a:cs typeface="Times New Roman"/>
                <a:sym typeface="Times New Roman"/>
              </a:rPr>
              <a:t>4. Power failure:</a:t>
            </a:r>
            <a:endParaRPr/>
          </a:p>
        </p:txBody>
      </p:sp>
      <p:sp>
        <p:nvSpPr>
          <p:cNvPr id="238" name="Google Shape;238;p12"/>
          <p:cNvSpPr txBox="1"/>
          <p:nvPr>
            <p:ph idx="1" type="body"/>
          </p:nvPr>
        </p:nvSpPr>
        <p:spPr>
          <a:xfrm>
            <a:off x="262825" y="1213325"/>
            <a:ext cx="4767600" cy="2604300"/>
          </a:xfrm>
          <a:prstGeom prst="rect">
            <a:avLst/>
          </a:prstGeom>
          <a:noFill/>
          <a:ln>
            <a:noFill/>
          </a:ln>
        </p:spPr>
        <p:txBody>
          <a:bodyPr anchorCtr="0" anchor="t" bIns="91425" lIns="91425" spcFirstLastPara="1" rIns="91425" wrap="square" tIns="91425">
            <a:noAutofit/>
          </a:bodyPr>
          <a:lstStyle/>
          <a:p>
            <a:pPr indent="-316865" lvl="0" marL="457200" rtl="0" algn="l">
              <a:lnSpc>
                <a:spcPct val="115000"/>
              </a:lnSpc>
              <a:spcBef>
                <a:spcPts val="0"/>
              </a:spcBef>
              <a:spcAft>
                <a:spcPts val="0"/>
              </a:spcAft>
              <a:buClr>
                <a:srgbClr val="000000"/>
              </a:buClr>
              <a:buSzPts val="1390"/>
              <a:buChar char="●"/>
            </a:pPr>
            <a:r>
              <a:rPr lang="en-GB" sz="1390">
                <a:solidFill>
                  <a:srgbClr val="000000"/>
                </a:solidFill>
              </a:rPr>
              <a:t>Machine has failed </a:t>
            </a:r>
            <a:r>
              <a:rPr b="1" lang="en-GB" sz="1390">
                <a:solidFill>
                  <a:srgbClr val="000000"/>
                </a:solidFill>
              </a:rPr>
              <a:t>95 time</a:t>
            </a:r>
            <a:r>
              <a:rPr lang="en-GB" sz="1390">
                <a:solidFill>
                  <a:srgbClr val="000000"/>
                </a:solidFill>
              </a:rPr>
              <a:t> in total citing power failure reason.</a:t>
            </a:r>
            <a:endParaRPr sz="1390">
              <a:solidFill>
                <a:srgbClr val="000000"/>
              </a:solidFill>
            </a:endParaRPr>
          </a:p>
          <a:p>
            <a:pPr indent="-316865" lvl="0" marL="457200" rtl="0" algn="l">
              <a:lnSpc>
                <a:spcPct val="115000"/>
              </a:lnSpc>
              <a:spcBef>
                <a:spcPts val="1000"/>
              </a:spcBef>
              <a:spcAft>
                <a:spcPts val="0"/>
              </a:spcAft>
              <a:buClr>
                <a:srgbClr val="000000"/>
              </a:buClr>
              <a:buSzPts val="1390"/>
              <a:buChar char="●"/>
            </a:pPr>
            <a:r>
              <a:rPr lang="en-GB" sz="1390">
                <a:solidFill>
                  <a:srgbClr val="000000"/>
                </a:solidFill>
              </a:rPr>
              <a:t>From the figure , we can understand that the working range of power is approximately in between 35,000 watt and 90,000 watt. </a:t>
            </a:r>
            <a:endParaRPr sz="1390">
              <a:solidFill>
                <a:srgbClr val="000000"/>
              </a:solidFill>
            </a:endParaRPr>
          </a:p>
          <a:p>
            <a:pPr indent="-316865" lvl="0" marL="457200" rtl="0" algn="l">
              <a:lnSpc>
                <a:spcPct val="115000"/>
              </a:lnSpc>
              <a:spcBef>
                <a:spcPts val="1000"/>
              </a:spcBef>
              <a:spcAft>
                <a:spcPts val="1000"/>
              </a:spcAft>
              <a:buClr>
                <a:srgbClr val="000000"/>
              </a:buClr>
              <a:buSzPts val="1390"/>
              <a:buChar char="●"/>
            </a:pPr>
            <a:r>
              <a:rPr lang="en-GB" sz="1390">
                <a:solidFill>
                  <a:srgbClr val="000000"/>
                </a:solidFill>
              </a:rPr>
              <a:t>If power value is not in limits, it will make machine fail. To avoid power failure we should keep machine power in between range. </a:t>
            </a:r>
            <a:endParaRPr sz="1729"/>
          </a:p>
        </p:txBody>
      </p:sp>
      <p:pic>
        <p:nvPicPr>
          <p:cNvPr id="239" name="Google Shape;239;p12"/>
          <p:cNvPicPr preferRelativeResize="0"/>
          <p:nvPr/>
        </p:nvPicPr>
        <p:blipFill rotWithShape="1">
          <a:blip r:embed="rId3">
            <a:alphaModFix/>
          </a:blip>
          <a:srcRect b="0" l="0" r="0" t="0"/>
          <a:stretch/>
        </p:blipFill>
        <p:spPr>
          <a:xfrm>
            <a:off x="5030425" y="760800"/>
            <a:ext cx="3699900" cy="2604425"/>
          </a:xfrm>
          <a:prstGeom prst="rect">
            <a:avLst/>
          </a:prstGeom>
          <a:noFill/>
          <a:ln>
            <a:noFill/>
          </a:ln>
        </p:spPr>
      </p:pic>
      <p:sp>
        <p:nvSpPr>
          <p:cNvPr id="240" name="Google Shape;240;p12"/>
          <p:cNvSpPr txBox="1"/>
          <p:nvPr/>
        </p:nvSpPr>
        <p:spPr>
          <a:xfrm>
            <a:off x="5454250" y="33652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Graph for Power Failure</a:t>
            </a:r>
            <a:endParaRPr b="0" i="0" sz="1400" u="none" cap="none" strike="noStrike">
              <a:solidFill>
                <a:srgbClr val="000000"/>
              </a:solidFill>
              <a:latin typeface="Arial"/>
              <a:ea typeface="Arial"/>
              <a:cs typeface="Arial"/>
              <a:sym typeface="Arial"/>
            </a:endParaRPr>
          </a:p>
        </p:txBody>
      </p:sp>
      <p:pic>
        <p:nvPicPr>
          <p:cNvPr id="241" name="Google Shape;241;p12"/>
          <p:cNvPicPr preferRelativeResize="0"/>
          <p:nvPr/>
        </p:nvPicPr>
        <p:blipFill rotWithShape="1">
          <a:blip r:embed="rId4">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GB" sz="2500">
                <a:latin typeface="Times New Roman"/>
                <a:ea typeface="Times New Roman"/>
                <a:cs typeface="Times New Roman"/>
                <a:sym typeface="Times New Roman"/>
              </a:rPr>
              <a:t>5.Over strain failure:</a:t>
            </a:r>
            <a:endParaRPr sz="2500">
              <a:latin typeface="Times New Roman"/>
              <a:ea typeface="Times New Roman"/>
              <a:cs typeface="Times New Roman"/>
              <a:sym typeface="Times New Roman"/>
            </a:endParaRPr>
          </a:p>
        </p:txBody>
      </p:sp>
      <p:sp>
        <p:nvSpPr>
          <p:cNvPr id="247" name="Google Shape;247;p13"/>
          <p:cNvSpPr txBox="1"/>
          <p:nvPr>
            <p:ph idx="1" type="body"/>
          </p:nvPr>
        </p:nvSpPr>
        <p:spPr>
          <a:xfrm>
            <a:off x="311700" y="1088125"/>
            <a:ext cx="4938900" cy="3302700"/>
          </a:xfrm>
          <a:prstGeom prst="rect">
            <a:avLst/>
          </a:prstGeom>
          <a:noFill/>
          <a:ln>
            <a:noFill/>
          </a:ln>
        </p:spPr>
        <p:txBody>
          <a:bodyPr anchorCtr="0" anchor="t" bIns="91425" lIns="91425" spcFirstLastPara="1" rIns="91425" wrap="square" tIns="91425">
            <a:noAutofit/>
          </a:bodyPr>
          <a:lstStyle/>
          <a:p>
            <a:pPr indent="-309975" lvl="0" marL="457200" rtl="0" algn="l">
              <a:lnSpc>
                <a:spcPct val="115000"/>
              </a:lnSpc>
              <a:spcBef>
                <a:spcPts val="0"/>
              </a:spcBef>
              <a:spcAft>
                <a:spcPts val="0"/>
              </a:spcAft>
              <a:buClr>
                <a:srgbClr val="000000"/>
              </a:buClr>
              <a:buSzPts val="1282"/>
              <a:buChar char="●"/>
            </a:pPr>
            <a:r>
              <a:rPr lang="en-GB" sz="1281">
                <a:solidFill>
                  <a:srgbClr val="000000"/>
                </a:solidFill>
              </a:rPr>
              <a:t>Over strain failure occurs when </a:t>
            </a:r>
            <a:r>
              <a:rPr b="1" lang="en-GB" sz="1281">
                <a:solidFill>
                  <a:srgbClr val="000000"/>
                </a:solidFill>
              </a:rPr>
              <a:t>the product of tool wear and torque goes beyond limit</a:t>
            </a:r>
            <a:r>
              <a:rPr lang="en-GB" sz="1281">
                <a:solidFill>
                  <a:srgbClr val="000000"/>
                </a:solidFill>
              </a:rPr>
              <a:t>. </a:t>
            </a:r>
            <a:endParaRPr sz="1281">
              <a:solidFill>
                <a:srgbClr val="000000"/>
              </a:solidFill>
            </a:endParaRPr>
          </a:p>
          <a:p>
            <a:pPr indent="-309975" lvl="0" marL="457200" rtl="0" algn="l">
              <a:lnSpc>
                <a:spcPct val="115000"/>
              </a:lnSpc>
              <a:spcBef>
                <a:spcPts val="1000"/>
              </a:spcBef>
              <a:spcAft>
                <a:spcPts val="0"/>
              </a:spcAft>
              <a:buClr>
                <a:srgbClr val="000000"/>
              </a:buClr>
              <a:buSzPts val="1282"/>
              <a:buChar char="●"/>
            </a:pPr>
            <a:r>
              <a:rPr lang="en-GB" sz="1281">
                <a:solidFill>
                  <a:srgbClr val="000000"/>
                </a:solidFill>
              </a:rPr>
              <a:t>From the fig. we can understand that; the over strain failure </a:t>
            </a:r>
            <a:r>
              <a:rPr b="1" lang="en-GB" sz="1281">
                <a:solidFill>
                  <a:srgbClr val="000000"/>
                </a:solidFill>
              </a:rPr>
              <a:t>does not occur uniformly on every product</a:t>
            </a:r>
            <a:r>
              <a:rPr lang="en-GB" sz="1281">
                <a:solidFill>
                  <a:srgbClr val="000000"/>
                </a:solidFill>
              </a:rPr>
              <a:t> but it is </a:t>
            </a:r>
            <a:r>
              <a:rPr b="1" lang="en-GB" sz="1281">
                <a:solidFill>
                  <a:srgbClr val="000000"/>
                </a:solidFill>
              </a:rPr>
              <a:t>depending on Type of Quality</a:t>
            </a:r>
            <a:r>
              <a:rPr lang="en-GB" sz="1281">
                <a:solidFill>
                  <a:srgbClr val="000000"/>
                </a:solidFill>
              </a:rPr>
              <a:t>. </a:t>
            </a:r>
            <a:endParaRPr sz="1281">
              <a:solidFill>
                <a:srgbClr val="000000"/>
              </a:solidFill>
            </a:endParaRPr>
          </a:p>
          <a:p>
            <a:pPr indent="-309975" lvl="0" marL="457200" rtl="0" algn="l">
              <a:lnSpc>
                <a:spcPct val="115000"/>
              </a:lnSpc>
              <a:spcBef>
                <a:spcPts val="1000"/>
              </a:spcBef>
              <a:spcAft>
                <a:spcPts val="0"/>
              </a:spcAft>
              <a:buClr>
                <a:srgbClr val="000000"/>
              </a:buClr>
              <a:buSzPts val="1282"/>
              <a:buChar char="●"/>
            </a:pPr>
            <a:r>
              <a:rPr lang="en-GB" sz="1281">
                <a:solidFill>
                  <a:srgbClr val="000000"/>
                </a:solidFill>
              </a:rPr>
              <a:t>The working range for all types is approximately same. The machine has failed </a:t>
            </a:r>
            <a:r>
              <a:rPr b="1" lang="en-GB" sz="1281">
                <a:solidFill>
                  <a:srgbClr val="000000"/>
                </a:solidFill>
              </a:rPr>
              <a:t>98 times</a:t>
            </a:r>
            <a:r>
              <a:rPr lang="en-GB" sz="1281">
                <a:solidFill>
                  <a:srgbClr val="000000"/>
                </a:solidFill>
              </a:rPr>
              <a:t> because of overstrain failure. </a:t>
            </a:r>
            <a:endParaRPr sz="1281">
              <a:solidFill>
                <a:srgbClr val="000000"/>
              </a:solidFill>
            </a:endParaRPr>
          </a:p>
          <a:p>
            <a:pPr indent="-309975" lvl="0" marL="457200" rtl="0" algn="l">
              <a:lnSpc>
                <a:spcPct val="115000"/>
              </a:lnSpc>
              <a:spcBef>
                <a:spcPts val="1000"/>
              </a:spcBef>
              <a:spcAft>
                <a:spcPts val="1000"/>
              </a:spcAft>
              <a:buClr>
                <a:srgbClr val="000000"/>
              </a:buClr>
              <a:buSzPts val="1282"/>
              <a:buChar char="●"/>
            </a:pPr>
            <a:r>
              <a:rPr lang="en-GB" sz="1281">
                <a:solidFill>
                  <a:srgbClr val="000000"/>
                </a:solidFill>
              </a:rPr>
              <a:t>For low quality product when the product of tool wear and torque goes beyond limit of approximately 11,000 Nm-min, for medium quality approximately 12,500 Nm-min and for high quality approximately 13,500 Nm-min. So we can keep product of tool wear and torque in specified limit for each quality of product to avoid overstain failure.</a:t>
            </a:r>
            <a:endParaRPr sz="1281">
              <a:solidFill>
                <a:srgbClr val="000000"/>
              </a:solidFill>
            </a:endParaRPr>
          </a:p>
        </p:txBody>
      </p:sp>
      <p:pic>
        <p:nvPicPr>
          <p:cNvPr id="248" name="Google Shape;248;p13"/>
          <p:cNvPicPr preferRelativeResize="0"/>
          <p:nvPr/>
        </p:nvPicPr>
        <p:blipFill rotWithShape="1">
          <a:blip r:embed="rId3">
            <a:alphaModFix/>
          </a:blip>
          <a:srcRect b="0" l="0" r="0" t="0"/>
          <a:stretch/>
        </p:blipFill>
        <p:spPr>
          <a:xfrm>
            <a:off x="5250600" y="1152425"/>
            <a:ext cx="3530475" cy="2471525"/>
          </a:xfrm>
          <a:prstGeom prst="rect">
            <a:avLst/>
          </a:prstGeom>
          <a:noFill/>
          <a:ln>
            <a:noFill/>
          </a:ln>
        </p:spPr>
      </p:pic>
      <p:sp>
        <p:nvSpPr>
          <p:cNvPr id="249" name="Google Shape;249;p13"/>
          <p:cNvSpPr txBox="1"/>
          <p:nvPr/>
        </p:nvSpPr>
        <p:spPr>
          <a:xfrm>
            <a:off x="6472250" y="3548950"/>
            <a:ext cx="16503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Open Sans"/>
                <a:ea typeface="Open Sans"/>
                <a:cs typeface="Open Sans"/>
                <a:sym typeface="Open Sans"/>
              </a:rPr>
              <a:t>Overstain failure</a:t>
            </a:r>
            <a:endParaRPr b="1" i="0" sz="1100" u="none" cap="none" strike="noStrike">
              <a:solidFill>
                <a:srgbClr val="000000"/>
              </a:solidFill>
              <a:latin typeface="Open Sans"/>
              <a:ea typeface="Open Sans"/>
              <a:cs typeface="Open Sans"/>
              <a:sym typeface="Open Sans"/>
            </a:endParaRPr>
          </a:p>
        </p:txBody>
      </p:sp>
      <p:pic>
        <p:nvPicPr>
          <p:cNvPr id="250" name="Google Shape;250;p13"/>
          <p:cNvPicPr preferRelativeResize="0"/>
          <p:nvPr/>
        </p:nvPicPr>
        <p:blipFill rotWithShape="1">
          <a:blip r:embed="rId4">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588900" y="434775"/>
            <a:ext cx="34767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0000"/>
              <a:buNone/>
            </a:pPr>
            <a:r>
              <a:rPr lang="en-GB" sz="2500">
                <a:latin typeface="Times New Roman"/>
                <a:ea typeface="Times New Roman"/>
                <a:cs typeface="Times New Roman"/>
                <a:sym typeface="Times New Roman"/>
              </a:rPr>
              <a:t>6.Random Failure:</a:t>
            </a:r>
            <a:r>
              <a:rPr b="1" lang="en-GB"/>
              <a:t> </a:t>
            </a:r>
            <a:endParaRPr b="1"/>
          </a:p>
        </p:txBody>
      </p:sp>
      <p:sp>
        <p:nvSpPr>
          <p:cNvPr id="256" name="Google Shape;256;p14"/>
          <p:cNvSpPr txBox="1"/>
          <p:nvPr>
            <p:ph idx="1" type="body"/>
          </p:nvPr>
        </p:nvSpPr>
        <p:spPr>
          <a:xfrm>
            <a:off x="862375" y="1266325"/>
            <a:ext cx="6837600" cy="92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1390">
                <a:solidFill>
                  <a:srgbClr val="000000"/>
                </a:solidFill>
              </a:rPr>
              <a:t>The random failure is not related to any kind of parameter. This failure occurs randomly and it is not depending on variable.</a:t>
            </a:r>
            <a:endParaRPr sz="1390">
              <a:solidFill>
                <a:srgbClr val="000000"/>
              </a:solidFill>
            </a:endParaRPr>
          </a:p>
        </p:txBody>
      </p:sp>
      <p:pic>
        <p:nvPicPr>
          <p:cNvPr id="257" name="Google Shape;257;p14"/>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311700" y="315925"/>
            <a:ext cx="1737300" cy="8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GB" sz="2500">
                <a:latin typeface="Times New Roman"/>
                <a:ea typeface="Times New Roman"/>
                <a:cs typeface="Times New Roman"/>
                <a:sym typeface="Times New Roman"/>
              </a:rPr>
              <a:t>Heat Map</a:t>
            </a:r>
            <a:endParaRPr/>
          </a:p>
        </p:txBody>
      </p:sp>
      <p:sp>
        <p:nvSpPr>
          <p:cNvPr id="263" name="Google Shape;263;p15"/>
          <p:cNvSpPr txBox="1"/>
          <p:nvPr>
            <p:ph idx="1" type="body"/>
          </p:nvPr>
        </p:nvSpPr>
        <p:spPr>
          <a:xfrm>
            <a:off x="182375" y="1225225"/>
            <a:ext cx="3613500" cy="3354000"/>
          </a:xfrm>
          <a:prstGeom prst="rect">
            <a:avLst/>
          </a:prstGeom>
          <a:noFill/>
          <a:ln>
            <a:noFill/>
          </a:ln>
        </p:spPr>
        <p:txBody>
          <a:bodyPr anchorCtr="0" anchor="t" bIns="91425" lIns="91425" spcFirstLastPara="1" rIns="91425" wrap="square" tIns="91425">
            <a:normAutofit/>
          </a:bodyPr>
          <a:lstStyle/>
          <a:p>
            <a:pPr indent="-320675" lvl="0" marL="457200" rtl="0" algn="l">
              <a:lnSpc>
                <a:spcPct val="100000"/>
              </a:lnSpc>
              <a:spcBef>
                <a:spcPts val="0"/>
              </a:spcBef>
              <a:spcAft>
                <a:spcPts val="0"/>
              </a:spcAft>
              <a:buSzPts val="1450"/>
              <a:buFont typeface="Arial"/>
              <a:buChar char="●"/>
            </a:pPr>
            <a:r>
              <a:rPr lang="en-GB" sz="1390">
                <a:solidFill>
                  <a:srgbClr val="000000"/>
                </a:solidFill>
              </a:rPr>
              <a:t>Heat Maps visualization helps us to identify the most correlated variables.</a:t>
            </a:r>
            <a:endParaRPr sz="1390">
              <a:solidFill>
                <a:srgbClr val="000000"/>
              </a:solidFill>
            </a:endParaRPr>
          </a:p>
          <a:p>
            <a:pPr indent="-320675" lvl="0" marL="457200" rtl="0" algn="l">
              <a:lnSpc>
                <a:spcPct val="100000"/>
              </a:lnSpc>
              <a:spcBef>
                <a:spcPts val="1000"/>
              </a:spcBef>
              <a:spcAft>
                <a:spcPts val="0"/>
              </a:spcAft>
              <a:buSzPts val="1450"/>
              <a:buFont typeface="Arial"/>
              <a:buChar char="●"/>
            </a:pPr>
            <a:r>
              <a:rPr lang="en-GB" sz="1390">
                <a:solidFill>
                  <a:srgbClr val="000000"/>
                </a:solidFill>
              </a:rPr>
              <a:t>We can observe that the most correlate variables are (Air temperature — Process temperature) and (Rotational speed — Torque). </a:t>
            </a:r>
            <a:endParaRPr sz="1390">
              <a:solidFill>
                <a:srgbClr val="000000"/>
              </a:solidFill>
            </a:endParaRPr>
          </a:p>
          <a:p>
            <a:pPr indent="0" lvl="0" marL="0" rtl="0" algn="l">
              <a:lnSpc>
                <a:spcPct val="100000"/>
              </a:lnSpc>
              <a:spcBef>
                <a:spcPts val="1000"/>
              </a:spcBef>
              <a:spcAft>
                <a:spcPts val="1000"/>
              </a:spcAft>
              <a:buSzPts val="852"/>
              <a:buNone/>
            </a:pPr>
            <a:r>
              <a:t/>
            </a:r>
            <a:endParaRPr sz="1390">
              <a:solidFill>
                <a:srgbClr val="000000"/>
              </a:solidFill>
            </a:endParaRPr>
          </a:p>
        </p:txBody>
      </p:sp>
      <p:pic>
        <p:nvPicPr>
          <p:cNvPr id="264" name="Google Shape;264;p15"/>
          <p:cNvPicPr preferRelativeResize="0"/>
          <p:nvPr/>
        </p:nvPicPr>
        <p:blipFill rotWithShape="1">
          <a:blip r:embed="rId3">
            <a:alphaModFix/>
          </a:blip>
          <a:srcRect b="0" l="0" r="0" t="0"/>
          <a:stretch/>
        </p:blipFill>
        <p:spPr>
          <a:xfrm>
            <a:off x="3795775" y="88100"/>
            <a:ext cx="5348225" cy="4838699"/>
          </a:xfrm>
          <a:prstGeom prst="rect">
            <a:avLst/>
          </a:prstGeom>
          <a:noFill/>
          <a:ln>
            <a:noFill/>
          </a:ln>
        </p:spPr>
      </p:pic>
      <p:pic>
        <p:nvPicPr>
          <p:cNvPr id="265" name="Google Shape;265;p15"/>
          <p:cNvPicPr preferRelativeResize="0"/>
          <p:nvPr/>
        </p:nvPicPr>
        <p:blipFill rotWithShape="1">
          <a:blip r:embed="rId4">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GB" sz="3000">
                <a:latin typeface="Times New Roman"/>
                <a:ea typeface="Times New Roman"/>
                <a:cs typeface="Times New Roman"/>
                <a:sym typeface="Times New Roman"/>
              </a:rPr>
              <a:t>Data Processing</a:t>
            </a:r>
            <a:endParaRPr sz="3000">
              <a:latin typeface="Times New Roman"/>
              <a:ea typeface="Times New Roman"/>
              <a:cs typeface="Times New Roman"/>
              <a:sym typeface="Times New Roman"/>
            </a:endParaRPr>
          </a:p>
        </p:txBody>
      </p:sp>
      <p:sp>
        <p:nvSpPr>
          <p:cNvPr id="271" name="Google Shape;271;p16"/>
          <p:cNvSpPr txBox="1"/>
          <p:nvPr>
            <p:ph idx="1" type="body"/>
          </p:nvPr>
        </p:nvSpPr>
        <p:spPr>
          <a:xfrm>
            <a:off x="650500" y="1152425"/>
            <a:ext cx="3599700" cy="427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SzPct val="92903"/>
              <a:buNone/>
            </a:pPr>
            <a:r>
              <a:rPr b="1" lang="en-GB" sz="2500">
                <a:solidFill>
                  <a:schemeClr val="accent1"/>
                </a:solidFill>
                <a:latin typeface="Times New Roman"/>
                <a:ea typeface="Times New Roman"/>
                <a:cs typeface="Times New Roman"/>
                <a:sym typeface="Times New Roman"/>
              </a:rPr>
              <a:t>Encoding</a:t>
            </a:r>
            <a:endParaRPr b="1" sz="2500">
              <a:solidFill>
                <a:schemeClr val="accent1"/>
              </a:solidFill>
              <a:latin typeface="Times New Roman"/>
              <a:ea typeface="Times New Roman"/>
              <a:cs typeface="Times New Roman"/>
              <a:sym typeface="Times New Roman"/>
            </a:endParaRPr>
          </a:p>
        </p:txBody>
      </p:sp>
      <p:sp>
        <p:nvSpPr>
          <p:cNvPr id="272" name="Google Shape;272;p16"/>
          <p:cNvSpPr txBox="1"/>
          <p:nvPr/>
        </p:nvSpPr>
        <p:spPr>
          <a:xfrm>
            <a:off x="742925" y="1663025"/>
            <a:ext cx="76551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390" u="none" cap="none" strike="noStrike">
                <a:solidFill>
                  <a:srgbClr val="000000"/>
                </a:solidFill>
                <a:latin typeface="Open Sans"/>
                <a:ea typeface="Open Sans"/>
                <a:cs typeface="Open Sans"/>
                <a:sym typeface="Open Sans"/>
              </a:rPr>
              <a:t>To convert categorical variable to numerical we have treated with  label encoding</a:t>
            </a:r>
            <a:endParaRPr b="0" i="0" sz="1390" u="none" cap="none" strike="noStrike">
              <a:solidFill>
                <a:srgbClr val="000000"/>
              </a:solidFill>
              <a:latin typeface="Open Sans"/>
              <a:ea typeface="Open Sans"/>
              <a:cs typeface="Open Sans"/>
              <a:sym typeface="Open Sans"/>
            </a:endParaRPr>
          </a:p>
        </p:txBody>
      </p:sp>
      <p:pic>
        <p:nvPicPr>
          <p:cNvPr id="273" name="Google Shape;273;p16"/>
          <p:cNvPicPr preferRelativeResize="0"/>
          <p:nvPr/>
        </p:nvPicPr>
        <p:blipFill rotWithShape="1">
          <a:blip r:embed="rId3">
            <a:alphaModFix/>
          </a:blip>
          <a:srcRect b="0" l="0" r="0" t="4743"/>
          <a:stretch/>
        </p:blipFill>
        <p:spPr>
          <a:xfrm>
            <a:off x="2788950" y="2285438"/>
            <a:ext cx="709925" cy="2009775"/>
          </a:xfrm>
          <a:prstGeom prst="rect">
            <a:avLst/>
          </a:prstGeom>
          <a:noFill/>
          <a:ln>
            <a:noFill/>
          </a:ln>
        </p:spPr>
      </p:pic>
      <p:pic>
        <p:nvPicPr>
          <p:cNvPr id="274" name="Google Shape;274;p16"/>
          <p:cNvPicPr preferRelativeResize="0"/>
          <p:nvPr/>
        </p:nvPicPr>
        <p:blipFill rotWithShape="1">
          <a:blip r:embed="rId4">
            <a:alphaModFix/>
          </a:blip>
          <a:srcRect b="0" l="0" r="0" t="0"/>
          <a:stretch/>
        </p:blipFill>
        <p:spPr>
          <a:xfrm>
            <a:off x="4869725" y="2315625"/>
            <a:ext cx="633100" cy="2009775"/>
          </a:xfrm>
          <a:prstGeom prst="rect">
            <a:avLst/>
          </a:prstGeom>
          <a:noFill/>
          <a:ln>
            <a:noFill/>
          </a:ln>
        </p:spPr>
      </p:pic>
      <p:sp>
        <p:nvSpPr>
          <p:cNvPr id="275" name="Google Shape;275;p16"/>
          <p:cNvSpPr/>
          <p:nvPr/>
        </p:nvSpPr>
        <p:spPr>
          <a:xfrm>
            <a:off x="3829400" y="3141525"/>
            <a:ext cx="709800" cy="2976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6" name="Google Shape;276;p16"/>
          <p:cNvPicPr preferRelativeResize="0"/>
          <p:nvPr/>
        </p:nvPicPr>
        <p:blipFill rotWithShape="1">
          <a:blip r:embed="rId5">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60000"/>
              <a:buNone/>
            </a:pPr>
            <a:r>
              <a:rPr lang="en-GB" sz="2500">
                <a:latin typeface="Times New Roman"/>
                <a:ea typeface="Times New Roman"/>
                <a:cs typeface="Times New Roman"/>
                <a:sym typeface="Times New Roman"/>
              </a:rPr>
              <a:t>Outlier Correction</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SzPct val="160000"/>
              <a:buNone/>
            </a:pPr>
            <a:r>
              <a:t/>
            </a:r>
            <a:endParaRPr sz="2500">
              <a:latin typeface="Times New Roman"/>
              <a:ea typeface="Times New Roman"/>
              <a:cs typeface="Times New Roman"/>
              <a:sym typeface="Times New Roman"/>
            </a:endParaRPr>
          </a:p>
        </p:txBody>
      </p:sp>
      <p:sp>
        <p:nvSpPr>
          <p:cNvPr id="282" name="Google Shape;282;p17"/>
          <p:cNvSpPr txBox="1"/>
          <p:nvPr>
            <p:ph idx="1" type="body"/>
          </p:nvPr>
        </p:nvSpPr>
        <p:spPr>
          <a:xfrm>
            <a:off x="457275" y="1152425"/>
            <a:ext cx="3536400" cy="2851500"/>
          </a:xfrm>
          <a:prstGeom prst="rect">
            <a:avLst/>
          </a:prstGeom>
          <a:noFill/>
          <a:ln>
            <a:noFill/>
          </a:ln>
        </p:spPr>
        <p:txBody>
          <a:bodyPr anchorCtr="0" anchor="t" bIns="91425" lIns="91425" spcFirstLastPara="1" rIns="91425" wrap="square" tIns="91425">
            <a:normAutofit lnSpcReduction="10000"/>
          </a:bodyPr>
          <a:lstStyle/>
          <a:p>
            <a:pPr indent="-320675" lvl="0" marL="457200" marR="0" rtl="0" algn="l">
              <a:lnSpc>
                <a:spcPct val="105000"/>
              </a:lnSpc>
              <a:spcBef>
                <a:spcPts val="0"/>
              </a:spcBef>
              <a:spcAft>
                <a:spcPts val="0"/>
              </a:spcAft>
              <a:buSzPts val="1450"/>
              <a:buFont typeface="Arial"/>
              <a:buChar char="●"/>
            </a:pPr>
            <a:r>
              <a:rPr lang="en-GB" sz="1390">
                <a:solidFill>
                  <a:srgbClr val="000000"/>
                </a:solidFill>
              </a:rPr>
              <a:t>There is 87% correlation between the columns Rotational speed and Torque. </a:t>
            </a:r>
            <a:endParaRPr sz="1390">
              <a:solidFill>
                <a:srgbClr val="000000"/>
              </a:solidFill>
            </a:endParaRPr>
          </a:p>
          <a:p>
            <a:pPr indent="0" lvl="0" marL="457200" marR="0" rtl="0" algn="l">
              <a:lnSpc>
                <a:spcPct val="105000"/>
              </a:lnSpc>
              <a:spcBef>
                <a:spcPts val="0"/>
              </a:spcBef>
              <a:spcAft>
                <a:spcPts val="0"/>
              </a:spcAft>
              <a:buSzPts val="1800"/>
              <a:buNone/>
            </a:pPr>
            <a:r>
              <a:t/>
            </a:r>
            <a:endParaRPr sz="1390">
              <a:solidFill>
                <a:srgbClr val="000000"/>
              </a:solidFill>
            </a:endParaRPr>
          </a:p>
          <a:p>
            <a:pPr indent="-320675" lvl="0" marL="457200" marR="0" rtl="0" algn="l">
              <a:lnSpc>
                <a:spcPct val="105000"/>
              </a:lnSpc>
              <a:spcBef>
                <a:spcPts val="0"/>
              </a:spcBef>
              <a:spcAft>
                <a:spcPts val="0"/>
              </a:spcAft>
              <a:buSzPts val="1450"/>
              <a:buFont typeface="Arial"/>
              <a:buChar char="●"/>
            </a:pPr>
            <a:r>
              <a:rPr lang="en-GB" sz="1390">
                <a:solidFill>
                  <a:srgbClr val="000000"/>
                </a:solidFill>
              </a:rPr>
              <a:t>Rotational speed has more outlier than Torque .</a:t>
            </a:r>
            <a:endParaRPr sz="1390">
              <a:solidFill>
                <a:srgbClr val="000000"/>
              </a:solidFill>
            </a:endParaRPr>
          </a:p>
          <a:p>
            <a:pPr indent="0" lvl="0" marL="457200" marR="0" rtl="0" algn="l">
              <a:lnSpc>
                <a:spcPct val="105000"/>
              </a:lnSpc>
              <a:spcBef>
                <a:spcPts val="0"/>
              </a:spcBef>
              <a:spcAft>
                <a:spcPts val="0"/>
              </a:spcAft>
              <a:buSzPts val="1800"/>
              <a:buNone/>
            </a:pPr>
            <a:r>
              <a:t/>
            </a:r>
            <a:endParaRPr sz="1390">
              <a:solidFill>
                <a:srgbClr val="000000"/>
              </a:solidFill>
            </a:endParaRPr>
          </a:p>
          <a:p>
            <a:pPr indent="-316865" lvl="0" marL="457200" marR="0" rtl="0" algn="l">
              <a:lnSpc>
                <a:spcPct val="105000"/>
              </a:lnSpc>
              <a:spcBef>
                <a:spcPts val="0"/>
              </a:spcBef>
              <a:spcAft>
                <a:spcPts val="0"/>
              </a:spcAft>
              <a:buClr>
                <a:srgbClr val="000000"/>
              </a:buClr>
              <a:buSzPts val="1390"/>
              <a:buChar char="●"/>
            </a:pPr>
            <a:r>
              <a:rPr lang="en-GB" sz="1390">
                <a:solidFill>
                  <a:srgbClr val="000000"/>
                </a:solidFill>
              </a:rPr>
              <a:t>Even after treating outlier the correlation is high, so we are deleting the column ‘Rotational speed’</a:t>
            </a:r>
            <a:endParaRPr sz="1390">
              <a:solidFill>
                <a:srgbClr val="000000"/>
              </a:solidFill>
            </a:endParaRPr>
          </a:p>
          <a:p>
            <a:pPr indent="0" lvl="0" marL="0" marR="0" rtl="0" algn="l">
              <a:lnSpc>
                <a:spcPct val="105000"/>
              </a:lnSpc>
              <a:spcBef>
                <a:spcPts val="0"/>
              </a:spcBef>
              <a:spcAft>
                <a:spcPts val="0"/>
              </a:spcAft>
              <a:buSzPts val="1800"/>
              <a:buNone/>
            </a:pPr>
            <a:r>
              <a:t/>
            </a:r>
            <a:endParaRPr sz="1390">
              <a:solidFill>
                <a:srgbClr val="000000"/>
              </a:solidFill>
            </a:endParaRPr>
          </a:p>
        </p:txBody>
      </p:sp>
      <p:pic>
        <p:nvPicPr>
          <p:cNvPr id="283" name="Google Shape;283;p17"/>
          <p:cNvPicPr preferRelativeResize="0"/>
          <p:nvPr/>
        </p:nvPicPr>
        <p:blipFill rotWithShape="1">
          <a:blip r:embed="rId3">
            <a:alphaModFix/>
          </a:blip>
          <a:srcRect b="7998" l="16388" r="47513" t="48758"/>
          <a:stretch/>
        </p:blipFill>
        <p:spPr>
          <a:xfrm>
            <a:off x="4395567" y="675450"/>
            <a:ext cx="2263643" cy="1601399"/>
          </a:xfrm>
          <a:prstGeom prst="rect">
            <a:avLst/>
          </a:prstGeom>
          <a:noFill/>
          <a:ln>
            <a:noFill/>
          </a:ln>
        </p:spPr>
      </p:pic>
      <p:pic>
        <p:nvPicPr>
          <p:cNvPr id="284" name="Google Shape;284;p17"/>
          <p:cNvPicPr preferRelativeResize="0"/>
          <p:nvPr/>
        </p:nvPicPr>
        <p:blipFill rotWithShape="1">
          <a:blip r:embed="rId4">
            <a:alphaModFix/>
          </a:blip>
          <a:srcRect b="18579" l="17830" r="48417" t="40102"/>
          <a:stretch/>
        </p:blipFill>
        <p:spPr>
          <a:xfrm>
            <a:off x="6772600" y="728925"/>
            <a:ext cx="2159974" cy="1547925"/>
          </a:xfrm>
          <a:prstGeom prst="rect">
            <a:avLst/>
          </a:prstGeom>
          <a:noFill/>
          <a:ln>
            <a:noFill/>
          </a:ln>
        </p:spPr>
      </p:pic>
      <p:pic>
        <p:nvPicPr>
          <p:cNvPr id="285" name="Google Shape;285;p17"/>
          <p:cNvPicPr preferRelativeResize="0"/>
          <p:nvPr/>
        </p:nvPicPr>
        <p:blipFill rotWithShape="1">
          <a:blip r:embed="rId5">
            <a:alphaModFix/>
          </a:blip>
          <a:srcRect b="0" l="0" r="0" t="0"/>
          <a:stretch/>
        </p:blipFill>
        <p:spPr>
          <a:xfrm>
            <a:off x="4395575" y="2758540"/>
            <a:ext cx="2263625" cy="1374975"/>
          </a:xfrm>
          <a:prstGeom prst="rect">
            <a:avLst/>
          </a:prstGeom>
          <a:noFill/>
          <a:ln>
            <a:noFill/>
          </a:ln>
        </p:spPr>
      </p:pic>
      <p:pic>
        <p:nvPicPr>
          <p:cNvPr id="286" name="Google Shape;286;p17"/>
          <p:cNvPicPr preferRelativeResize="0"/>
          <p:nvPr/>
        </p:nvPicPr>
        <p:blipFill rotWithShape="1">
          <a:blip r:embed="rId6">
            <a:alphaModFix/>
          </a:blip>
          <a:srcRect b="0" l="0" r="0" t="0"/>
          <a:stretch/>
        </p:blipFill>
        <p:spPr>
          <a:xfrm>
            <a:off x="6772612" y="2698538"/>
            <a:ext cx="2159975" cy="1495000"/>
          </a:xfrm>
          <a:prstGeom prst="rect">
            <a:avLst/>
          </a:prstGeom>
          <a:noFill/>
          <a:ln>
            <a:noFill/>
          </a:ln>
        </p:spPr>
      </p:pic>
      <p:sp>
        <p:nvSpPr>
          <p:cNvPr id="287" name="Google Shape;287;p17"/>
          <p:cNvSpPr txBox="1"/>
          <p:nvPr/>
        </p:nvSpPr>
        <p:spPr>
          <a:xfrm>
            <a:off x="5184575" y="4332450"/>
            <a:ext cx="332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Outlier correction before and after</a:t>
            </a:r>
            <a:endParaRPr b="0" i="0" sz="1400" u="none" cap="none" strike="noStrike">
              <a:solidFill>
                <a:srgbClr val="000000"/>
              </a:solidFill>
              <a:latin typeface="Open Sans"/>
              <a:ea typeface="Open Sans"/>
              <a:cs typeface="Open Sans"/>
              <a:sym typeface="Open Sans"/>
            </a:endParaRPr>
          </a:p>
        </p:txBody>
      </p:sp>
      <p:pic>
        <p:nvPicPr>
          <p:cNvPr id="288" name="Google Shape;288;p17"/>
          <p:cNvPicPr preferRelativeResize="0"/>
          <p:nvPr/>
        </p:nvPicPr>
        <p:blipFill rotWithShape="1">
          <a:blip r:embed="rId7">
            <a:alphaModFix/>
          </a:blip>
          <a:srcRect b="0" l="0" r="0" t="0"/>
          <a:stretch/>
        </p:blipFill>
        <p:spPr>
          <a:xfrm>
            <a:off x="8029050" y="4732650"/>
            <a:ext cx="954850" cy="32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60000"/>
              <a:buNone/>
            </a:pPr>
            <a:r>
              <a:rPr lang="en-GB" sz="2500">
                <a:latin typeface="Times New Roman"/>
                <a:ea typeface="Times New Roman"/>
                <a:cs typeface="Times New Roman"/>
                <a:sym typeface="Times New Roman"/>
              </a:rPr>
              <a:t>Balancing the Dataset </a:t>
            </a:r>
            <a:endParaRPr/>
          </a:p>
        </p:txBody>
      </p:sp>
      <p:sp>
        <p:nvSpPr>
          <p:cNvPr id="294" name="Google Shape;294;p18"/>
          <p:cNvSpPr txBox="1"/>
          <p:nvPr>
            <p:ph idx="1" type="body"/>
          </p:nvPr>
        </p:nvSpPr>
        <p:spPr>
          <a:xfrm>
            <a:off x="311700" y="1266325"/>
            <a:ext cx="8520600" cy="798600"/>
          </a:xfrm>
          <a:prstGeom prst="rect">
            <a:avLst/>
          </a:prstGeom>
          <a:noFill/>
          <a:ln>
            <a:noFill/>
          </a:ln>
        </p:spPr>
        <p:txBody>
          <a:bodyPr anchorCtr="0" anchor="t" bIns="91425" lIns="91425" spcFirstLastPara="1" rIns="91425" wrap="square" tIns="91425">
            <a:noAutofit/>
          </a:bodyPr>
          <a:lstStyle/>
          <a:p>
            <a:pPr indent="-335915" lvl="0" marL="457200" rtl="0" algn="l">
              <a:lnSpc>
                <a:spcPct val="95000"/>
              </a:lnSpc>
              <a:spcBef>
                <a:spcPts val="0"/>
              </a:spcBef>
              <a:spcAft>
                <a:spcPts val="0"/>
              </a:spcAft>
              <a:buClr>
                <a:srgbClr val="000000"/>
              </a:buClr>
              <a:buSzPts val="1690"/>
              <a:buFont typeface="Times New Roman"/>
              <a:buChar char="●"/>
            </a:pPr>
            <a:r>
              <a:rPr lang="en-GB" sz="1690">
                <a:solidFill>
                  <a:srgbClr val="000000"/>
                </a:solidFill>
                <a:latin typeface="Times New Roman"/>
                <a:ea typeface="Times New Roman"/>
                <a:cs typeface="Times New Roman"/>
                <a:sym typeface="Times New Roman"/>
              </a:rPr>
              <a:t>As the dataset is imbalanced, we have performed upsampling on the data using </a:t>
            </a:r>
            <a:r>
              <a:rPr lang="en-GB" sz="1690">
                <a:solidFill>
                  <a:srgbClr val="000000"/>
                </a:solidFill>
                <a:latin typeface="Times New Roman"/>
                <a:ea typeface="Times New Roman"/>
                <a:cs typeface="Times New Roman"/>
                <a:sym typeface="Times New Roman"/>
              </a:rPr>
              <a:t>SMOTE technique </a:t>
            </a:r>
            <a:r>
              <a:rPr lang="en-GB" sz="1690">
                <a:solidFill>
                  <a:srgbClr val="000000"/>
                </a:solidFill>
                <a:latin typeface="Times New Roman"/>
                <a:ea typeface="Times New Roman"/>
                <a:cs typeface="Times New Roman"/>
                <a:sym typeface="Times New Roman"/>
              </a:rPr>
              <a:t> to balance the data.</a:t>
            </a:r>
            <a:endParaRPr sz="169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1800"/>
              <a:buNone/>
            </a:pPr>
            <a:r>
              <a:t/>
            </a:r>
            <a:endParaRPr sz="1690">
              <a:solidFill>
                <a:srgbClr val="000000"/>
              </a:solidFill>
              <a:latin typeface="Times New Roman"/>
              <a:ea typeface="Times New Roman"/>
              <a:cs typeface="Times New Roman"/>
              <a:sym typeface="Times New Roman"/>
            </a:endParaRPr>
          </a:p>
        </p:txBody>
      </p:sp>
      <p:pic>
        <p:nvPicPr>
          <p:cNvPr id="295" name="Google Shape;295;p18"/>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graphicFrame>
        <p:nvGraphicFramePr>
          <p:cNvPr id="296" name="Google Shape;296;p18"/>
          <p:cNvGraphicFramePr/>
          <p:nvPr/>
        </p:nvGraphicFramePr>
        <p:xfrm>
          <a:off x="1471000" y="2178825"/>
          <a:ext cx="3000000" cy="3000000"/>
        </p:xfrm>
        <a:graphic>
          <a:graphicData uri="http://schemas.openxmlformats.org/drawingml/2006/table">
            <a:tbl>
              <a:tblPr>
                <a:noFill/>
                <a:tableStyleId>{4664C38A-5606-4EF9-B9D4-632258D2DCF3}</a:tableStyleId>
              </a:tblPr>
              <a:tblGrid>
                <a:gridCol w="2310375"/>
                <a:gridCol w="2310375"/>
                <a:gridCol w="150432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No failure Count</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Failure count</a:t>
                      </a:r>
                      <a:endParaRPr b="1" sz="1400" u="none" cap="none" strike="noStrike">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15000"/>
                        </a:lnSpc>
                        <a:spcBef>
                          <a:spcPts val="0"/>
                        </a:spcBef>
                        <a:spcAft>
                          <a:spcPts val="0"/>
                        </a:spcAft>
                        <a:buClr>
                          <a:srgbClr val="000000"/>
                        </a:buClr>
                        <a:buSzPts val="1390"/>
                        <a:buFont typeface="Arial"/>
                        <a:buNone/>
                      </a:pPr>
                      <a:r>
                        <a:rPr lang="en-GB" sz="1390" u="none" cap="none" strike="noStrike">
                          <a:latin typeface="Times New Roman"/>
                          <a:ea typeface="Times New Roman"/>
                          <a:cs typeface="Times New Roman"/>
                          <a:sym typeface="Times New Roman"/>
                        </a:rPr>
                        <a:t>Before Upsampling</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Times New Roman"/>
                          <a:ea typeface="Times New Roman"/>
                          <a:cs typeface="Times New Roman"/>
                          <a:sym typeface="Times New Roman"/>
                        </a:rPr>
                        <a:t>9262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Times New Roman"/>
                          <a:ea typeface="Times New Roman"/>
                          <a:cs typeface="Times New Roman"/>
                          <a:sym typeface="Times New Roman"/>
                        </a:rPr>
                        <a:t>267</a:t>
                      </a:r>
                      <a:endParaRPr sz="1400" u="none" cap="none" strike="noStrike">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Times New Roman"/>
                          <a:ea typeface="Times New Roman"/>
                          <a:cs typeface="Times New Roman"/>
                          <a:sym typeface="Times New Roman"/>
                        </a:rPr>
                        <a:t>After Upsampling</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Times New Roman"/>
                          <a:ea typeface="Times New Roman"/>
                          <a:cs typeface="Times New Roman"/>
                          <a:sym typeface="Times New Roman"/>
                        </a:rPr>
                        <a:t>9262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Times New Roman"/>
                          <a:ea typeface="Times New Roman"/>
                          <a:cs typeface="Times New Roman"/>
                          <a:sym typeface="Times New Roman"/>
                        </a:rPr>
                        <a:t>9262</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990"/>
              <a:buNone/>
            </a:pPr>
            <a:r>
              <a:rPr lang="en-GB" sz="2450">
                <a:latin typeface="Times New Roman"/>
                <a:ea typeface="Times New Roman"/>
                <a:cs typeface="Times New Roman"/>
                <a:sym typeface="Times New Roman"/>
              </a:rPr>
              <a:t>Normalization of the data</a:t>
            </a:r>
            <a:endParaRPr sz="2450">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3440"/>
          </a:p>
        </p:txBody>
      </p:sp>
      <p:sp>
        <p:nvSpPr>
          <p:cNvPr id="302" name="Google Shape;302;p19"/>
          <p:cNvSpPr txBox="1"/>
          <p:nvPr>
            <p:ph idx="1" type="body"/>
          </p:nvPr>
        </p:nvSpPr>
        <p:spPr>
          <a:xfrm>
            <a:off x="311700" y="1266325"/>
            <a:ext cx="8291700" cy="817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As the data is in different units we used MinMaxScaler to normalize the data</a:t>
            </a:r>
            <a:endParaRPr>
              <a:latin typeface="Times New Roman"/>
              <a:ea typeface="Times New Roman"/>
              <a:cs typeface="Times New Roman"/>
              <a:sym typeface="Times New Roman"/>
            </a:endParaRPr>
          </a:p>
        </p:txBody>
      </p:sp>
      <p:pic>
        <p:nvPicPr>
          <p:cNvPr id="303" name="Google Shape;303;p19"/>
          <p:cNvPicPr preferRelativeResize="0"/>
          <p:nvPr/>
        </p:nvPicPr>
        <p:blipFill rotWithShape="1">
          <a:blip r:embed="rId3">
            <a:alphaModFix/>
          </a:blip>
          <a:srcRect b="0" l="0" r="0" t="0"/>
          <a:stretch/>
        </p:blipFill>
        <p:spPr>
          <a:xfrm>
            <a:off x="789763" y="2084125"/>
            <a:ext cx="7564474" cy="1767400"/>
          </a:xfrm>
          <a:prstGeom prst="rect">
            <a:avLst/>
          </a:prstGeom>
          <a:noFill/>
          <a:ln>
            <a:noFill/>
          </a:ln>
        </p:spPr>
      </p:pic>
      <p:pic>
        <p:nvPicPr>
          <p:cNvPr id="304" name="Google Shape;304;p19"/>
          <p:cNvPicPr preferRelativeResize="0"/>
          <p:nvPr/>
        </p:nvPicPr>
        <p:blipFill rotWithShape="1">
          <a:blip r:embed="rId4">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nvSpPr>
        <p:spPr>
          <a:xfrm>
            <a:off x="579225" y="555300"/>
            <a:ext cx="46293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en-GB" sz="2000" u="none" cap="none" strike="noStrike">
                <a:solidFill>
                  <a:schemeClr val="dk2"/>
                </a:solidFill>
                <a:latin typeface="Times New Roman"/>
                <a:ea typeface="Times New Roman"/>
                <a:cs typeface="Times New Roman"/>
                <a:sym typeface="Times New Roman"/>
              </a:rPr>
              <a:t>Team Name :</a:t>
            </a:r>
            <a:r>
              <a:rPr b="1" i="1" lang="en-GB" sz="2000" u="none" cap="none" strike="noStrike">
                <a:solidFill>
                  <a:schemeClr val="dk2"/>
                </a:solidFill>
                <a:latin typeface="Times New Roman"/>
                <a:ea typeface="Times New Roman"/>
                <a:cs typeface="Times New Roman"/>
                <a:sym typeface="Times New Roman"/>
              </a:rPr>
              <a:t>Group 4</a:t>
            </a:r>
            <a:endParaRPr b="1" i="1" sz="20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t/>
            </a:r>
            <a:endParaRPr b="1" i="0" sz="20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rPr b="1" i="0" lang="en-GB" sz="2000" u="none" cap="none" strike="noStrike">
                <a:solidFill>
                  <a:schemeClr val="dk2"/>
                </a:solidFill>
                <a:latin typeface="Times New Roman"/>
                <a:ea typeface="Times New Roman"/>
                <a:cs typeface="Times New Roman"/>
                <a:sym typeface="Times New Roman"/>
              </a:rPr>
              <a:t>Team Members	</a:t>
            </a:r>
            <a:endParaRPr b="1" i="0"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2"/>
              </a:buClr>
              <a:buSzPts val="2000"/>
              <a:buFont typeface="Times New Roman"/>
              <a:buAutoNum type="arabicPeriod"/>
            </a:pPr>
            <a:r>
              <a:rPr b="1" i="1" lang="en-GB" sz="2000" u="none" cap="none" strike="noStrike">
                <a:solidFill>
                  <a:schemeClr val="dk2"/>
                </a:solidFill>
                <a:latin typeface="Times New Roman"/>
                <a:ea typeface="Times New Roman"/>
                <a:cs typeface="Times New Roman"/>
                <a:sym typeface="Times New Roman"/>
              </a:rPr>
              <a:t>Gokula Krishna</a:t>
            </a:r>
            <a:endParaRPr b="1" i="1"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2"/>
              </a:buClr>
              <a:buSzPts val="2000"/>
              <a:buFont typeface="Times New Roman"/>
              <a:buAutoNum type="arabicPeriod"/>
            </a:pPr>
            <a:r>
              <a:rPr b="1" i="1" lang="en-GB" sz="2000" u="none" cap="none" strike="noStrike">
                <a:solidFill>
                  <a:schemeClr val="dk2"/>
                </a:solidFill>
                <a:latin typeface="Times New Roman"/>
                <a:ea typeface="Times New Roman"/>
                <a:cs typeface="Times New Roman"/>
                <a:sym typeface="Times New Roman"/>
              </a:rPr>
              <a:t>Sanket Dhole</a:t>
            </a:r>
            <a:endParaRPr b="1" i="1"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2"/>
              </a:buClr>
              <a:buSzPts val="2000"/>
              <a:buFont typeface="Times New Roman"/>
              <a:buAutoNum type="arabicPeriod"/>
            </a:pPr>
            <a:r>
              <a:rPr b="1" i="1" lang="en-GB" sz="2000" u="none" cap="none" strike="noStrike">
                <a:solidFill>
                  <a:schemeClr val="dk2"/>
                </a:solidFill>
                <a:latin typeface="Times New Roman"/>
                <a:ea typeface="Times New Roman"/>
                <a:cs typeface="Times New Roman"/>
                <a:sym typeface="Times New Roman"/>
              </a:rPr>
              <a:t>Deepsandhya Shukla</a:t>
            </a:r>
            <a:endParaRPr b="1" i="1"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2"/>
              </a:buClr>
              <a:buSzPts val="2000"/>
              <a:buFont typeface="Times New Roman"/>
              <a:buAutoNum type="arabicPeriod"/>
            </a:pPr>
            <a:r>
              <a:rPr b="1" i="1" lang="en-GB" sz="2000" u="none" cap="none" strike="noStrike">
                <a:solidFill>
                  <a:schemeClr val="dk2"/>
                </a:solidFill>
                <a:latin typeface="Times New Roman"/>
                <a:ea typeface="Times New Roman"/>
                <a:cs typeface="Times New Roman"/>
                <a:sym typeface="Times New Roman"/>
              </a:rPr>
              <a:t>Rooba Dharshini</a:t>
            </a:r>
            <a:endParaRPr b="1" i="1"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2"/>
              </a:buClr>
              <a:buSzPts val="2000"/>
              <a:buFont typeface="Times New Roman"/>
              <a:buAutoNum type="arabicPeriod"/>
            </a:pPr>
            <a:r>
              <a:rPr b="1" i="1" lang="en-GB" sz="2000" u="none" cap="none" strike="noStrike">
                <a:solidFill>
                  <a:schemeClr val="dk2"/>
                </a:solidFill>
                <a:latin typeface="Times New Roman"/>
                <a:ea typeface="Times New Roman"/>
                <a:cs typeface="Times New Roman"/>
                <a:sym typeface="Times New Roman"/>
              </a:rPr>
              <a:t>ThamizholiAnandan</a:t>
            </a:r>
            <a:endParaRPr b="1" i="1"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2"/>
              </a:buClr>
              <a:buSzPts val="2000"/>
              <a:buFont typeface="Times New Roman"/>
              <a:buAutoNum type="arabicPeriod"/>
            </a:pPr>
            <a:r>
              <a:rPr b="1" i="1" lang="en-GB" sz="2000" u="none" cap="none" strike="noStrike">
                <a:solidFill>
                  <a:schemeClr val="dk2"/>
                </a:solidFill>
                <a:latin typeface="Times New Roman"/>
                <a:ea typeface="Times New Roman"/>
                <a:cs typeface="Times New Roman"/>
                <a:sym typeface="Times New Roman"/>
              </a:rPr>
              <a:t>Dalmiya Candace Denzil</a:t>
            </a:r>
            <a:endParaRPr b="1" i="1" sz="20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t/>
            </a:r>
            <a:endParaRPr b="1" i="1" sz="20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rPr b="1" i="0" lang="en-GB" sz="2000" u="none" cap="none" strike="noStrike">
                <a:solidFill>
                  <a:schemeClr val="dk2"/>
                </a:solidFill>
                <a:latin typeface="Times New Roman"/>
                <a:ea typeface="Times New Roman"/>
                <a:cs typeface="Times New Roman"/>
                <a:sym typeface="Times New Roman"/>
              </a:rPr>
              <a:t>Mentor</a:t>
            </a:r>
            <a:r>
              <a:rPr b="1" i="1" lang="en-GB" sz="2000" u="none" cap="none" strike="noStrike">
                <a:solidFill>
                  <a:schemeClr val="dk2"/>
                </a:solidFill>
                <a:latin typeface="Times New Roman"/>
                <a:ea typeface="Times New Roman"/>
                <a:cs typeface="Times New Roman"/>
                <a:sym typeface="Times New Roman"/>
              </a:rPr>
              <a:t>:Munmun Bhagat</a:t>
            </a:r>
            <a:endParaRPr b="1" i="1" sz="2000" u="none" cap="none" strike="noStrike">
              <a:solidFill>
                <a:schemeClr val="dk2"/>
              </a:solidFill>
              <a:latin typeface="Times New Roman"/>
              <a:ea typeface="Times New Roman"/>
              <a:cs typeface="Times New Roman"/>
              <a:sym typeface="Times New Roman"/>
            </a:endParaRPr>
          </a:p>
        </p:txBody>
      </p:sp>
      <p:grpSp>
        <p:nvGrpSpPr>
          <p:cNvPr id="76" name="Google Shape;76;p2"/>
          <p:cNvGrpSpPr/>
          <p:nvPr/>
        </p:nvGrpSpPr>
        <p:grpSpPr>
          <a:xfrm>
            <a:off x="4193550" y="256550"/>
            <a:ext cx="4950446" cy="4448103"/>
            <a:chOff x="-966191" y="4497"/>
            <a:chExt cx="7198555" cy="5808440"/>
          </a:xfrm>
        </p:grpSpPr>
        <p:sp>
          <p:nvSpPr>
            <p:cNvPr id="77" name="Google Shape;77;p2"/>
            <p:cNvSpPr/>
            <p:nvPr/>
          </p:nvSpPr>
          <p:spPr>
            <a:xfrm rot="308875">
              <a:off x="867815" y="2552571"/>
              <a:ext cx="3130107" cy="3126243"/>
            </a:xfrm>
            <a:custGeom>
              <a:rect b="b" l="l" r="r" t="t"/>
              <a:pathLst>
                <a:path extrusionOk="0" h="67961" w="68045">
                  <a:moveTo>
                    <a:pt x="68044" y="34148"/>
                  </a:moveTo>
                  <a:cubicBezTo>
                    <a:pt x="68044" y="34106"/>
                    <a:pt x="68044" y="34064"/>
                    <a:pt x="68044" y="34023"/>
                  </a:cubicBezTo>
                  <a:cubicBezTo>
                    <a:pt x="68044" y="32453"/>
                    <a:pt x="67940" y="30926"/>
                    <a:pt x="67730" y="29399"/>
                  </a:cubicBezTo>
                  <a:lnTo>
                    <a:pt x="64131" y="29147"/>
                  </a:lnTo>
                  <a:cubicBezTo>
                    <a:pt x="63943" y="28038"/>
                    <a:pt x="63713" y="26950"/>
                    <a:pt x="63420" y="25883"/>
                  </a:cubicBezTo>
                  <a:lnTo>
                    <a:pt x="66579" y="24084"/>
                  </a:lnTo>
                  <a:cubicBezTo>
                    <a:pt x="66119" y="22556"/>
                    <a:pt x="65533" y="21092"/>
                    <a:pt x="64885" y="19669"/>
                  </a:cubicBezTo>
                  <a:lnTo>
                    <a:pt x="61349" y="20485"/>
                  </a:lnTo>
                  <a:cubicBezTo>
                    <a:pt x="60846" y="19481"/>
                    <a:pt x="60281" y="18497"/>
                    <a:pt x="59675" y="17535"/>
                  </a:cubicBezTo>
                  <a:lnTo>
                    <a:pt x="62165" y="14878"/>
                  </a:lnTo>
                  <a:cubicBezTo>
                    <a:pt x="61265" y="13580"/>
                    <a:pt x="60302" y="12346"/>
                    <a:pt x="59256" y="11195"/>
                  </a:cubicBezTo>
                  <a:lnTo>
                    <a:pt x="56118" y="13015"/>
                  </a:lnTo>
                  <a:cubicBezTo>
                    <a:pt x="55323" y="12178"/>
                    <a:pt x="54507" y="11404"/>
                    <a:pt x="53628" y="10672"/>
                  </a:cubicBezTo>
                  <a:lnTo>
                    <a:pt x="55218" y="7408"/>
                  </a:lnTo>
                  <a:cubicBezTo>
                    <a:pt x="53983" y="6424"/>
                    <a:pt x="52707" y="5546"/>
                    <a:pt x="51347" y="4750"/>
                  </a:cubicBezTo>
                  <a:lnTo>
                    <a:pt x="48899" y="7408"/>
                  </a:lnTo>
                  <a:cubicBezTo>
                    <a:pt x="47895" y="6843"/>
                    <a:pt x="46849" y="6341"/>
                    <a:pt x="45802" y="5901"/>
                  </a:cubicBezTo>
                  <a:lnTo>
                    <a:pt x="46346" y="2302"/>
                  </a:lnTo>
                  <a:cubicBezTo>
                    <a:pt x="44903" y="1737"/>
                    <a:pt x="43417" y="1277"/>
                    <a:pt x="41890" y="921"/>
                  </a:cubicBezTo>
                  <a:lnTo>
                    <a:pt x="40320" y="4186"/>
                  </a:lnTo>
                  <a:cubicBezTo>
                    <a:pt x="39190" y="3955"/>
                    <a:pt x="38061" y="3788"/>
                    <a:pt x="36889" y="3683"/>
                  </a:cubicBezTo>
                  <a:lnTo>
                    <a:pt x="36366" y="85"/>
                  </a:lnTo>
                  <a:cubicBezTo>
                    <a:pt x="35592" y="43"/>
                    <a:pt x="34817" y="1"/>
                    <a:pt x="34022" y="1"/>
                  </a:cubicBezTo>
                  <a:cubicBezTo>
                    <a:pt x="33248" y="1"/>
                    <a:pt x="32453" y="43"/>
                    <a:pt x="31679" y="85"/>
                  </a:cubicBezTo>
                  <a:lnTo>
                    <a:pt x="31156" y="3683"/>
                  </a:lnTo>
                  <a:cubicBezTo>
                    <a:pt x="30005" y="3788"/>
                    <a:pt x="28854" y="3955"/>
                    <a:pt x="27724" y="4186"/>
                  </a:cubicBezTo>
                  <a:lnTo>
                    <a:pt x="26176" y="921"/>
                  </a:lnTo>
                  <a:cubicBezTo>
                    <a:pt x="24649" y="1277"/>
                    <a:pt x="23142" y="1737"/>
                    <a:pt x="21698" y="2302"/>
                  </a:cubicBezTo>
                  <a:lnTo>
                    <a:pt x="22263" y="5901"/>
                  </a:lnTo>
                  <a:cubicBezTo>
                    <a:pt x="21196" y="6341"/>
                    <a:pt x="20150" y="6843"/>
                    <a:pt x="19167" y="7408"/>
                  </a:cubicBezTo>
                  <a:lnTo>
                    <a:pt x="16698" y="4750"/>
                  </a:lnTo>
                  <a:cubicBezTo>
                    <a:pt x="15358" y="5546"/>
                    <a:pt x="14061" y="6424"/>
                    <a:pt x="12848" y="7408"/>
                  </a:cubicBezTo>
                  <a:lnTo>
                    <a:pt x="14438" y="10672"/>
                  </a:lnTo>
                  <a:cubicBezTo>
                    <a:pt x="13559" y="11404"/>
                    <a:pt x="12722" y="12178"/>
                    <a:pt x="11927" y="13015"/>
                  </a:cubicBezTo>
                  <a:lnTo>
                    <a:pt x="8809" y="11195"/>
                  </a:lnTo>
                  <a:cubicBezTo>
                    <a:pt x="7742" y="12346"/>
                    <a:pt x="6780" y="13580"/>
                    <a:pt x="5901" y="14878"/>
                  </a:cubicBezTo>
                  <a:lnTo>
                    <a:pt x="8370" y="17535"/>
                  </a:lnTo>
                  <a:cubicBezTo>
                    <a:pt x="7763" y="18497"/>
                    <a:pt x="7198" y="19481"/>
                    <a:pt x="6696" y="20485"/>
                  </a:cubicBezTo>
                  <a:lnTo>
                    <a:pt x="3181" y="19669"/>
                  </a:lnTo>
                  <a:cubicBezTo>
                    <a:pt x="2511" y="21092"/>
                    <a:pt x="1946" y="22556"/>
                    <a:pt x="1486" y="24084"/>
                  </a:cubicBezTo>
                  <a:lnTo>
                    <a:pt x="4646" y="25883"/>
                  </a:lnTo>
                  <a:cubicBezTo>
                    <a:pt x="4353" y="26950"/>
                    <a:pt x="4102" y="28038"/>
                    <a:pt x="3934" y="29147"/>
                  </a:cubicBezTo>
                  <a:lnTo>
                    <a:pt x="314" y="29399"/>
                  </a:lnTo>
                  <a:cubicBezTo>
                    <a:pt x="105" y="30926"/>
                    <a:pt x="1" y="32453"/>
                    <a:pt x="1" y="34023"/>
                  </a:cubicBezTo>
                  <a:cubicBezTo>
                    <a:pt x="1" y="34064"/>
                    <a:pt x="1" y="34106"/>
                    <a:pt x="1" y="34148"/>
                  </a:cubicBezTo>
                  <a:lnTo>
                    <a:pt x="3558" y="34943"/>
                  </a:lnTo>
                  <a:cubicBezTo>
                    <a:pt x="3578" y="36052"/>
                    <a:pt x="3683" y="37140"/>
                    <a:pt x="3830" y="38207"/>
                  </a:cubicBezTo>
                  <a:lnTo>
                    <a:pt x="440" y="39526"/>
                  </a:lnTo>
                  <a:cubicBezTo>
                    <a:pt x="691" y="41116"/>
                    <a:pt x="1068" y="42664"/>
                    <a:pt x="1528" y="44171"/>
                  </a:cubicBezTo>
                  <a:lnTo>
                    <a:pt x="5169" y="43899"/>
                  </a:lnTo>
                  <a:cubicBezTo>
                    <a:pt x="5524" y="44924"/>
                    <a:pt x="5922" y="45928"/>
                    <a:pt x="6382" y="46891"/>
                  </a:cubicBezTo>
                  <a:lnTo>
                    <a:pt x="3537" y="49150"/>
                  </a:lnTo>
                  <a:cubicBezTo>
                    <a:pt x="4248" y="50594"/>
                    <a:pt x="5064" y="51975"/>
                    <a:pt x="5964" y="53293"/>
                  </a:cubicBezTo>
                  <a:lnTo>
                    <a:pt x="9353" y="51933"/>
                  </a:lnTo>
                  <a:cubicBezTo>
                    <a:pt x="9981" y="52812"/>
                    <a:pt x="10651" y="53628"/>
                    <a:pt x="11362" y="54423"/>
                  </a:cubicBezTo>
                  <a:lnTo>
                    <a:pt x="9312" y="57415"/>
                  </a:lnTo>
                  <a:cubicBezTo>
                    <a:pt x="10421" y="58587"/>
                    <a:pt x="11592" y="59675"/>
                    <a:pt x="12848" y="60679"/>
                  </a:cubicBezTo>
                  <a:lnTo>
                    <a:pt x="15693" y="58399"/>
                  </a:lnTo>
                  <a:cubicBezTo>
                    <a:pt x="16530" y="59026"/>
                    <a:pt x="17409" y="59612"/>
                    <a:pt x="18309" y="60156"/>
                  </a:cubicBezTo>
                  <a:lnTo>
                    <a:pt x="17221" y="63630"/>
                  </a:lnTo>
                  <a:cubicBezTo>
                    <a:pt x="18623" y="64425"/>
                    <a:pt x="20087" y="65115"/>
                    <a:pt x="21594" y="65722"/>
                  </a:cubicBezTo>
                  <a:lnTo>
                    <a:pt x="23623" y="62709"/>
                  </a:lnTo>
                  <a:cubicBezTo>
                    <a:pt x="24607" y="63065"/>
                    <a:pt x="25611" y="63358"/>
                    <a:pt x="26636" y="63609"/>
                  </a:cubicBezTo>
                  <a:lnTo>
                    <a:pt x="26615" y="67249"/>
                  </a:lnTo>
                  <a:cubicBezTo>
                    <a:pt x="28185" y="67584"/>
                    <a:pt x="29775" y="67835"/>
                    <a:pt x="31407" y="67961"/>
                  </a:cubicBezTo>
                  <a:lnTo>
                    <a:pt x="32453" y="64487"/>
                  </a:lnTo>
                  <a:cubicBezTo>
                    <a:pt x="32976" y="64508"/>
                    <a:pt x="33499" y="64529"/>
                    <a:pt x="34022" y="64529"/>
                  </a:cubicBezTo>
                  <a:cubicBezTo>
                    <a:pt x="34545" y="64529"/>
                    <a:pt x="35069" y="64508"/>
                    <a:pt x="35592" y="64487"/>
                  </a:cubicBezTo>
                  <a:lnTo>
                    <a:pt x="36659" y="67961"/>
                  </a:lnTo>
                  <a:cubicBezTo>
                    <a:pt x="38291" y="67835"/>
                    <a:pt x="39881" y="67584"/>
                    <a:pt x="41429" y="67249"/>
                  </a:cubicBezTo>
                  <a:lnTo>
                    <a:pt x="41429" y="63609"/>
                  </a:lnTo>
                  <a:cubicBezTo>
                    <a:pt x="42455" y="63358"/>
                    <a:pt x="43459" y="63065"/>
                    <a:pt x="44421" y="62709"/>
                  </a:cubicBezTo>
                  <a:lnTo>
                    <a:pt x="46472" y="65722"/>
                  </a:lnTo>
                  <a:cubicBezTo>
                    <a:pt x="47978" y="65115"/>
                    <a:pt x="49422" y="64425"/>
                    <a:pt x="50824" y="63630"/>
                  </a:cubicBezTo>
                  <a:lnTo>
                    <a:pt x="49736" y="60156"/>
                  </a:lnTo>
                  <a:cubicBezTo>
                    <a:pt x="50657" y="59612"/>
                    <a:pt x="51514" y="59026"/>
                    <a:pt x="52351" y="58399"/>
                  </a:cubicBezTo>
                  <a:lnTo>
                    <a:pt x="55197" y="60679"/>
                  </a:lnTo>
                  <a:cubicBezTo>
                    <a:pt x="56452" y="59675"/>
                    <a:pt x="57645" y="58587"/>
                    <a:pt x="58754" y="57415"/>
                  </a:cubicBezTo>
                  <a:lnTo>
                    <a:pt x="56704" y="54423"/>
                  </a:lnTo>
                  <a:cubicBezTo>
                    <a:pt x="57415" y="53628"/>
                    <a:pt x="58085" y="52812"/>
                    <a:pt x="58712" y="51933"/>
                  </a:cubicBezTo>
                  <a:lnTo>
                    <a:pt x="62081" y="53293"/>
                  </a:lnTo>
                  <a:cubicBezTo>
                    <a:pt x="62981" y="51975"/>
                    <a:pt x="63797" y="50594"/>
                    <a:pt x="64508" y="49150"/>
                  </a:cubicBezTo>
                  <a:lnTo>
                    <a:pt x="61683" y="46891"/>
                  </a:lnTo>
                  <a:cubicBezTo>
                    <a:pt x="62123" y="45928"/>
                    <a:pt x="62541" y="44924"/>
                    <a:pt x="62897" y="43899"/>
                  </a:cubicBezTo>
                  <a:lnTo>
                    <a:pt x="66517" y="44171"/>
                  </a:lnTo>
                  <a:cubicBezTo>
                    <a:pt x="66977" y="42664"/>
                    <a:pt x="67354" y="41116"/>
                    <a:pt x="67605" y="39526"/>
                  </a:cubicBezTo>
                  <a:lnTo>
                    <a:pt x="64236" y="38207"/>
                  </a:lnTo>
                  <a:cubicBezTo>
                    <a:pt x="64383" y="37140"/>
                    <a:pt x="64466" y="36052"/>
                    <a:pt x="64508" y="34943"/>
                  </a:cubicBezTo>
                  <a:close/>
                  <a:moveTo>
                    <a:pt x="34022" y="59194"/>
                  </a:moveTo>
                  <a:cubicBezTo>
                    <a:pt x="20087" y="59194"/>
                    <a:pt x="8809" y="47916"/>
                    <a:pt x="8809" y="33981"/>
                  </a:cubicBezTo>
                  <a:cubicBezTo>
                    <a:pt x="8809" y="20046"/>
                    <a:pt x="20087" y="8768"/>
                    <a:pt x="34022" y="8768"/>
                  </a:cubicBezTo>
                  <a:cubicBezTo>
                    <a:pt x="47957" y="8768"/>
                    <a:pt x="59256" y="20046"/>
                    <a:pt x="59256" y="33981"/>
                  </a:cubicBezTo>
                  <a:cubicBezTo>
                    <a:pt x="59256" y="47916"/>
                    <a:pt x="47957" y="59194"/>
                    <a:pt x="34022" y="59194"/>
                  </a:cubicBezTo>
                  <a:close/>
                </a:path>
              </a:pathLst>
            </a:custGeom>
            <a:solidFill>
              <a:srgbClr val="FAA3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rot="308875">
              <a:off x="1539675" y="3222465"/>
              <a:ext cx="1786431" cy="1786431"/>
            </a:xfrm>
            <a:custGeom>
              <a:rect b="b" l="l" r="r" t="t"/>
              <a:pathLst>
                <a:path extrusionOk="0" h="38835" w="38835">
                  <a:moveTo>
                    <a:pt x="19417" y="1"/>
                  </a:moveTo>
                  <a:cubicBezTo>
                    <a:pt x="8704" y="1"/>
                    <a:pt x="0" y="8705"/>
                    <a:pt x="0" y="19418"/>
                  </a:cubicBezTo>
                  <a:cubicBezTo>
                    <a:pt x="0" y="30152"/>
                    <a:pt x="8704" y="38835"/>
                    <a:pt x="19417" y="38835"/>
                  </a:cubicBezTo>
                  <a:cubicBezTo>
                    <a:pt x="30151" y="38835"/>
                    <a:pt x="38834" y="30152"/>
                    <a:pt x="38834" y="19418"/>
                  </a:cubicBezTo>
                  <a:cubicBezTo>
                    <a:pt x="38834" y="8705"/>
                    <a:pt x="30151" y="1"/>
                    <a:pt x="19417" y="1"/>
                  </a:cubicBezTo>
                  <a:close/>
                </a:path>
              </a:pathLst>
            </a:custGeom>
            <a:noFill/>
            <a:ln cap="flat" cmpd="sng" w="114300">
              <a:solidFill>
                <a:srgbClr val="FAB70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551839" y="3908683"/>
              <a:ext cx="1466848" cy="1486122"/>
            </a:xfrm>
            <a:custGeom>
              <a:rect b="b" l="l" r="r" t="t"/>
              <a:pathLst>
                <a:path extrusionOk="0" h="32307" w="31888">
                  <a:moveTo>
                    <a:pt x="31888" y="18141"/>
                  </a:moveTo>
                  <a:lnTo>
                    <a:pt x="31888" y="13936"/>
                  </a:lnTo>
                  <a:lnTo>
                    <a:pt x="28749" y="13475"/>
                  </a:lnTo>
                  <a:cubicBezTo>
                    <a:pt x="28456" y="12136"/>
                    <a:pt x="27975" y="10881"/>
                    <a:pt x="27327" y="9709"/>
                  </a:cubicBezTo>
                  <a:lnTo>
                    <a:pt x="29398" y="7366"/>
                  </a:lnTo>
                  <a:lnTo>
                    <a:pt x="26699" y="4143"/>
                  </a:lnTo>
                  <a:lnTo>
                    <a:pt x="23958" y="5817"/>
                  </a:lnTo>
                  <a:cubicBezTo>
                    <a:pt x="22912" y="5022"/>
                    <a:pt x="21740" y="4353"/>
                    <a:pt x="20485" y="3892"/>
                  </a:cubicBezTo>
                  <a:lnTo>
                    <a:pt x="20568" y="733"/>
                  </a:lnTo>
                  <a:lnTo>
                    <a:pt x="16425" y="0"/>
                  </a:lnTo>
                  <a:lnTo>
                    <a:pt x="15379" y="3097"/>
                  </a:lnTo>
                  <a:cubicBezTo>
                    <a:pt x="14040" y="3139"/>
                    <a:pt x="12743" y="3411"/>
                    <a:pt x="11550" y="3829"/>
                  </a:cubicBezTo>
                  <a:lnTo>
                    <a:pt x="9521" y="1298"/>
                  </a:lnTo>
                  <a:lnTo>
                    <a:pt x="5880" y="3411"/>
                  </a:lnTo>
                  <a:lnTo>
                    <a:pt x="7114" y="6508"/>
                  </a:lnTo>
                  <a:cubicBezTo>
                    <a:pt x="6152" y="7386"/>
                    <a:pt x="5336" y="8391"/>
                    <a:pt x="4687" y="9500"/>
                  </a:cubicBezTo>
                  <a:lnTo>
                    <a:pt x="1444" y="8851"/>
                  </a:lnTo>
                  <a:lnTo>
                    <a:pt x="0" y="12785"/>
                  </a:lnTo>
                  <a:lnTo>
                    <a:pt x="2971" y="14417"/>
                  </a:lnTo>
                  <a:cubicBezTo>
                    <a:pt x="2909" y="14982"/>
                    <a:pt x="2867" y="15568"/>
                    <a:pt x="2867" y="16153"/>
                  </a:cubicBezTo>
                  <a:cubicBezTo>
                    <a:pt x="2867" y="16865"/>
                    <a:pt x="2930" y="17555"/>
                    <a:pt x="3034" y="18225"/>
                  </a:cubicBezTo>
                  <a:lnTo>
                    <a:pt x="84" y="19815"/>
                  </a:lnTo>
                  <a:lnTo>
                    <a:pt x="1528" y="23770"/>
                  </a:lnTo>
                  <a:lnTo>
                    <a:pt x="4855" y="23100"/>
                  </a:lnTo>
                  <a:cubicBezTo>
                    <a:pt x="5545" y="24167"/>
                    <a:pt x="6361" y="25151"/>
                    <a:pt x="7324" y="25988"/>
                  </a:cubicBezTo>
                  <a:lnTo>
                    <a:pt x="6110" y="29084"/>
                  </a:lnTo>
                  <a:lnTo>
                    <a:pt x="9751" y="31198"/>
                  </a:lnTo>
                  <a:lnTo>
                    <a:pt x="11843" y="28582"/>
                  </a:lnTo>
                  <a:cubicBezTo>
                    <a:pt x="13036" y="28980"/>
                    <a:pt x="14312" y="29189"/>
                    <a:pt x="15651" y="29231"/>
                  </a:cubicBezTo>
                  <a:lnTo>
                    <a:pt x="16697" y="32306"/>
                  </a:lnTo>
                  <a:lnTo>
                    <a:pt x="20819" y="31595"/>
                  </a:lnTo>
                  <a:lnTo>
                    <a:pt x="20736" y="28310"/>
                  </a:lnTo>
                  <a:cubicBezTo>
                    <a:pt x="21991" y="27829"/>
                    <a:pt x="23121" y="27159"/>
                    <a:pt x="24146" y="26343"/>
                  </a:cubicBezTo>
                  <a:lnTo>
                    <a:pt x="26866" y="27996"/>
                  </a:lnTo>
                  <a:lnTo>
                    <a:pt x="29565" y="24774"/>
                  </a:lnTo>
                  <a:lnTo>
                    <a:pt x="27452" y="22368"/>
                  </a:lnTo>
                  <a:cubicBezTo>
                    <a:pt x="28080" y="21217"/>
                    <a:pt x="28540" y="19941"/>
                    <a:pt x="28791" y="18601"/>
                  </a:cubicBezTo>
                  <a:close/>
                  <a:moveTo>
                    <a:pt x="15944" y="25716"/>
                  </a:moveTo>
                  <a:cubicBezTo>
                    <a:pt x="10650" y="25716"/>
                    <a:pt x="6382" y="21447"/>
                    <a:pt x="6382" y="16153"/>
                  </a:cubicBezTo>
                  <a:cubicBezTo>
                    <a:pt x="6382" y="10881"/>
                    <a:pt x="10650" y="6591"/>
                    <a:pt x="15944" y="6591"/>
                  </a:cubicBezTo>
                  <a:cubicBezTo>
                    <a:pt x="21217" y="6591"/>
                    <a:pt x="25506" y="10881"/>
                    <a:pt x="25506" y="16153"/>
                  </a:cubicBezTo>
                  <a:cubicBezTo>
                    <a:pt x="25506" y="21447"/>
                    <a:pt x="21217" y="25716"/>
                    <a:pt x="15944" y="25716"/>
                  </a:cubicBezTo>
                  <a:close/>
                </a:path>
              </a:pathLst>
            </a:custGeom>
            <a:solidFill>
              <a:srgbClr val="6A04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148550" y="4321586"/>
              <a:ext cx="660284" cy="660330"/>
            </a:xfrm>
            <a:custGeom>
              <a:rect b="b" l="l" r="r" t="t"/>
              <a:pathLst>
                <a:path extrusionOk="0" h="14355" w="14354">
                  <a:moveTo>
                    <a:pt x="7177" y="1"/>
                  </a:moveTo>
                  <a:cubicBezTo>
                    <a:pt x="3223" y="1"/>
                    <a:pt x="0" y="3223"/>
                    <a:pt x="0" y="7177"/>
                  </a:cubicBezTo>
                  <a:cubicBezTo>
                    <a:pt x="0" y="11132"/>
                    <a:pt x="3223" y="14354"/>
                    <a:pt x="7177" y="14354"/>
                  </a:cubicBezTo>
                  <a:cubicBezTo>
                    <a:pt x="11132" y="14354"/>
                    <a:pt x="14354" y="11132"/>
                    <a:pt x="14354" y="7177"/>
                  </a:cubicBezTo>
                  <a:cubicBezTo>
                    <a:pt x="14354" y="3223"/>
                    <a:pt x="11132" y="1"/>
                    <a:pt x="7177" y="1"/>
                  </a:cubicBezTo>
                  <a:close/>
                </a:path>
              </a:pathLst>
            </a:custGeom>
            <a:noFill/>
            <a:ln cap="flat" cmpd="sng" w="76200">
              <a:solidFill>
                <a:srgbClr val="9D020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rot="268952">
              <a:off x="1419778" y="98360"/>
              <a:ext cx="2499496" cy="2491814"/>
            </a:xfrm>
            <a:custGeom>
              <a:rect b="b" l="l" r="r" t="t"/>
              <a:pathLst>
                <a:path extrusionOk="0" h="54172" w="54339">
                  <a:moveTo>
                    <a:pt x="53879" y="32432"/>
                  </a:moveTo>
                  <a:cubicBezTo>
                    <a:pt x="54130" y="31135"/>
                    <a:pt x="54276" y="29796"/>
                    <a:pt x="54339" y="28457"/>
                  </a:cubicBezTo>
                  <a:lnTo>
                    <a:pt x="49736" y="26992"/>
                  </a:lnTo>
                  <a:cubicBezTo>
                    <a:pt x="49736" y="25799"/>
                    <a:pt x="49631" y="24628"/>
                    <a:pt x="49443" y="23477"/>
                  </a:cubicBezTo>
                  <a:lnTo>
                    <a:pt x="53669" y="21070"/>
                  </a:lnTo>
                  <a:cubicBezTo>
                    <a:pt x="53376" y="19773"/>
                    <a:pt x="53000" y="18518"/>
                    <a:pt x="52519" y="17304"/>
                  </a:cubicBezTo>
                  <a:lnTo>
                    <a:pt x="47727" y="17848"/>
                  </a:lnTo>
                  <a:cubicBezTo>
                    <a:pt x="47204" y="16739"/>
                    <a:pt x="46597" y="15651"/>
                    <a:pt x="45928" y="14647"/>
                  </a:cubicBezTo>
                  <a:lnTo>
                    <a:pt x="48815" y="10734"/>
                  </a:lnTo>
                  <a:cubicBezTo>
                    <a:pt x="48041" y="9709"/>
                    <a:pt x="47183" y="8726"/>
                    <a:pt x="46262" y="7826"/>
                  </a:cubicBezTo>
                  <a:lnTo>
                    <a:pt x="42099" y="10274"/>
                  </a:lnTo>
                  <a:cubicBezTo>
                    <a:pt x="41157" y="9437"/>
                    <a:pt x="40132" y="8684"/>
                    <a:pt x="39065" y="8014"/>
                  </a:cubicBezTo>
                  <a:lnTo>
                    <a:pt x="40111" y="3264"/>
                  </a:lnTo>
                  <a:cubicBezTo>
                    <a:pt x="39002" y="2658"/>
                    <a:pt x="37830" y="2135"/>
                    <a:pt x="36617" y="1695"/>
                  </a:cubicBezTo>
                  <a:lnTo>
                    <a:pt x="33813" y="5629"/>
                  </a:lnTo>
                  <a:cubicBezTo>
                    <a:pt x="32599" y="5252"/>
                    <a:pt x="31344" y="4980"/>
                    <a:pt x="30047" y="4813"/>
                  </a:cubicBezTo>
                  <a:lnTo>
                    <a:pt x="29084" y="63"/>
                  </a:lnTo>
                  <a:cubicBezTo>
                    <a:pt x="28456" y="21"/>
                    <a:pt x="27829" y="0"/>
                    <a:pt x="27180" y="0"/>
                  </a:cubicBezTo>
                  <a:cubicBezTo>
                    <a:pt x="26531" y="0"/>
                    <a:pt x="25904" y="21"/>
                    <a:pt x="25255" y="63"/>
                  </a:cubicBezTo>
                  <a:lnTo>
                    <a:pt x="24293" y="4813"/>
                  </a:lnTo>
                  <a:cubicBezTo>
                    <a:pt x="23016" y="4980"/>
                    <a:pt x="21761" y="5252"/>
                    <a:pt x="20547" y="5629"/>
                  </a:cubicBezTo>
                  <a:lnTo>
                    <a:pt x="17744" y="1695"/>
                  </a:lnTo>
                  <a:cubicBezTo>
                    <a:pt x="16530" y="2135"/>
                    <a:pt x="15358" y="2658"/>
                    <a:pt x="14249" y="3264"/>
                  </a:cubicBezTo>
                  <a:lnTo>
                    <a:pt x="15295" y="8014"/>
                  </a:lnTo>
                  <a:cubicBezTo>
                    <a:pt x="14228" y="8684"/>
                    <a:pt x="13203" y="9437"/>
                    <a:pt x="12262" y="10274"/>
                  </a:cubicBezTo>
                  <a:lnTo>
                    <a:pt x="8098" y="7826"/>
                  </a:lnTo>
                  <a:cubicBezTo>
                    <a:pt x="7177" y="8726"/>
                    <a:pt x="6319" y="9709"/>
                    <a:pt x="5524" y="10734"/>
                  </a:cubicBezTo>
                  <a:lnTo>
                    <a:pt x="8433" y="14647"/>
                  </a:lnTo>
                  <a:cubicBezTo>
                    <a:pt x="7742" y="15651"/>
                    <a:pt x="7156" y="16739"/>
                    <a:pt x="6633" y="17848"/>
                  </a:cubicBezTo>
                  <a:lnTo>
                    <a:pt x="1842" y="17304"/>
                  </a:lnTo>
                  <a:cubicBezTo>
                    <a:pt x="1360" y="18518"/>
                    <a:pt x="963" y="19773"/>
                    <a:pt x="670" y="21070"/>
                  </a:cubicBezTo>
                  <a:lnTo>
                    <a:pt x="4917" y="23477"/>
                  </a:lnTo>
                  <a:cubicBezTo>
                    <a:pt x="4729" y="24628"/>
                    <a:pt x="4624" y="25799"/>
                    <a:pt x="4624" y="26992"/>
                  </a:cubicBezTo>
                  <a:lnTo>
                    <a:pt x="0" y="28457"/>
                  </a:lnTo>
                  <a:cubicBezTo>
                    <a:pt x="63" y="29796"/>
                    <a:pt x="230" y="31135"/>
                    <a:pt x="482" y="32432"/>
                  </a:cubicBezTo>
                  <a:lnTo>
                    <a:pt x="5336" y="32892"/>
                  </a:lnTo>
                  <a:cubicBezTo>
                    <a:pt x="5629" y="34001"/>
                    <a:pt x="6005" y="35089"/>
                    <a:pt x="6445" y="36115"/>
                  </a:cubicBezTo>
                  <a:lnTo>
                    <a:pt x="2825" y="39316"/>
                  </a:lnTo>
                  <a:cubicBezTo>
                    <a:pt x="3432" y="40529"/>
                    <a:pt x="4122" y="41701"/>
                    <a:pt x="4917" y="42810"/>
                  </a:cubicBezTo>
                  <a:lnTo>
                    <a:pt x="9541" y="41262"/>
                  </a:lnTo>
                  <a:cubicBezTo>
                    <a:pt x="10211" y="42120"/>
                    <a:pt x="10964" y="42936"/>
                    <a:pt x="11759" y="43668"/>
                  </a:cubicBezTo>
                  <a:lnTo>
                    <a:pt x="9751" y="48083"/>
                  </a:lnTo>
                  <a:cubicBezTo>
                    <a:pt x="10818" y="48962"/>
                    <a:pt x="11927" y="49757"/>
                    <a:pt x="13119" y="50489"/>
                  </a:cubicBezTo>
                  <a:lnTo>
                    <a:pt x="16697" y="47183"/>
                  </a:lnTo>
                  <a:cubicBezTo>
                    <a:pt x="17639" y="47685"/>
                    <a:pt x="18622" y="48104"/>
                    <a:pt x="19627" y="48460"/>
                  </a:cubicBezTo>
                  <a:lnTo>
                    <a:pt x="19585" y="53314"/>
                  </a:lnTo>
                  <a:cubicBezTo>
                    <a:pt x="20903" y="53711"/>
                    <a:pt x="22263" y="53983"/>
                    <a:pt x="23665" y="54172"/>
                  </a:cubicBezTo>
                  <a:lnTo>
                    <a:pt x="25590" y="49715"/>
                  </a:lnTo>
                  <a:cubicBezTo>
                    <a:pt x="26113" y="49736"/>
                    <a:pt x="26636" y="49757"/>
                    <a:pt x="27180" y="49757"/>
                  </a:cubicBezTo>
                  <a:cubicBezTo>
                    <a:pt x="27703" y="49757"/>
                    <a:pt x="28226" y="49736"/>
                    <a:pt x="28749" y="49715"/>
                  </a:cubicBezTo>
                  <a:lnTo>
                    <a:pt x="30695" y="54172"/>
                  </a:lnTo>
                  <a:cubicBezTo>
                    <a:pt x="32097" y="53983"/>
                    <a:pt x="33457" y="53711"/>
                    <a:pt x="34775" y="53314"/>
                  </a:cubicBezTo>
                  <a:lnTo>
                    <a:pt x="34734" y="48460"/>
                  </a:lnTo>
                  <a:cubicBezTo>
                    <a:pt x="35738" y="48104"/>
                    <a:pt x="36721" y="47685"/>
                    <a:pt x="37642" y="47183"/>
                  </a:cubicBezTo>
                  <a:lnTo>
                    <a:pt x="41241" y="50489"/>
                  </a:lnTo>
                  <a:cubicBezTo>
                    <a:pt x="42433" y="49757"/>
                    <a:pt x="43542" y="48962"/>
                    <a:pt x="44609" y="48083"/>
                  </a:cubicBezTo>
                  <a:lnTo>
                    <a:pt x="42601" y="43668"/>
                  </a:lnTo>
                  <a:cubicBezTo>
                    <a:pt x="43396" y="42936"/>
                    <a:pt x="44128" y="42120"/>
                    <a:pt x="44819" y="41262"/>
                  </a:cubicBezTo>
                  <a:lnTo>
                    <a:pt x="49443" y="42810"/>
                  </a:lnTo>
                  <a:cubicBezTo>
                    <a:pt x="50217" y="41701"/>
                    <a:pt x="50928" y="40529"/>
                    <a:pt x="51535" y="39316"/>
                  </a:cubicBezTo>
                  <a:lnTo>
                    <a:pt x="47915" y="36115"/>
                  </a:lnTo>
                  <a:cubicBezTo>
                    <a:pt x="48355" y="35089"/>
                    <a:pt x="48731" y="34001"/>
                    <a:pt x="49024" y="32892"/>
                  </a:cubicBezTo>
                  <a:close/>
                  <a:moveTo>
                    <a:pt x="27180" y="45237"/>
                  </a:moveTo>
                  <a:cubicBezTo>
                    <a:pt x="17158" y="45237"/>
                    <a:pt x="9018" y="37119"/>
                    <a:pt x="9018" y="27076"/>
                  </a:cubicBezTo>
                  <a:cubicBezTo>
                    <a:pt x="9018" y="17053"/>
                    <a:pt x="17158" y="8935"/>
                    <a:pt x="27180" y="8935"/>
                  </a:cubicBezTo>
                  <a:cubicBezTo>
                    <a:pt x="37203" y="8935"/>
                    <a:pt x="45321" y="17053"/>
                    <a:pt x="45321" y="27076"/>
                  </a:cubicBezTo>
                  <a:cubicBezTo>
                    <a:pt x="45321" y="37119"/>
                    <a:pt x="37203" y="45237"/>
                    <a:pt x="27180" y="45237"/>
                  </a:cubicBezTo>
                  <a:close/>
                </a:path>
              </a:pathLst>
            </a:custGeom>
            <a:solidFill>
              <a:srgbClr val="DC2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rot="268952">
              <a:off x="2007001" y="693182"/>
              <a:ext cx="1323414" cy="1323414"/>
            </a:xfrm>
            <a:custGeom>
              <a:rect b="b" l="l" r="r" t="t"/>
              <a:pathLst>
                <a:path extrusionOk="0" h="28771" w="28771">
                  <a:moveTo>
                    <a:pt x="14396" y="0"/>
                  </a:moveTo>
                  <a:cubicBezTo>
                    <a:pt x="6445" y="0"/>
                    <a:pt x="1" y="6445"/>
                    <a:pt x="1" y="14375"/>
                  </a:cubicBezTo>
                  <a:cubicBezTo>
                    <a:pt x="1" y="22326"/>
                    <a:pt x="6445" y="28770"/>
                    <a:pt x="14396" y="28770"/>
                  </a:cubicBezTo>
                  <a:cubicBezTo>
                    <a:pt x="22347" y="28770"/>
                    <a:pt x="28771" y="22326"/>
                    <a:pt x="28771" y="14375"/>
                  </a:cubicBezTo>
                  <a:cubicBezTo>
                    <a:pt x="28771" y="6445"/>
                    <a:pt x="22347" y="0"/>
                    <a:pt x="14396" y="0"/>
                  </a:cubicBezTo>
                  <a:close/>
                </a:path>
              </a:pathLst>
            </a:custGeom>
            <a:noFill/>
            <a:ln cap="flat" cmpd="sng" w="76200">
              <a:solidFill>
                <a:srgbClr val="DC2F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rot="134590">
              <a:off x="3906690" y="1833924"/>
              <a:ext cx="2282011" cy="2275748"/>
            </a:xfrm>
            <a:custGeom>
              <a:rect b="b" l="l" r="r" t="t"/>
              <a:pathLst>
                <a:path extrusionOk="0" h="53418" w="53565">
                  <a:moveTo>
                    <a:pt x="49757" y="27787"/>
                  </a:moveTo>
                  <a:lnTo>
                    <a:pt x="53565" y="26719"/>
                  </a:lnTo>
                  <a:cubicBezTo>
                    <a:pt x="53565" y="25297"/>
                    <a:pt x="53439" y="23916"/>
                    <a:pt x="53230" y="22556"/>
                  </a:cubicBezTo>
                  <a:lnTo>
                    <a:pt x="49317" y="22221"/>
                  </a:lnTo>
                  <a:cubicBezTo>
                    <a:pt x="49129" y="21237"/>
                    <a:pt x="48878" y="20296"/>
                    <a:pt x="48564" y="19354"/>
                  </a:cubicBezTo>
                  <a:lnTo>
                    <a:pt x="51724" y="16990"/>
                  </a:lnTo>
                  <a:cubicBezTo>
                    <a:pt x="51221" y="15714"/>
                    <a:pt x="50615" y="14458"/>
                    <a:pt x="49924" y="13266"/>
                  </a:cubicBezTo>
                  <a:lnTo>
                    <a:pt x="46158" y="14375"/>
                  </a:lnTo>
                  <a:cubicBezTo>
                    <a:pt x="45593" y="13517"/>
                    <a:pt x="44986" y="12701"/>
                    <a:pt x="44338" y="11926"/>
                  </a:cubicBezTo>
                  <a:lnTo>
                    <a:pt x="46430" y="8579"/>
                  </a:lnTo>
                  <a:cubicBezTo>
                    <a:pt x="45509" y="7574"/>
                    <a:pt x="44505" y="6654"/>
                    <a:pt x="43438" y="5796"/>
                  </a:cubicBezTo>
                  <a:lnTo>
                    <a:pt x="40320" y="8181"/>
                  </a:lnTo>
                  <a:cubicBezTo>
                    <a:pt x="39483" y="7574"/>
                    <a:pt x="38604" y="7030"/>
                    <a:pt x="37684" y="6528"/>
                  </a:cubicBezTo>
                  <a:lnTo>
                    <a:pt x="38437" y="2657"/>
                  </a:lnTo>
                  <a:cubicBezTo>
                    <a:pt x="37223" y="2071"/>
                    <a:pt x="35947" y="1569"/>
                    <a:pt x="34650" y="1172"/>
                  </a:cubicBezTo>
                  <a:lnTo>
                    <a:pt x="32599" y="4520"/>
                  </a:lnTo>
                  <a:cubicBezTo>
                    <a:pt x="31595" y="4268"/>
                    <a:pt x="30570" y="4059"/>
                    <a:pt x="29524" y="3934"/>
                  </a:cubicBezTo>
                  <a:lnTo>
                    <a:pt x="28812" y="63"/>
                  </a:lnTo>
                  <a:cubicBezTo>
                    <a:pt x="28143" y="21"/>
                    <a:pt x="27473" y="0"/>
                    <a:pt x="26783" y="0"/>
                  </a:cubicBezTo>
                  <a:cubicBezTo>
                    <a:pt x="26092" y="0"/>
                    <a:pt x="25423" y="21"/>
                    <a:pt x="24753" y="63"/>
                  </a:cubicBezTo>
                  <a:lnTo>
                    <a:pt x="24042" y="3934"/>
                  </a:lnTo>
                  <a:cubicBezTo>
                    <a:pt x="22995" y="4059"/>
                    <a:pt x="21970" y="4268"/>
                    <a:pt x="20966" y="4520"/>
                  </a:cubicBezTo>
                  <a:lnTo>
                    <a:pt x="18915" y="1172"/>
                  </a:lnTo>
                  <a:cubicBezTo>
                    <a:pt x="17618" y="1569"/>
                    <a:pt x="16342" y="2071"/>
                    <a:pt x="15128" y="2657"/>
                  </a:cubicBezTo>
                  <a:lnTo>
                    <a:pt x="15881" y="6528"/>
                  </a:lnTo>
                  <a:cubicBezTo>
                    <a:pt x="14961" y="7030"/>
                    <a:pt x="14082" y="7574"/>
                    <a:pt x="13245" y="8181"/>
                  </a:cubicBezTo>
                  <a:lnTo>
                    <a:pt x="10127" y="5796"/>
                  </a:lnTo>
                  <a:cubicBezTo>
                    <a:pt x="9060" y="6654"/>
                    <a:pt x="8056" y="7574"/>
                    <a:pt x="7114" y="8579"/>
                  </a:cubicBezTo>
                  <a:lnTo>
                    <a:pt x="9228" y="11926"/>
                  </a:lnTo>
                  <a:cubicBezTo>
                    <a:pt x="8558" y="12701"/>
                    <a:pt x="7972" y="13517"/>
                    <a:pt x="7407" y="14375"/>
                  </a:cubicBezTo>
                  <a:lnTo>
                    <a:pt x="3641" y="13266"/>
                  </a:lnTo>
                  <a:cubicBezTo>
                    <a:pt x="2951" y="14458"/>
                    <a:pt x="2344" y="15714"/>
                    <a:pt x="1842" y="16990"/>
                  </a:cubicBezTo>
                  <a:lnTo>
                    <a:pt x="5001" y="19354"/>
                  </a:lnTo>
                  <a:cubicBezTo>
                    <a:pt x="4687" y="20296"/>
                    <a:pt x="4436" y="21237"/>
                    <a:pt x="4248" y="22221"/>
                  </a:cubicBezTo>
                  <a:lnTo>
                    <a:pt x="335" y="22556"/>
                  </a:lnTo>
                  <a:cubicBezTo>
                    <a:pt x="126" y="23916"/>
                    <a:pt x="0" y="25297"/>
                    <a:pt x="0" y="26719"/>
                  </a:cubicBezTo>
                  <a:lnTo>
                    <a:pt x="3808" y="27787"/>
                  </a:lnTo>
                  <a:cubicBezTo>
                    <a:pt x="3850" y="28749"/>
                    <a:pt x="3955" y="29691"/>
                    <a:pt x="4101" y="30632"/>
                  </a:cubicBezTo>
                  <a:lnTo>
                    <a:pt x="586" y="32369"/>
                  </a:lnTo>
                  <a:cubicBezTo>
                    <a:pt x="879" y="33750"/>
                    <a:pt x="1277" y="35110"/>
                    <a:pt x="1779" y="36407"/>
                  </a:cubicBezTo>
                  <a:lnTo>
                    <a:pt x="5733" y="36030"/>
                  </a:lnTo>
                  <a:cubicBezTo>
                    <a:pt x="6089" y="36867"/>
                    <a:pt x="6529" y="37704"/>
                    <a:pt x="6989" y="38499"/>
                  </a:cubicBezTo>
                  <a:lnTo>
                    <a:pt x="4332" y="41387"/>
                  </a:lnTo>
                  <a:cubicBezTo>
                    <a:pt x="5106" y="42580"/>
                    <a:pt x="5985" y="43709"/>
                    <a:pt x="6947" y="44756"/>
                  </a:cubicBezTo>
                  <a:lnTo>
                    <a:pt x="10462" y="42977"/>
                  </a:lnTo>
                  <a:cubicBezTo>
                    <a:pt x="11111" y="43626"/>
                    <a:pt x="11780" y="44233"/>
                    <a:pt x="12492" y="44777"/>
                  </a:cubicBezTo>
                  <a:lnTo>
                    <a:pt x="11048" y="48438"/>
                  </a:lnTo>
                  <a:cubicBezTo>
                    <a:pt x="12199" y="49275"/>
                    <a:pt x="13412" y="50028"/>
                    <a:pt x="14710" y="50677"/>
                  </a:cubicBezTo>
                  <a:lnTo>
                    <a:pt x="17346" y="47748"/>
                  </a:lnTo>
                  <a:cubicBezTo>
                    <a:pt x="18162" y="48103"/>
                    <a:pt x="18978" y="48438"/>
                    <a:pt x="19836" y="48710"/>
                  </a:cubicBezTo>
                  <a:lnTo>
                    <a:pt x="19815" y="52644"/>
                  </a:lnTo>
                  <a:cubicBezTo>
                    <a:pt x="21196" y="53000"/>
                    <a:pt x="22598" y="53272"/>
                    <a:pt x="24063" y="53418"/>
                  </a:cubicBezTo>
                  <a:lnTo>
                    <a:pt x="25464" y="49735"/>
                  </a:lnTo>
                  <a:cubicBezTo>
                    <a:pt x="25904" y="49756"/>
                    <a:pt x="26343" y="49777"/>
                    <a:pt x="26783" y="49777"/>
                  </a:cubicBezTo>
                  <a:cubicBezTo>
                    <a:pt x="27222" y="49777"/>
                    <a:pt x="27661" y="49756"/>
                    <a:pt x="28101" y="49735"/>
                  </a:cubicBezTo>
                  <a:lnTo>
                    <a:pt x="29503" y="53418"/>
                  </a:lnTo>
                  <a:cubicBezTo>
                    <a:pt x="30967" y="53272"/>
                    <a:pt x="32369" y="53000"/>
                    <a:pt x="33750" y="52644"/>
                  </a:cubicBezTo>
                  <a:lnTo>
                    <a:pt x="33729" y="48710"/>
                  </a:lnTo>
                  <a:cubicBezTo>
                    <a:pt x="34566" y="48438"/>
                    <a:pt x="35403" y="48103"/>
                    <a:pt x="36219" y="47748"/>
                  </a:cubicBezTo>
                  <a:lnTo>
                    <a:pt x="38856" y="50677"/>
                  </a:lnTo>
                  <a:cubicBezTo>
                    <a:pt x="40132" y="50028"/>
                    <a:pt x="41366" y="49275"/>
                    <a:pt x="42517" y="48438"/>
                  </a:cubicBezTo>
                  <a:lnTo>
                    <a:pt x="41073" y="44777"/>
                  </a:lnTo>
                  <a:cubicBezTo>
                    <a:pt x="41785" y="44233"/>
                    <a:pt x="42454" y="43626"/>
                    <a:pt x="43103" y="42977"/>
                  </a:cubicBezTo>
                  <a:lnTo>
                    <a:pt x="46618" y="44756"/>
                  </a:lnTo>
                  <a:cubicBezTo>
                    <a:pt x="47581" y="43709"/>
                    <a:pt x="48439" y="42580"/>
                    <a:pt x="49234" y="41387"/>
                  </a:cubicBezTo>
                  <a:lnTo>
                    <a:pt x="46555" y="38499"/>
                  </a:lnTo>
                  <a:cubicBezTo>
                    <a:pt x="47037" y="37704"/>
                    <a:pt x="47455" y="36867"/>
                    <a:pt x="47832" y="36030"/>
                  </a:cubicBezTo>
                  <a:lnTo>
                    <a:pt x="51765" y="36407"/>
                  </a:lnTo>
                  <a:cubicBezTo>
                    <a:pt x="52268" y="35110"/>
                    <a:pt x="52686" y="33750"/>
                    <a:pt x="52979" y="32369"/>
                  </a:cubicBezTo>
                  <a:lnTo>
                    <a:pt x="49443" y="30632"/>
                  </a:lnTo>
                  <a:cubicBezTo>
                    <a:pt x="49610" y="29712"/>
                    <a:pt x="49715" y="28749"/>
                    <a:pt x="49757" y="27787"/>
                  </a:cubicBezTo>
                  <a:close/>
                  <a:moveTo>
                    <a:pt x="26783" y="46011"/>
                  </a:moveTo>
                  <a:cubicBezTo>
                    <a:pt x="16112" y="46011"/>
                    <a:pt x="7470" y="37370"/>
                    <a:pt x="7470" y="26699"/>
                  </a:cubicBezTo>
                  <a:cubicBezTo>
                    <a:pt x="7470" y="16048"/>
                    <a:pt x="16112" y="7386"/>
                    <a:pt x="26783" y="7386"/>
                  </a:cubicBezTo>
                  <a:cubicBezTo>
                    <a:pt x="37454" y="7386"/>
                    <a:pt x="46095" y="16048"/>
                    <a:pt x="46095" y="26699"/>
                  </a:cubicBezTo>
                  <a:cubicBezTo>
                    <a:pt x="46095" y="37370"/>
                    <a:pt x="37454" y="46011"/>
                    <a:pt x="26783" y="46011"/>
                  </a:cubicBezTo>
                  <a:close/>
                </a:path>
              </a:pathLst>
            </a:custGeom>
            <a:solidFill>
              <a:srgbClr val="F48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rot="134590">
              <a:off x="4378066" y="2306336"/>
              <a:ext cx="1338959" cy="1338916"/>
            </a:xfrm>
            <a:custGeom>
              <a:rect b="b" l="l" r="r" t="t"/>
              <a:pathLst>
                <a:path extrusionOk="0" h="31428" w="31429">
                  <a:moveTo>
                    <a:pt x="15715" y="1"/>
                  </a:moveTo>
                  <a:cubicBezTo>
                    <a:pt x="7031" y="1"/>
                    <a:pt x="1" y="7031"/>
                    <a:pt x="1" y="15714"/>
                  </a:cubicBezTo>
                  <a:cubicBezTo>
                    <a:pt x="1" y="24397"/>
                    <a:pt x="7031" y="31428"/>
                    <a:pt x="15715" y="31428"/>
                  </a:cubicBezTo>
                  <a:cubicBezTo>
                    <a:pt x="24398" y="31428"/>
                    <a:pt x="31428" y="24397"/>
                    <a:pt x="31428" y="15714"/>
                  </a:cubicBezTo>
                  <a:cubicBezTo>
                    <a:pt x="31428" y="7031"/>
                    <a:pt x="24398" y="1"/>
                    <a:pt x="15715" y="1"/>
                  </a:cubicBezTo>
                  <a:close/>
                </a:path>
              </a:pathLst>
            </a:custGeom>
            <a:noFill/>
            <a:ln cap="flat" cmpd="sng" w="76200">
              <a:solidFill>
                <a:srgbClr val="F48C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rot="265757">
              <a:off x="-874985" y="905687"/>
              <a:ext cx="2464030" cy="2457268"/>
            </a:xfrm>
            <a:custGeom>
              <a:rect b="b" l="l" r="r" t="t"/>
              <a:pathLst>
                <a:path extrusionOk="0" h="53419" w="53566">
                  <a:moveTo>
                    <a:pt x="49736" y="27787"/>
                  </a:moveTo>
                  <a:lnTo>
                    <a:pt x="53565" y="26720"/>
                  </a:lnTo>
                  <a:cubicBezTo>
                    <a:pt x="53544" y="25297"/>
                    <a:pt x="53440" y="23916"/>
                    <a:pt x="53231" y="22556"/>
                  </a:cubicBezTo>
                  <a:lnTo>
                    <a:pt x="49318" y="22221"/>
                  </a:lnTo>
                  <a:cubicBezTo>
                    <a:pt x="49130" y="21238"/>
                    <a:pt x="48858" y="20296"/>
                    <a:pt x="48544" y="19355"/>
                  </a:cubicBezTo>
                  <a:lnTo>
                    <a:pt x="51724" y="16991"/>
                  </a:lnTo>
                  <a:cubicBezTo>
                    <a:pt x="51201" y="15714"/>
                    <a:pt x="50594" y="14459"/>
                    <a:pt x="49904" y="13266"/>
                  </a:cubicBezTo>
                  <a:lnTo>
                    <a:pt x="46137" y="14375"/>
                  </a:lnTo>
                  <a:cubicBezTo>
                    <a:pt x="45593" y="13517"/>
                    <a:pt x="44987" y="12701"/>
                    <a:pt x="44338" y="11927"/>
                  </a:cubicBezTo>
                  <a:lnTo>
                    <a:pt x="46430" y="8579"/>
                  </a:lnTo>
                  <a:cubicBezTo>
                    <a:pt x="45510" y="7575"/>
                    <a:pt x="44505" y="6654"/>
                    <a:pt x="43417" y="5796"/>
                  </a:cubicBezTo>
                  <a:lnTo>
                    <a:pt x="40300" y="8182"/>
                  </a:lnTo>
                  <a:cubicBezTo>
                    <a:pt x="39463" y="7575"/>
                    <a:pt x="38605" y="7031"/>
                    <a:pt x="37684" y="6529"/>
                  </a:cubicBezTo>
                  <a:lnTo>
                    <a:pt x="38438" y="2658"/>
                  </a:lnTo>
                  <a:cubicBezTo>
                    <a:pt x="37224" y="2072"/>
                    <a:pt x="35948" y="1570"/>
                    <a:pt x="34629" y="1172"/>
                  </a:cubicBezTo>
                  <a:lnTo>
                    <a:pt x="32579" y="4520"/>
                  </a:lnTo>
                  <a:cubicBezTo>
                    <a:pt x="31596" y="4269"/>
                    <a:pt x="30549" y="4060"/>
                    <a:pt x="29503" y="3934"/>
                  </a:cubicBezTo>
                  <a:lnTo>
                    <a:pt x="28813" y="63"/>
                  </a:lnTo>
                  <a:cubicBezTo>
                    <a:pt x="28143" y="21"/>
                    <a:pt x="27453" y="1"/>
                    <a:pt x="26783" y="1"/>
                  </a:cubicBezTo>
                  <a:cubicBezTo>
                    <a:pt x="26093" y="1"/>
                    <a:pt x="25402" y="21"/>
                    <a:pt x="24733" y="63"/>
                  </a:cubicBezTo>
                  <a:lnTo>
                    <a:pt x="24042" y="3934"/>
                  </a:lnTo>
                  <a:cubicBezTo>
                    <a:pt x="22996" y="4060"/>
                    <a:pt x="21971" y="4269"/>
                    <a:pt x="20966" y="4520"/>
                  </a:cubicBezTo>
                  <a:lnTo>
                    <a:pt x="18916" y="1172"/>
                  </a:lnTo>
                  <a:cubicBezTo>
                    <a:pt x="17598" y="1570"/>
                    <a:pt x="16342" y="2072"/>
                    <a:pt x="15108" y="2658"/>
                  </a:cubicBezTo>
                  <a:lnTo>
                    <a:pt x="15861" y="6529"/>
                  </a:lnTo>
                  <a:cubicBezTo>
                    <a:pt x="14961" y="7031"/>
                    <a:pt x="14082" y="7575"/>
                    <a:pt x="13246" y="8182"/>
                  </a:cubicBezTo>
                  <a:lnTo>
                    <a:pt x="10128" y="5796"/>
                  </a:lnTo>
                  <a:cubicBezTo>
                    <a:pt x="9061" y="6654"/>
                    <a:pt x="8056" y="7575"/>
                    <a:pt x="7115" y="8579"/>
                  </a:cubicBezTo>
                  <a:lnTo>
                    <a:pt x="9207" y="11927"/>
                  </a:lnTo>
                  <a:cubicBezTo>
                    <a:pt x="8559" y="12701"/>
                    <a:pt x="7952" y="13517"/>
                    <a:pt x="7408" y="14375"/>
                  </a:cubicBezTo>
                  <a:lnTo>
                    <a:pt x="3642" y="13266"/>
                  </a:lnTo>
                  <a:cubicBezTo>
                    <a:pt x="2951" y="14459"/>
                    <a:pt x="2344" y="15714"/>
                    <a:pt x="1842" y="16991"/>
                  </a:cubicBezTo>
                  <a:lnTo>
                    <a:pt x="5002" y="19355"/>
                  </a:lnTo>
                  <a:cubicBezTo>
                    <a:pt x="4688" y="20296"/>
                    <a:pt x="4437" y="21238"/>
                    <a:pt x="4227" y="22221"/>
                  </a:cubicBezTo>
                  <a:lnTo>
                    <a:pt x="315" y="22556"/>
                  </a:lnTo>
                  <a:cubicBezTo>
                    <a:pt x="105" y="23916"/>
                    <a:pt x="1" y="25297"/>
                    <a:pt x="1" y="26720"/>
                  </a:cubicBezTo>
                  <a:lnTo>
                    <a:pt x="3809" y="27787"/>
                  </a:lnTo>
                  <a:cubicBezTo>
                    <a:pt x="3851" y="28750"/>
                    <a:pt x="3955" y="29691"/>
                    <a:pt x="4102" y="30633"/>
                  </a:cubicBezTo>
                  <a:lnTo>
                    <a:pt x="587" y="32369"/>
                  </a:lnTo>
                  <a:cubicBezTo>
                    <a:pt x="880" y="33750"/>
                    <a:pt x="1277" y="35110"/>
                    <a:pt x="1779" y="36408"/>
                  </a:cubicBezTo>
                  <a:lnTo>
                    <a:pt x="5713" y="36031"/>
                  </a:lnTo>
                  <a:cubicBezTo>
                    <a:pt x="6090" y="36868"/>
                    <a:pt x="6508" y="37705"/>
                    <a:pt x="6989" y="38500"/>
                  </a:cubicBezTo>
                  <a:lnTo>
                    <a:pt x="4332" y="41387"/>
                  </a:lnTo>
                  <a:cubicBezTo>
                    <a:pt x="5106" y="42580"/>
                    <a:pt x="5985" y="43710"/>
                    <a:pt x="6927" y="44756"/>
                  </a:cubicBezTo>
                  <a:lnTo>
                    <a:pt x="10463" y="42978"/>
                  </a:lnTo>
                  <a:cubicBezTo>
                    <a:pt x="11090" y="43626"/>
                    <a:pt x="11781" y="44233"/>
                    <a:pt x="12471" y="44777"/>
                  </a:cubicBezTo>
                  <a:lnTo>
                    <a:pt x="11028" y="48439"/>
                  </a:lnTo>
                  <a:cubicBezTo>
                    <a:pt x="12199" y="49276"/>
                    <a:pt x="13413" y="50029"/>
                    <a:pt x="14689" y="50678"/>
                  </a:cubicBezTo>
                  <a:lnTo>
                    <a:pt x="17347" y="47748"/>
                  </a:lnTo>
                  <a:cubicBezTo>
                    <a:pt x="18142" y="48125"/>
                    <a:pt x="18979" y="48439"/>
                    <a:pt x="19836" y="48711"/>
                  </a:cubicBezTo>
                  <a:lnTo>
                    <a:pt x="19816" y="52644"/>
                  </a:lnTo>
                  <a:cubicBezTo>
                    <a:pt x="21176" y="53000"/>
                    <a:pt x="22598" y="53272"/>
                    <a:pt x="24042" y="53419"/>
                  </a:cubicBezTo>
                  <a:lnTo>
                    <a:pt x="25444" y="49736"/>
                  </a:lnTo>
                  <a:cubicBezTo>
                    <a:pt x="25883" y="49757"/>
                    <a:pt x="26323" y="49778"/>
                    <a:pt x="26783" y="49778"/>
                  </a:cubicBezTo>
                  <a:cubicBezTo>
                    <a:pt x="27222" y="49778"/>
                    <a:pt x="27662" y="49757"/>
                    <a:pt x="28101" y="49736"/>
                  </a:cubicBezTo>
                  <a:lnTo>
                    <a:pt x="29503" y="53419"/>
                  </a:lnTo>
                  <a:cubicBezTo>
                    <a:pt x="30947" y="53272"/>
                    <a:pt x="32370" y="53000"/>
                    <a:pt x="33730" y="52644"/>
                  </a:cubicBezTo>
                  <a:lnTo>
                    <a:pt x="33709" y="48711"/>
                  </a:lnTo>
                  <a:cubicBezTo>
                    <a:pt x="34567" y="48439"/>
                    <a:pt x="35404" y="48125"/>
                    <a:pt x="36199" y="47748"/>
                  </a:cubicBezTo>
                  <a:lnTo>
                    <a:pt x="38856" y="50678"/>
                  </a:lnTo>
                  <a:cubicBezTo>
                    <a:pt x="40132" y="50029"/>
                    <a:pt x="41367" y="49276"/>
                    <a:pt x="42518" y="48439"/>
                  </a:cubicBezTo>
                  <a:lnTo>
                    <a:pt x="41074" y="44777"/>
                  </a:lnTo>
                  <a:cubicBezTo>
                    <a:pt x="41785" y="44233"/>
                    <a:pt x="42455" y="43626"/>
                    <a:pt x="43083" y="42978"/>
                  </a:cubicBezTo>
                  <a:lnTo>
                    <a:pt x="46619" y="44756"/>
                  </a:lnTo>
                  <a:cubicBezTo>
                    <a:pt x="47581" y="43710"/>
                    <a:pt x="48439" y="42580"/>
                    <a:pt x="49213" y="41387"/>
                  </a:cubicBezTo>
                  <a:lnTo>
                    <a:pt x="46556" y="38500"/>
                  </a:lnTo>
                  <a:cubicBezTo>
                    <a:pt x="47037" y="37705"/>
                    <a:pt x="47456" y="36868"/>
                    <a:pt x="47832" y="36031"/>
                  </a:cubicBezTo>
                  <a:lnTo>
                    <a:pt x="51766" y="36408"/>
                  </a:lnTo>
                  <a:cubicBezTo>
                    <a:pt x="52268" y="35110"/>
                    <a:pt x="52666" y="33750"/>
                    <a:pt x="52979" y="32369"/>
                  </a:cubicBezTo>
                  <a:lnTo>
                    <a:pt x="49443" y="30633"/>
                  </a:lnTo>
                  <a:cubicBezTo>
                    <a:pt x="49611" y="29691"/>
                    <a:pt x="49694" y="28750"/>
                    <a:pt x="49736" y="27787"/>
                  </a:cubicBezTo>
                  <a:close/>
                  <a:moveTo>
                    <a:pt x="26783" y="45405"/>
                  </a:moveTo>
                  <a:cubicBezTo>
                    <a:pt x="16447" y="45405"/>
                    <a:pt x="8077" y="37035"/>
                    <a:pt x="8077" y="26699"/>
                  </a:cubicBezTo>
                  <a:cubicBezTo>
                    <a:pt x="8077" y="16384"/>
                    <a:pt x="16447" y="8014"/>
                    <a:pt x="26783" y="8014"/>
                  </a:cubicBezTo>
                  <a:cubicBezTo>
                    <a:pt x="37098" y="8014"/>
                    <a:pt x="45468" y="16384"/>
                    <a:pt x="45468" y="26699"/>
                  </a:cubicBezTo>
                  <a:cubicBezTo>
                    <a:pt x="45468" y="37035"/>
                    <a:pt x="37098" y="45405"/>
                    <a:pt x="26783" y="45405"/>
                  </a:cubicBezTo>
                  <a:close/>
                </a:path>
              </a:pathLst>
            </a:custGeom>
            <a:solidFill>
              <a:srgbClr val="D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rot="265757">
              <a:off x="-257737" y="1515918"/>
              <a:ext cx="1229163" cy="1229117"/>
            </a:xfrm>
            <a:custGeom>
              <a:rect b="b" l="l" r="r" t="t"/>
              <a:pathLst>
                <a:path extrusionOk="0" h="26720" w="26721">
                  <a:moveTo>
                    <a:pt x="13371" y="0"/>
                  </a:moveTo>
                  <a:cubicBezTo>
                    <a:pt x="5985" y="0"/>
                    <a:pt x="1" y="5984"/>
                    <a:pt x="1" y="13370"/>
                  </a:cubicBezTo>
                  <a:cubicBezTo>
                    <a:pt x="1" y="20735"/>
                    <a:pt x="5985" y="26720"/>
                    <a:pt x="13371" y="26720"/>
                  </a:cubicBezTo>
                  <a:cubicBezTo>
                    <a:pt x="20736" y="26720"/>
                    <a:pt x="26720" y="20735"/>
                    <a:pt x="26720" y="13370"/>
                  </a:cubicBezTo>
                  <a:cubicBezTo>
                    <a:pt x="26720" y="5984"/>
                    <a:pt x="20736" y="0"/>
                    <a:pt x="13371" y="0"/>
                  </a:cubicBezTo>
                  <a:close/>
                </a:path>
              </a:pathLst>
            </a:custGeom>
            <a:noFill/>
            <a:ln cap="flat" cmpd="sng" w="76200">
              <a:solidFill>
                <a:srgbClr val="9D020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7" name="Google Shape;87;p2"/>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sp>
        <p:nvSpPr>
          <p:cNvPr id="88" name="Google Shape;88;p2"/>
          <p:cNvSpPr txBox="1"/>
          <p:nvPr/>
        </p:nvSpPr>
        <p:spPr>
          <a:xfrm>
            <a:off x="503625" y="589350"/>
            <a:ext cx="337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89" name="Google Shape;89;p2"/>
          <p:cNvSpPr/>
          <p:nvPr/>
        </p:nvSpPr>
        <p:spPr>
          <a:xfrm>
            <a:off x="412425" y="428900"/>
            <a:ext cx="3557700" cy="41034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0"/>
          <p:cNvSpPr txBox="1"/>
          <p:nvPr>
            <p:ph type="title"/>
          </p:nvPr>
        </p:nvSpPr>
        <p:spPr>
          <a:xfrm>
            <a:off x="311700" y="3945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38217"/>
              <a:buNone/>
            </a:pPr>
            <a:r>
              <a:rPr lang="en-GB" sz="2894">
                <a:latin typeface="Times New Roman"/>
                <a:ea typeface="Times New Roman"/>
                <a:cs typeface="Times New Roman"/>
                <a:sym typeface="Times New Roman"/>
              </a:rPr>
              <a:t>Splitting the data into test and train</a:t>
            </a:r>
            <a:endParaRPr sz="2944">
              <a:latin typeface="Times New Roman"/>
              <a:ea typeface="Times New Roman"/>
              <a:cs typeface="Times New Roman"/>
              <a:sym typeface="Times New Roman"/>
            </a:endParaRPr>
          </a:p>
          <a:p>
            <a:pPr indent="0" lvl="0" marL="0" rtl="0" algn="l">
              <a:lnSpc>
                <a:spcPct val="115000"/>
              </a:lnSpc>
              <a:spcBef>
                <a:spcPts val="0"/>
              </a:spcBef>
              <a:spcAft>
                <a:spcPts val="1200"/>
              </a:spcAft>
              <a:buSzPct val="285714"/>
              <a:buNone/>
            </a:pPr>
            <a:r>
              <a:t/>
            </a:r>
            <a:endParaRPr b="0" sz="1400">
              <a:solidFill>
                <a:srgbClr val="000000"/>
              </a:solidFill>
              <a:latin typeface="Open Sans"/>
              <a:ea typeface="Open Sans"/>
              <a:cs typeface="Open Sans"/>
              <a:sym typeface="Open Sans"/>
            </a:endParaRPr>
          </a:p>
        </p:txBody>
      </p:sp>
      <p:sp>
        <p:nvSpPr>
          <p:cNvPr id="310" name="Google Shape;310;p20"/>
          <p:cNvSpPr txBox="1"/>
          <p:nvPr/>
        </p:nvSpPr>
        <p:spPr>
          <a:xfrm>
            <a:off x="656825" y="1040825"/>
            <a:ext cx="69018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00000"/>
              </a:buClr>
              <a:buSzPts val="1400"/>
              <a:buFont typeface="Open Sans"/>
              <a:buChar char="●"/>
            </a:pPr>
            <a:r>
              <a:rPr b="0" i="0" lang="en-GB" sz="1400" u="none" cap="none" strike="noStrike">
                <a:solidFill>
                  <a:srgbClr val="000000"/>
                </a:solidFill>
                <a:latin typeface="Arial"/>
                <a:ea typeface="Arial"/>
                <a:cs typeface="Arial"/>
                <a:sym typeface="Arial"/>
              </a:rPr>
              <a:t>The final data after data processing was split into test data and train data</a:t>
            </a:r>
            <a:endParaRPr b="0" i="0" sz="1400" u="none" cap="none" strike="noStrike">
              <a:solidFill>
                <a:srgbClr val="000000"/>
              </a:solidFill>
              <a:latin typeface="Arial"/>
              <a:ea typeface="Arial"/>
              <a:cs typeface="Arial"/>
              <a:sym typeface="Arial"/>
            </a:endParaRPr>
          </a:p>
        </p:txBody>
      </p:sp>
      <p:graphicFrame>
        <p:nvGraphicFramePr>
          <p:cNvPr id="311" name="Google Shape;311;p20"/>
          <p:cNvGraphicFramePr/>
          <p:nvPr/>
        </p:nvGraphicFramePr>
        <p:xfrm>
          <a:off x="952500" y="1753850"/>
          <a:ext cx="3000000" cy="3000000"/>
        </p:xfrm>
        <a:graphic>
          <a:graphicData uri="http://schemas.openxmlformats.org/drawingml/2006/table">
            <a:tbl>
              <a:tblPr>
                <a:noFill/>
                <a:tableStyleId>{4664C38A-5606-4EF9-B9D4-632258D2DCF3}</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592"/>
                        <a:buFont typeface="Arial"/>
                        <a:buNone/>
                      </a:pPr>
                      <a:r>
                        <a:rPr b="1" lang="en-GB" sz="1592" u="none" cap="none" strike="noStrike"/>
                        <a:t>X</a:t>
                      </a:r>
                      <a:endParaRPr b="1" sz="1592" u="none" cap="none" strike="noStrike"/>
                    </a:p>
                  </a:txBody>
                  <a:tcPr marT="91425" marB="91425" marR="91425" marL="91425"/>
                </a:tc>
                <a:tc>
                  <a:txBody>
                    <a:bodyPr/>
                    <a:lstStyle/>
                    <a:p>
                      <a:pPr indent="0" lvl="0" marL="0" marR="0" rtl="0" algn="ctr">
                        <a:lnSpc>
                          <a:spcPct val="95000"/>
                        </a:lnSpc>
                        <a:spcBef>
                          <a:spcPts val="0"/>
                        </a:spcBef>
                        <a:spcAft>
                          <a:spcPts val="0"/>
                        </a:spcAft>
                        <a:buClr>
                          <a:srgbClr val="000000"/>
                        </a:buClr>
                        <a:buSzPts val="935"/>
                        <a:buFont typeface="Arial"/>
                        <a:buNone/>
                      </a:pPr>
                      <a:r>
                        <a:rPr b="1" lang="en-GB" sz="1592" u="none" cap="none" strike="noStrike"/>
                        <a:t>Y</a:t>
                      </a:r>
                      <a:endParaRPr b="1" sz="1592" u="none" cap="none" strike="noStrike"/>
                    </a:p>
                  </a:txBody>
                  <a:tcPr marT="91425" marB="91425" marR="91425" marL="91425"/>
                </a:tc>
              </a:tr>
              <a:tr h="381000">
                <a:tc>
                  <a:txBody>
                    <a:bodyPr/>
                    <a:lstStyle/>
                    <a:p>
                      <a:pPr indent="0" lvl="0" marL="0" marR="0" rtl="0" algn="ctr">
                        <a:lnSpc>
                          <a:spcPct val="95000"/>
                        </a:lnSpc>
                        <a:spcBef>
                          <a:spcPts val="0"/>
                        </a:spcBef>
                        <a:spcAft>
                          <a:spcPts val="0"/>
                        </a:spcAft>
                        <a:buClr>
                          <a:srgbClr val="000000"/>
                        </a:buClr>
                        <a:buSzPts val="935"/>
                        <a:buFont typeface="Arial"/>
                        <a:buNone/>
                      </a:pPr>
                      <a:r>
                        <a:rPr b="1" lang="en-GB" sz="1692" u="none" cap="none" strike="noStrike"/>
                        <a:t>Train set</a:t>
                      </a:r>
                      <a:endParaRPr b="1" sz="1700" u="none" cap="none" strike="noStrike"/>
                    </a:p>
                  </a:txBody>
                  <a:tcPr marT="91425" marB="91425" marR="91425" marL="91425"/>
                </a:tc>
                <a:tc>
                  <a:txBody>
                    <a:bodyPr/>
                    <a:lstStyle/>
                    <a:p>
                      <a:pPr indent="0" lvl="0" marL="0" marR="0" rtl="0" algn="ctr">
                        <a:lnSpc>
                          <a:spcPct val="95000"/>
                        </a:lnSpc>
                        <a:spcBef>
                          <a:spcPts val="0"/>
                        </a:spcBef>
                        <a:spcAft>
                          <a:spcPts val="0"/>
                        </a:spcAft>
                        <a:buClr>
                          <a:srgbClr val="000000"/>
                        </a:buClr>
                        <a:buSzPts val="935"/>
                        <a:buFont typeface="Arial"/>
                        <a:buNone/>
                      </a:pPr>
                      <a:r>
                        <a:rPr b="1" lang="en-GB" sz="1592" u="none" cap="none" strike="noStrike">
                          <a:solidFill>
                            <a:srgbClr val="FF0000"/>
                          </a:solidFill>
                        </a:rPr>
                        <a:t>14819 , 4</a:t>
                      </a:r>
                      <a:endParaRPr b="1" sz="1592" u="none" cap="none" strike="noStrike">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592"/>
                        <a:buFont typeface="Arial"/>
                        <a:buNone/>
                      </a:pPr>
                      <a:r>
                        <a:rPr b="1" lang="en-GB" sz="1592" u="none" cap="none" strike="noStrike">
                          <a:solidFill>
                            <a:srgbClr val="FF0000"/>
                          </a:solidFill>
                        </a:rPr>
                        <a:t>14819</a:t>
                      </a:r>
                      <a:endParaRPr b="1" sz="1592" u="none" cap="none" strike="noStrike">
                        <a:solidFill>
                          <a:srgbClr val="FF0000"/>
                        </a:solidFill>
                      </a:endParaRPr>
                    </a:p>
                  </a:txBody>
                  <a:tcPr marT="91425" marB="91425" marR="91425" marL="91425"/>
                </a:tc>
              </a:tr>
              <a:tr h="381000">
                <a:tc>
                  <a:txBody>
                    <a:bodyPr/>
                    <a:lstStyle/>
                    <a:p>
                      <a:pPr indent="0" lvl="0" marL="0" marR="0" rtl="0" algn="ctr">
                        <a:lnSpc>
                          <a:spcPct val="95000"/>
                        </a:lnSpc>
                        <a:spcBef>
                          <a:spcPts val="0"/>
                        </a:spcBef>
                        <a:spcAft>
                          <a:spcPts val="0"/>
                        </a:spcAft>
                        <a:buClr>
                          <a:srgbClr val="000000"/>
                        </a:buClr>
                        <a:buSzPts val="935"/>
                        <a:buFont typeface="Arial"/>
                        <a:buNone/>
                      </a:pPr>
                      <a:r>
                        <a:rPr b="1" lang="en-GB" sz="1692" u="none" cap="none" strike="noStrike"/>
                        <a:t>Test set</a:t>
                      </a:r>
                      <a:endParaRPr b="1" sz="1700" u="none" cap="none" strike="noStrike"/>
                    </a:p>
                  </a:txBody>
                  <a:tcPr marT="91425" marB="91425" marR="91425" marL="91425"/>
                </a:tc>
                <a:tc>
                  <a:txBody>
                    <a:bodyPr/>
                    <a:lstStyle/>
                    <a:p>
                      <a:pPr indent="0" lvl="0" marL="0" marR="0" rtl="0" algn="ctr">
                        <a:lnSpc>
                          <a:spcPct val="95000"/>
                        </a:lnSpc>
                        <a:spcBef>
                          <a:spcPts val="0"/>
                        </a:spcBef>
                        <a:spcAft>
                          <a:spcPts val="0"/>
                        </a:spcAft>
                        <a:buClr>
                          <a:srgbClr val="000000"/>
                        </a:buClr>
                        <a:buSzPts val="935"/>
                        <a:buFont typeface="Arial"/>
                        <a:buNone/>
                      </a:pPr>
                      <a:r>
                        <a:rPr b="1" lang="en-GB" sz="1592" u="none" cap="none" strike="noStrike">
                          <a:solidFill>
                            <a:srgbClr val="FF0000"/>
                          </a:solidFill>
                        </a:rPr>
                        <a:t>3705 , 4</a:t>
                      </a:r>
                      <a:endParaRPr b="1" sz="1592" u="none" cap="none" strike="noStrike">
                        <a:solidFill>
                          <a:srgbClr val="FF0000"/>
                        </a:solidFill>
                      </a:endParaRPr>
                    </a:p>
                  </a:txBody>
                  <a:tcPr marT="91425" marB="91425" marR="91425" marL="91425"/>
                </a:tc>
                <a:tc>
                  <a:txBody>
                    <a:bodyPr/>
                    <a:lstStyle/>
                    <a:p>
                      <a:pPr indent="0" lvl="0" marL="0" marR="0" rtl="0" algn="ctr">
                        <a:lnSpc>
                          <a:spcPct val="95000"/>
                        </a:lnSpc>
                        <a:spcBef>
                          <a:spcPts val="0"/>
                        </a:spcBef>
                        <a:spcAft>
                          <a:spcPts val="0"/>
                        </a:spcAft>
                        <a:buClr>
                          <a:srgbClr val="000000"/>
                        </a:buClr>
                        <a:buSzPts val="935"/>
                        <a:buFont typeface="Arial"/>
                        <a:buNone/>
                      </a:pPr>
                      <a:r>
                        <a:rPr b="1" lang="en-GB" sz="1592" u="none" cap="none" strike="noStrike">
                          <a:solidFill>
                            <a:srgbClr val="FF0000"/>
                          </a:solidFill>
                        </a:rPr>
                        <a:t>3705</a:t>
                      </a:r>
                      <a:endParaRPr b="1" sz="1592" u="none" cap="none" strike="noStrike">
                        <a:solidFill>
                          <a:srgbClr val="FF0000"/>
                        </a:solidFill>
                      </a:endParaRPr>
                    </a:p>
                  </a:txBody>
                  <a:tcPr marT="91425" marB="91425" marR="91425" marL="91425"/>
                </a:tc>
              </a:tr>
            </a:tbl>
          </a:graphicData>
        </a:graphic>
      </p:graphicFrame>
      <p:pic>
        <p:nvPicPr>
          <p:cNvPr id="312" name="Google Shape;312;p20"/>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311700" y="3320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Model building</a:t>
            </a:r>
            <a:endParaRPr>
              <a:latin typeface="Times New Roman"/>
              <a:ea typeface="Times New Roman"/>
              <a:cs typeface="Times New Roman"/>
              <a:sym typeface="Times New Roman"/>
            </a:endParaRPr>
          </a:p>
        </p:txBody>
      </p:sp>
      <p:pic>
        <p:nvPicPr>
          <p:cNvPr id="318" name="Google Shape;318;p21"/>
          <p:cNvPicPr preferRelativeResize="0"/>
          <p:nvPr/>
        </p:nvPicPr>
        <p:blipFill rotWithShape="1">
          <a:blip r:embed="rId3">
            <a:alphaModFix/>
          </a:blip>
          <a:srcRect b="0" l="0" r="0" t="0"/>
          <a:stretch/>
        </p:blipFill>
        <p:spPr>
          <a:xfrm>
            <a:off x="1343325" y="1039475"/>
            <a:ext cx="5555750" cy="3520375"/>
          </a:xfrm>
          <a:prstGeom prst="rect">
            <a:avLst/>
          </a:prstGeom>
          <a:noFill/>
          <a:ln>
            <a:noFill/>
          </a:ln>
        </p:spPr>
      </p:pic>
      <p:pic>
        <p:nvPicPr>
          <p:cNvPr id="319" name="Google Shape;319;p21"/>
          <p:cNvPicPr preferRelativeResize="0"/>
          <p:nvPr/>
        </p:nvPicPr>
        <p:blipFill rotWithShape="1">
          <a:blip r:embed="rId4">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f9ec3adf4c_0_140"/>
          <p:cNvSpPr txBox="1"/>
          <p:nvPr>
            <p:ph type="title"/>
          </p:nvPr>
        </p:nvSpPr>
        <p:spPr>
          <a:xfrm>
            <a:off x="311700" y="20977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GB">
                <a:latin typeface="Times New Roman"/>
                <a:ea typeface="Times New Roman"/>
                <a:cs typeface="Times New Roman"/>
                <a:sym typeface="Times New Roman"/>
              </a:rPr>
              <a:t>Model</a:t>
            </a:r>
            <a:r>
              <a:rPr lang="en-GB" sz="4800">
                <a:solidFill>
                  <a:srgbClr val="2D7154"/>
                </a:solidFill>
                <a:latin typeface="Arial"/>
                <a:ea typeface="Arial"/>
                <a:cs typeface="Arial"/>
                <a:sym typeface="Arial"/>
              </a:rPr>
              <a:t> </a:t>
            </a:r>
            <a:r>
              <a:rPr lang="en-GB">
                <a:latin typeface="Times New Roman"/>
                <a:ea typeface="Times New Roman"/>
                <a:cs typeface="Times New Roman"/>
                <a:sym typeface="Times New Roman"/>
              </a:rPr>
              <a:t>Deployment Using Streamlit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0"/>
          </a:p>
        </p:txBody>
      </p:sp>
      <p:pic>
        <p:nvPicPr>
          <p:cNvPr id="325" name="Google Shape;325;gf9ec3adf4c_0_140"/>
          <p:cNvPicPr preferRelativeResize="0"/>
          <p:nvPr/>
        </p:nvPicPr>
        <p:blipFill>
          <a:blip r:embed="rId3">
            <a:alphaModFix/>
          </a:blip>
          <a:stretch>
            <a:fillRect/>
          </a:stretch>
        </p:blipFill>
        <p:spPr>
          <a:xfrm>
            <a:off x="152400" y="1069575"/>
            <a:ext cx="4419600" cy="2917350"/>
          </a:xfrm>
          <a:prstGeom prst="rect">
            <a:avLst/>
          </a:prstGeom>
          <a:noFill/>
          <a:ln>
            <a:noFill/>
          </a:ln>
        </p:spPr>
      </p:pic>
      <p:pic>
        <p:nvPicPr>
          <p:cNvPr id="326" name="Google Shape;326;gf9ec3adf4c_0_140"/>
          <p:cNvPicPr preferRelativeResize="0"/>
          <p:nvPr/>
        </p:nvPicPr>
        <p:blipFill>
          <a:blip r:embed="rId4">
            <a:alphaModFix/>
          </a:blip>
          <a:stretch>
            <a:fillRect/>
          </a:stretch>
        </p:blipFill>
        <p:spPr>
          <a:xfrm>
            <a:off x="4724400" y="1069575"/>
            <a:ext cx="4267200" cy="291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grpSp>
        <p:nvGrpSpPr>
          <p:cNvPr id="331" name="Google Shape;331;gf9ec3adf4c_0_0"/>
          <p:cNvGrpSpPr/>
          <p:nvPr/>
        </p:nvGrpSpPr>
        <p:grpSpPr>
          <a:xfrm>
            <a:off x="1457108" y="1053025"/>
            <a:ext cx="5878234" cy="3592873"/>
            <a:chOff x="507922" y="-498493"/>
            <a:chExt cx="5088059" cy="5104238"/>
          </a:xfrm>
        </p:grpSpPr>
        <p:sp>
          <p:nvSpPr>
            <p:cNvPr id="332" name="Google Shape;332;gf9ec3adf4c_0_0"/>
            <p:cNvSpPr/>
            <p:nvPr/>
          </p:nvSpPr>
          <p:spPr>
            <a:xfrm>
              <a:off x="1935521" y="913179"/>
              <a:ext cx="2278200" cy="2278200"/>
            </a:xfrm>
            <a:prstGeom prst="ellipse">
              <a:avLst/>
            </a:prstGeom>
            <a:solidFill>
              <a:srgbClr val="FFFF0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f9ec3adf4c_0_0"/>
            <p:cNvSpPr txBox="1"/>
            <p:nvPr/>
          </p:nvSpPr>
          <p:spPr>
            <a:xfrm>
              <a:off x="2269154" y="1246812"/>
              <a:ext cx="1611000" cy="1611000"/>
            </a:xfrm>
            <a:prstGeom prst="rect">
              <a:avLst/>
            </a:prstGeom>
            <a:noFill/>
            <a:ln>
              <a:noFill/>
            </a:ln>
          </p:spPr>
          <p:txBody>
            <a:bodyPr anchorCtr="0" anchor="ctr" bIns="24125" lIns="24125" spcFirstLastPara="1" rIns="24125" wrap="square" tIns="24125">
              <a:noAutofit/>
            </a:bodyPr>
            <a:lstStyle/>
            <a:p>
              <a:pPr indent="0" lvl="0" marL="0" rtl="0" algn="ctr">
                <a:lnSpc>
                  <a:spcPct val="90000"/>
                </a:lnSpc>
                <a:spcBef>
                  <a:spcPts val="0"/>
                </a:spcBef>
                <a:spcAft>
                  <a:spcPts val="0"/>
                </a:spcAft>
                <a:buClr>
                  <a:srgbClr val="000000"/>
                </a:buClr>
                <a:buSzPts val="1900"/>
                <a:buFont typeface="Century Gothic"/>
                <a:buNone/>
              </a:pPr>
              <a:r>
                <a:rPr lang="en-GB" sz="1900">
                  <a:latin typeface="Century Gothic"/>
                  <a:ea typeface="Century Gothic"/>
                  <a:cs typeface="Century Gothic"/>
                  <a:sym typeface="Century Gothic"/>
                </a:rPr>
                <a:t>CHALLENGES</a:t>
              </a:r>
              <a:endParaRPr sz="1900">
                <a:solidFill>
                  <a:schemeClr val="dk1"/>
                </a:solidFill>
                <a:latin typeface="Century Gothic"/>
                <a:ea typeface="Century Gothic"/>
                <a:cs typeface="Century Gothic"/>
                <a:sym typeface="Century Gothic"/>
              </a:endParaRPr>
            </a:p>
          </p:txBody>
        </p:sp>
        <p:sp>
          <p:nvSpPr>
            <p:cNvPr id="334" name="Google Shape;334;gf9ec3adf4c_0_0"/>
            <p:cNvSpPr/>
            <p:nvPr/>
          </p:nvSpPr>
          <p:spPr>
            <a:xfrm>
              <a:off x="1920490" y="-498493"/>
              <a:ext cx="2308200" cy="2134200"/>
            </a:xfrm>
            <a:prstGeom prst="ellipse">
              <a:avLst/>
            </a:prstGeom>
            <a:solidFill>
              <a:srgbClr val="00B0F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f9ec3adf4c_0_0"/>
            <p:cNvSpPr txBox="1"/>
            <p:nvPr/>
          </p:nvSpPr>
          <p:spPr>
            <a:xfrm>
              <a:off x="2258525" y="-185934"/>
              <a:ext cx="1632300" cy="15093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Imbalanced Dataset</a:t>
              </a:r>
              <a:endParaRPr/>
            </a:p>
          </p:txBody>
        </p:sp>
        <p:sp>
          <p:nvSpPr>
            <p:cNvPr id="336" name="Google Shape;336;gf9ec3adf4c_0_0"/>
            <p:cNvSpPr/>
            <p:nvPr/>
          </p:nvSpPr>
          <p:spPr>
            <a:xfrm>
              <a:off x="3520581" y="1017731"/>
              <a:ext cx="2075400" cy="2069100"/>
            </a:xfrm>
            <a:prstGeom prst="ellipse">
              <a:avLst/>
            </a:prstGeom>
            <a:solidFill>
              <a:srgbClr val="7030A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f9ec3adf4c_0_0"/>
            <p:cNvSpPr txBox="1"/>
            <p:nvPr/>
          </p:nvSpPr>
          <p:spPr>
            <a:xfrm>
              <a:off x="3824504" y="1320741"/>
              <a:ext cx="1467600" cy="14631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Feature Selection</a:t>
              </a:r>
              <a:endParaRPr/>
            </a:p>
          </p:txBody>
        </p:sp>
        <p:sp>
          <p:nvSpPr>
            <p:cNvPr id="338" name="Google Shape;338;gf9ec3adf4c_0_0"/>
            <p:cNvSpPr/>
            <p:nvPr/>
          </p:nvSpPr>
          <p:spPr>
            <a:xfrm>
              <a:off x="1956059" y="2466145"/>
              <a:ext cx="2237100" cy="2139600"/>
            </a:xfrm>
            <a:prstGeom prst="ellipse">
              <a:avLst/>
            </a:prstGeom>
            <a:solidFill>
              <a:srgbClr val="FF000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f9ec3adf4c_0_0"/>
            <p:cNvSpPr txBox="1"/>
            <p:nvPr/>
          </p:nvSpPr>
          <p:spPr>
            <a:xfrm>
              <a:off x="2283676" y="2779468"/>
              <a:ext cx="1581900" cy="15129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Increasing Model accuracy</a:t>
              </a:r>
              <a:endParaRPr/>
            </a:p>
          </p:txBody>
        </p:sp>
        <p:sp>
          <p:nvSpPr>
            <p:cNvPr id="340" name="Google Shape;340;gf9ec3adf4c_0_0"/>
            <p:cNvSpPr/>
            <p:nvPr/>
          </p:nvSpPr>
          <p:spPr>
            <a:xfrm>
              <a:off x="507922" y="911197"/>
              <a:ext cx="2181900" cy="2282100"/>
            </a:xfrm>
            <a:prstGeom prst="ellipse">
              <a:avLst/>
            </a:prstGeom>
            <a:solidFill>
              <a:srgbClr val="92D05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f9ec3adf4c_0_0"/>
            <p:cNvSpPr txBox="1"/>
            <p:nvPr/>
          </p:nvSpPr>
          <p:spPr>
            <a:xfrm>
              <a:off x="827435" y="1245410"/>
              <a:ext cx="1542600" cy="1613700"/>
            </a:xfrm>
            <a:prstGeom prst="rect">
              <a:avLst/>
            </a:prstGeom>
            <a:noFill/>
            <a:ln>
              <a:noFill/>
            </a:ln>
          </p:spPr>
          <p:txBody>
            <a:bodyPr anchorCtr="0" anchor="ctr" bIns="21575" lIns="21575" spcFirstLastPara="1" rIns="21575" wrap="square" tIns="21575">
              <a:noAutofit/>
            </a:bodyPr>
            <a:lstStyle/>
            <a:p>
              <a:pPr indent="0" lvl="0" marL="0" rtl="0" algn="l">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Outlier  Detection</a:t>
              </a:r>
              <a:endParaRPr/>
            </a:p>
          </p:txBody>
        </p:sp>
      </p:grpSp>
      <p:sp>
        <p:nvSpPr>
          <p:cNvPr id="342" name="Google Shape;342;gf9ec3adf4c_0_0"/>
          <p:cNvSpPr/>
          <p:nvPr/>
        </p:nvSpPr>
        <p:spPr>
          <a:xfrm>
            <a:off x="1898698" y="221975"/>
            <a:ext cx="5346600" cy="69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GB" sz="3600">
                <a:solidFill>
                  <a:schemeClr val="accent1"/>
                </a:solidFill>
                <a:latin typeface="Times New Roman"/>
                <a:ea typeface="Times New Roman"/>
                <a:cs typeface="Times New Roman"/>
                <a:sym typeface="Times New Roman"/>
              </a:rPr>
              <a:t>CHALLENGES FACED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f9ec3adf4c_0_76"/>
          <p:cNvSpPr/>
          <p:nvPr/>
        </p:nvSpPr>
        <p:spPr>
          <a:xfrm>
            <a:off x="135290" y="134798"/>
            <a:ext cx="8873400" cy="5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3600">
                <a:solidFill>
                  <a:schemeClr val="accent1"/>
                </a:solidFill>
                <a:latin typeface="Times New Roman"/>
                <a:ea typeface="Times New Roman"/>
                <a:cs typeface="Times New Roman"/>
                <a:sym typeface="Times New Roman"/>
              </a:rPr>
              <a:t>CONCLUSION</a:t>
            </a:r>
            <a:r>
              <a:rPr lang="en-GB" sz="4000">
                <a:solidFill>
                  <a:srgbClr val="495526"/>
                </a:solidFill>
                <a:latin typeface="Times New Roman"/>
                <a:ea typeface="Times New Roman"/>
                <a:cs typeface="Times New Roman"/>
                <a:sym typeface="Times New Roman"/>
              </a:rPr>
              <a:t> </a:t>
            </a:r>
            <a:r>
              <a:rPr b="1" lang="en-GB" sz="3600">
                <a:solidFill>
                  <a:schemeClr val="accent1"/>
                </a:solidFill>
                <a:latin typeface="Times New Roman"/>
                <a:ea typeface="Times New Roman"/>
                <a:cs typeface="Times New Roman"/>
                <a:sym typeface="Times New Roman"/>
              </a:rPr>
              <a:t>AND IMPROVEMENTS</a:t>
            </a:r>
            <a:endParaRPr b="1" sz="3600">
              <a:solidFill>
                <a:schemeClr val="accent1"/>
              </a:solidFill>
              <a:latin typeface="Times New Roman"/>
              <a:ea typeface="Times New Roman"/>
              <a:cs typeface="Times New Roman"/>
              <a:sym typeface="Times New Roman"/>
            </a:endParaRPr>
          </a:p>
        </p:txBody>
      </p:sp>
      <p:sp>
        <p:nvSpPr>
          <p:cNvPr id="348" name="Google Shape;348;gf9ec3adf4c_0_76"/>
          <p:cNvSpPr txBox="1"/>
          <p:nvPr/>
        </p:nvSpPr>
        <p:spPr>
          <a:xfrm>
            <a:off x="374275" y="842625"/>
            <a:ext cx="8298300" cy="3991800"/>
          </a:xfrm>
          <a:prstGeom prst="rect">
            <a:avLst/>
          </a:prstGeom>
          <a:noFill/>
          <a:ln>
            <a:noFill/>
          </a:ln>
        </p:spPr>
        <p:txBody>
          <a:bodyPr anchorCtr="0" anchor="t" bIns="45700" lIns="91425" spcFirstLastPara="1" rIns="91425" wrap="square" tIns="45700">
            <a:spAutoFit/>
          </a:bodyPr>
          <a:lstStyle/>
          <a:p>
            <a:pPr indent="-323850" lvl="0" marL="457200" marR="0" rtl="0" algn="just">
              <a:spcBef>
                <a:spcPts val="0"/>
              </a:spcBef>
              <a:spcAft>
                <a:spcPts val="0"/>
              </a:spcAft>
              <a:buSzPts val="1500"/>
              <a:buFont typeface="Open Sans"/>
              <a:buChar char="-"/>
            </a:pPr>
            <a:r>
              <a:rPr lang="en-GB" sz="1500">
                <a:latin typeface="Open Sans"/>
                <a:ea typeface="Open Sans"/>
                <a:cs typeface="Open Sans"/>
                <a:sym typeface="Open Sans"/>
              </a:rPr>
              <a:t>It can be inferred that on the whole a Random Forest Model provides the best result in terms of accuracy as well as the recall rate for the given dataset. </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Deleting the Rotational speed and the sub failure columns has helped improve the model accuracy. </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Upsampling and balancing the data is definitely required to get a good result on the final model.</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Outliers in the data have been removed for better accuracy.</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In spite of high correlation between air temperature and process temperature columns, keeping both the columns is giving good results.</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Categorical values have been converted to numerical.</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Since the data was in different units, normalization has been performed on the data.</a:t>
            </a:r>
            <a:endParaRPr sz="1500">
              <a:latin typeface="Open Sans"/>
              <a:ea typeface="Open Sans"/>
              <a:cs typeface="Open Sans"/>
              <a:sym typeface="Open Sans"/>
            </a:endParaRPr>
          </a:p>
          <a:p>
            <a:pPr indent="0" lvl="0" marL="0" marR="0" rtl="0" algn="just">
              <a:spcBef>
                <a:spcPts val="1000"/>
              </a:spcBef>
              <a:spcAft>
                <a:spcPts val="0"/>
              </a:spcAft>
              <a:buNone/>
            </a:pPr>
            <a:r>
              <a:rPr lang="en-GB" sz="1500">
                <a:latin typeface="Open Sans"/>
                <a:ea typeface="Open Sans"/>
                <a:cs typeface="Open Sans"/>
                <a:sym typeface="Open Sans"/>
              </a:rPr>
              <a:t> </a:t>
            </a:r>
            <a:endParaRPr sz="1500">
              <a:latin typeface="Open Sans"/>
              <a:ea typeface="Open Sans"/>
              <a:cs typeface="Open Sans"/>
              <a:sym typeface="Open Sans"/>
            </a:endParaRPr>
          </a:p>
          <a:p>
            <a:pPr indent="0" lvl="0" marL="0" marR="0" rtl="0" algn="just">
              <a:spcBef>
                <a:spcPts val="0"/>
              </a:spcBef>
              <a:spcAft>
                <a:spcPts val="0"/>
              </a:spcAft>
              <a:buNone/>
            </a:pPr>
            <a:r>
              <a:rPr lang="en-GB" sz="1500">
                <a:latin typeface="Open Sans"/>
                <a:ea typeface="Open Sans"/>
                <a:cs typeface="Open Sans"/>
                <a:sym typeface="Open Sans"/>
              </a:rPr>
              <a:t>The above improvements have helped in getting a good accuracy for the final model.</a:t>
            </a:r>
            <a:endParaRPr sz="15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3000"/>
              <a:buNone/>
            </a:pPr>
            <a:r>
              <a:rPr lang="en-GB" sz="5894">
                <a:solidFill>
                  <a:schemeClr val="accent1"/>
                </a:solidFill>
                <a:latin typeface="Times New Roman"/>
                <a:ea typeface="Times New Roman"/>
                <a:cs typeface="Times New Roman"/>
                <a:sym typeface="Times New Roman"/>
              </a:rPr>
              <a:t>Thank You</a:t>
            </a:r>
            <a:endParaRPr sz="16000"/>
          </a:p>
        </p:txBody>
      </p:sp>
      <p:pic>
        <p:nvPicPr>
          <p:cNvPr id="354" name="Google Shape;354;p23"/>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554325" y="6755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1" lang="en-GB" sz="3000">
                <a:latin typeface="Times New Roman"/>
                <a:ea typeface="Times New Roman"/>
                <a:cs typeface="Times New Roman"/>
                <a:sym typeface="Times New Roman"/>
              </a:rPr>
              <a:t>BUSINESS</a:t>
            </a:r>
            <a:r>
              <a:rPr lang="en-GB" sz="3000">
                <a:latin typeface="Times New Roman"/>
                <a:ea typeface="Times New Roman"/>
                <a:cs typeface="Times New Roman"/>
                <a:sym typeface="Times New Roman"/>
              </a:rPr>
              <a:t> OBJECTIVE</a:t>
            </a:r>
            <a:endParaRPr sz="3000">
              <a:latin typeface="Times New Roman"/>
              <a:ea typeface="Times New Roman"/>
              <a:cs typeface="Times New Roman"/>
              <a:sym typeface="Times New Roman"/>
            </a:endParaRPr>
          </a:p>
        </p:txBody>
      </p:sp>
      <p:sp>
        <p:nvSpPr>
          <p:cNvPr id="95" name="Google Shape;95;p3"/>
          <p:cNvSpPr txBox="1"/>
          <p:nvPr/>
        </p:nvSpPr>
        <p:spPr>
          <a:xfrm>
            <a:off x="724750" y="1428300"/>
            <a:ext cx="7111800" cy="2286900"/>
          </a:xfrm>
          <a:prstGeom prst="rect">
            <a:avLst/>
          </a:prstGeom>
          <a:noFill/>
          <a:ln>
            <a:noFill/>
          </a:ln>
        </p:spPr>
        <p:txBody>
          <a:bodyPr anchorCtr="0" anchor="t" bIns="91425" lIns="91425" spcFirstLastPara="1" rIns="91425" wrap="square" tIns="91425">
            <a:spAutoFit/>
          </a:bodyPr>
          <a:lstStyle/>
          <a:p>
            <a:pPr indent="-349250" lvl="0" marL="457200" marR="0" rtl="0" algn="just">
              <a:lnSpc>
                <a:spcPct val="115000"/>
              </a:lnSpc>
              <a:spcBef>
                <a:spcPts val="1200"/>
              </a:spcBef>
              <a:spcAft>
                <a:spcPts val="0"/>
              </a:spcAft>
              <a:buClr>
                <a:schemeClr val="dk2"/>
              </a:buClr>
              <a:buSzPts val="1900"/>
              <a:buFont typeface="Times New Roman"/>
              <a:buChar char="●"/>
            </a:pPr>
            <a:r>
              <a:rPr b="0" i="0" lang="en-GB" sz="1900" u="none" cap="none" strike="noStrike">
                <a:solidFill>
                  <a:schemeClr val="dk2"/>
                </a:solidFill>
                <a:latin typeface="Times New Roman"/>
                <a:ea typeface="Times New Roman"/>
                <a:cs typeface="Times New Roman"/>
                <a:sym typeface="Times New Roman"/>
              </a:rPr>
              <a:t>In industries, re-evaluating their maintenance schedules is necessary for this digitalization era as smart as possible for production enhancements. Predictive maintenance offers great opportunities to businesses for a smarter and more digital facility. </a:t>
            </a:r>
            <a:endParaRPr b="0" i="0" sz="1900" u="none" cap="none" strike="noStrike">
              <a:solidFill>
                <a:schemeClr val="dk2"/>
              </a:solidFill>
              <a:latin typeface="Times New Roman"/>
              <a:ea typeface="Times New Roman"/>
              <a:cs typeface="Times New Roman"/>
              <a:sym typeface="Times New Roman"/>
            </a:endParaRPr>
          </a:p>
          <a:p>
            <a:pPr indent="-349250" lvl="0" marL="457200" marR="0" rtl="0" algn="l">
              <a:lnSpc>
                <a:spcPct val="115000"/>
              </a:lnSpc>
              <a:spcBef>
                <a:spcPts val="1000"/>
              </a:spcBef>
              <a:spcAft>
                <a:spcPts val="1000"/>
              </a:spcAft>
              <a:buClr>
                <a:schemeClr val="dk2"/>
              </a:buClr>
              <a:buSzPts val="1900"/>
              <a:buFont typeface="Times New Roman"/>
              <a:buChar char="●"/>
            </a:pPr>
            <a:r>
              <a:rPr b="0" i="0" lang="en-GB" sz="1900" u="none" cap="none" strike="noStrike">
                <a:solidFill>
                  <a:schemeClr val="dk2"/>
                </a:solidFill>
                <a:latin typeface="Times New Roman"/>
                <a:ea typeface="Times New Roman"/>
                <a:cs typeface="Times New Roman"/>
                <a:sym typeface="Times New Roman"/>
              </a:rPr>
              <a:t>The </a:t>
            </a:r>
            <a:r>
              <a:rPr b="1" i="1" lang="en-GB" sz="1900" u="none" cap="none" strike="noStrike">
                <a:solidFill>
                  <a:schemeClr val="dk2"/>
                </a:solidFill>
                <a:latin typeface="Times New Roman"/>
                <a:ea typeface="Times New Roman"/>
                <a:cs typeface="Times New Roman"/>
                <a:sym typeface="Times New Roman"/>
              </a:rPr>
              <a:t>objective</a:t>
            </a:r>
            <a:r>
              <a:rPr b="0" i="0" lang="en-GB" sz="1900" u="none" cap="none" strike="noStrike">
                <a:solidFill>
                  <a:schemeClr val="dk2"/>
                </a:solidFill>
                <a:latin typeface="Times New Roman"/>
                <a:ea typeface="Times New Roman"/>
                <a:cs typeface="Times New Roman"/>
                <a:sym typeface="Times New Roman"/>
              </a:rPr>
              <a:t> of the analysis is to create a model to predict when the machine is more likely to fail.</a:t>
            </a:r>
            <a:endParaRPr b="0" i="0" sz="1900" u="none" cap="none" strike="noStrike">
              <a:solidFill>
                <a:srgbClr val="000000"/>
              </a:solidFill>
              <a:latin typeface="Times New Roman"/>
              <a:ea typeface="Times New Roman"/>
              <a:cs typeface="Times New Roman"/>
              <a:sym typeface="Times New Roman"/>
            </a:endParaRPr>
          </a:p>
        </p:txBody>
      </p:sp>
      <p:grpSp>
        <p:nvGrpSpPr>
          <p:cNvPr id="96" name="Google Shape;96;p3"/>
          <p:cNvGrpSpPr/>
          <p:nvPr/>
        </p:nvGrpSpPr>
        <p:grpSpPr>
          <a:xfrm>
            <a:off x="7640182" y="124251"/>
            <a:ext cx="1434633" cy="1579409"/>
            <a:chOff x="3863027" y="1790136"/>
            <a:chExt cx="2369336" cy="2363324"/>
          </a:xfrm>
        </p:grpSpPr>
        <p:sp>
          <p:nvSpPr>
            <p:cNvPr id="97" name="Google Shape;97;p3"/>
            <p:cNvSpPr/>
            <p:nvPr/>
          </p:nvSpPr>
          <p:spPr>
            <a:xfrm rot="134590">
              <a:off x="3906690" y="1833924"/>
              <a:ext cx="2282011" cy="2275748"/>
            </a:xfrm>
            <a:custGeom>
              <a:rect b="b" l="l" r="r" t="t"/>
              <a:pathLst>
                <a:path extrusionOk="0" h="53418" w="53565">
                  <a:moveTo>
                    <a:pt x="49757" y="27787"/>
                  </a:moveTo>
                  <a:lnTo>
                    <a:pt x="53565" y="26719"/>
                  </a:lnTo>
                  <a:cubicBezTo>
                    <a:pt x="53565" y="25297"/>
                    <a:pt x="53439" y="23916"/>
                    <a:pt x="53230" y="22556"/>
                  </a:cubicBezTo>
                  <a:lnTo>
                    <a:pt x="49317" y="22221"/>
                  </a:lnTo>
                  <a:cubicBezTo>
                    <a:pt x="49129" y="21237"/>
                    <a:pt x="48878" y="20296"/>
                    <a:pt x="48564" y="19354"/>
                  </a:cubicBezTo>
                  <a:lnTo>
                    <a:pt x="51724" y="16990"/>
                  </a:lnTo>
                  <a:cubicBezTo>
                    <a:pt x="51221" y="15714"/>
                    <a:pt x="50615" y="14458"/>
                    <a:pt x="49924" y="13266"/>
                  </a:cubicBezTo>
                  <a:lnTo>
                    <a:pt x="46158" y="14375"/>
                  </a:lnTo>
                  <a:cubicBezTo>
                    <a:pt x="45593" y="13517"/>
                    <a:pt x="44986" y="12701"/>
                    <a:pt x="44338" y="11926"/>
                  </a:cubicBezTo>
                  <a:lnTo>
                    <a:pt x="46430" y="8579"/>
                  </a:lnTo>
                  <a:cubicBezTo>
                    <a:pt x="45509" y="7574"/>
                    <a:pt x="44505" y="6654"/>
                    <a:pt x="43438" y="5796"/>
                  </a:cubicBezTo>
                  <a:lnTo>
                    <a:pt x="40320" y="8181"/>
                  </a:lnTo>
                  <a:cubicBezTo>
                    <a:pt x="39483" y="7574"/>
                    <a:pt x="38604" y="7030"/>
                    <a:pt x="37684" y="6528"/>
                  </a:cubicBezTo>
                  <a:lnTo>
                    <a:pt x="38437" y="2657"/>
                  </a:lnTo>
                  <a:cubicBezTo>
                    <a:pt x="37223" y="2071"/>
                    <a:pt x="35947" y="1569"/>
                    <a:pt x="34650" y="1172"/>
                  </a:cubicBezTo>
                  <a:lnTo>
                    <a:pt x="32599" y="4520"/>
                  </a:lnTo>
                  <a:cubicBezTo>
                    <a:pt x="31595" y="4268"/>
                    <a:pt x="30570" y="4059"/>
                    <a:pt x="29524" y="3934"/>
                  </a:cubicBezTo>
                  <a:lnTo>
                    <a:pt x="28812" y="63"/>
                  </a:lnTo>
                  <a:cubicBezTo>
                    <a:pt x="28143" y="21"/>
                    <a:pt x="27473" y="0"/>
                    <a:pt x="26783" y="0"/>
                  </a:cubicBezTo>
                  <a:cubicBezTo>
                    <a:pt x="26092" y="0"/>
                    <a:pt x="25423" y="21"/>
                    <a:pt x="24753" y="63"/>
                  </a:cubicBezTo>
                  <a:lnTo>
                    <a:pt x="24042" y="3934"/>
                  </a:lnTo>
                  <a:cubicBezTo>
                    <a:pt x="22995" y="4059"/>
                    <a:pt x="21970" y="4268"/>
                    <a:pt x="20966" y="4520"/>
                  </a:cubicBezTo>
                  <a:lnTo>
                    <a:pt x="18915" y="1172"/>
                  </a:lnTo>
                  <a:cubicBezTo>
                    <a:pt x="17618" y="1569"/>
                    <a:pt x="16342" y="2071"/>
                    <a:pt x="15128" y="2657"/>
                  </a:cubicBezTo>
                  <a:lnTo>
                    <a:pt x="15881" y="6528"/>
                  </a:lnTo>
                  <a:cubicBezTo>
                    <a:pt x="14961" y="7030"/>
                    <a:pt x="14082" y="7574"/>
                    <a:pt x="13245" y="8181"/>
                  </a:cubicBezTo>
                  <a:lnTo>
                    <a:pt x="10127" y="5796"/>
                  </a:lnTo>
                  <a:cubicBezTo>
                    <a:pt x="9060" y="6654"/>
                    <a:pt x="8056" y="7574"/>
                    <a:pt x="7114" y="8579"/>
                  </a:cubicBezTo>
                  <a:lnTo>
                    <a:pt x="9228" y="11926"/>
                  </a:lnTo>
                  <a:cubicBezTo>
                    <a:pt x="8558" y="12701"/>
                    <a:pt x="7972" y="13517"/>
                    <a:pt x="7407" y="14375"/>
                  </a:cubicBezTo>
                  <a:lnTo>
                    <a:pt x="3641" y="13266"/>
                  </a:lnTo>
                  <a:cubicBezTo>
                    <a:pt x="2951" y="14458"/>
                    <a:pt x="2344" y="15714"/>
                    <a:pt x="1842" y="16990"/>
                  </a:cubicBezTo>
                  <a:lnTo>
                    <a:pt x="5001" y="19354"/>
                  </a:lnTo>
                  <a:cubicBezTo>
                    <a:pt x="4687" y="20296"/>
                    <a:pt x="4436" y="21237"/>
                    <a:pt x="4248" y="22221"/>
                  </a:cubicBezTo>
                  <a:lnTo>
                    <a:pt x="335" y="22556"/>
                  </a:lnTo>
                  <a:cubicBezTo>
                    <a:pt x="126" y="23916"/>
                    <a:pt x="0" y="25297"/>
                    <a:pt x="0" y="26719"/>
                  </a:cubicBezTo>
                  <a:lnTo>
                    <a:pt x="3808" y="27787"/>
                  </a:lnTo>
                  <a:cubicBezTo>
                    <a:pt x="3850" y="28749"/>
                    <a:pt x="3955" y="29691"/>
                    <a:pt x="4101" y="30632"/>
                  </a:cubicBezTo>
                  <a:lnTo>
                    <a:pt x="586" y="32369"/>
                  </a:lnTo>
                  <a:cubicBezTo>
                    <a:pt x="879" y="33750"/>
                    <a:pt x="1277" y="35110"/>
                    <a:pt x="1779" y="36407"/>
                  </a:cubicBezTo>
                  <a:lnTo>
                    <a:pt x="5733" y="36030"/>
                  </a:lnTo>
                  <a:cubicBezTo>
                    <a:pt x="6089" y="36867"/>
                    <a:pt x="6529" y="37704"/>
                    <a:pt x="6989" y="38499"/>
                  </a:cubicBezTo>
                  <a:lnTo>
                    <a:pt x="4332" y="41387"/>
                  </a:lnTo>
                  <a:cubicBezTo>
                    <a:pt x="5106" y="42580"/>
                    <a:pt x="5985" y="43709"/>
                    <a:pt x="6947" y="44756"/>
                  </a:cubicBezTo>
                  <a:lnTo>
                    <a:pt x="10462" y="42977"/>
                  </a:lnTo>
                  <a:cubicBezTo>
                    <a:pt x="11111" y="43626"/>
                    <a:pt x="11780" y="44233"/>
                    <a:pt x="12492" y="44777"/>
                  </a:cubicBezTo>
                  <a:lnTo>
                    <a:pt x="11048" y="48438"/>
                  </a:lnTo>
                  <a:cubicBezTo>
                    <a:pt x="12199" y="49275"/>
                    <a:pt x="13412" y="50028"/>
                    <a:pt x="14710" y="50677"/>
                  </a:cubicBezTo>
                  <a:lnTo>
                    <a:pt x="17346" y="47748"/>
                  </a:lnTo>
                  <a:cubicBezTo>
                    <a:pt x="18162" y="48103"/>
                    <a:pt x="18978" y="48438"/>
                    <a:pt x="19836" y="48710"/>
                  </a:cubicBezTo>
                  <a:lnTo>
                    <a:pt x="19815" y="52644"/>
                  </a:lnTo>
                  <a:cubicBezTo>
                    <a:pt x="21196" y="53000"/>
                    <a:pt x="22598" y="53272"/>
                    <a:pt x="24063" y="53418"/>
                  </a:cubicBezTo>
                  <a:lnTo>
                    <a:pt x="25464" y="49735"/>
                  </a:lnTo>
                  <a:cubicBezTo>
                    <a:pt x="25904" y="49756"/>
                    <a:pt x="26343" y="49777"/>
                    <a:pt x="26783" y="49777"/>
                  </a:cubicBezTo>
                  <a:cubicBezTo>
                    <a:pt x="27222" y="49777"/>
                    <a:pt x="27661" y="49756"/>
                    <a:pt x="28101" y="49735"/>
                  </a:cubicBezTo>
                  <a:lnTo>
                    <a:pt x="29503" y="53418"/>
                  </a:lnTo>
                  <a:cubicBezTo>
                    <a:pt x="30967" y="53272"/>
                    <a:pt x="32369" y="53000"/>
                    <a:pt x="33750" y="52644"/>
                  </a:cubicBezTo>
                  <a:lnTo>
                    <a:pt x="33729" y="48710"/>
                  </a:lnTo>
                  <a:cubicBezTo>
                    <a:pt x="34566" y="48438"/>
                    <a:pt x="35403" y="48103"/>
                    <a:pt x="36219" y="47748"/>
                  </a:cubicBezTo>
                  <a:lnTo>
                    <a:pt x="38856" y="50677"/>
                  </a:lnTo>
                  <a:cubicBezTo>
                    <a:pt x="40132" y="50028"/>
                    <a:pt x="41366" y="49275"/>
                    <a:pt x="42517" y="48438"/>
                  </a:cubicBezTo>
                  <a:lnTo>
                    <a:pt x="41073" y="44777"/>
                  </a:lnTo>
                  <a:cubicBezTo>
                    <a:pt x="41785" y="44233"/>
                    <a:pt x="42454" y="43626"/>
                    <a:pt x="43103" y="42977"/>
                  </a:cubicBezTo>
                  <a:lnTo>
                    <a:pt x="46618" y="44756"/>
                  </a:lnTo>
                  <a:cubicBezTo>
                    <a:pt x="47581" y="43709"/>
                    <a:pt x="48439" y="42580"/>
                    <a:pt x="49234" y="41387"/>
                  </a:cubicBezTo>
                  <a:lnTo>
                    <a:pt x="46555" y="38499"/>
                  </a:lnTo>
                  <a:cubicBezTo>
                    <a:pt x="47037" y="37704"/>
                    <a:pt x="47455" y="36867"/>
                    <a:pt x="47832" y="36030"/>
                  </a:cubicBezTo>
                  <a:lnTo>
                    <a:pt x="51765" y="36407"/>
                  </a:lnTo>
                  <a:cubicBezTo>
                    <a:pt x="52268" y="35110"/>
                    <a:pt x="52686" y="33750"/>
                    <a:pt x="52979" y="32369"/>
                  </a:cubicBezTo>
                  <a:lnTo>
                    <a:pt x="49443" y="30632"/>
                  </a:lnTo>
                  <a:cubicBezTo>
                    <a:pt x="49610" y="29712"/>
                    <a:pt x="49715" y="28749"/>
                    <a:pt x="49757" y="27787"/>
                  </a:cubicBezTo>
                  <a:close/>
                  <a:moveTo>
                    <a:pt x="26783" y="46011"/>
                  </a:moveTo>
                  <a:cubicBezTo>
                    <a:pt x="16112" y="46011"/>
                    <a:pt x="7470" y="37370"/>
                    <a:pt x="7470" y="26699"/>
                  </a:cubicBezTo>
                  <a:cubicBezTo>
                    <a:pt x="7470" y="16048"/>
                    <a:pt x="16112" y="7386"/>
                    <a:pt x="26783" y="7386"/>
                  </a:cubicBezTo>
                  <a:cubicBezTo>
                    <a:pt x="37454" y="7386"/>
                    <a:pt x="46095" y="16048"/>
                    <a:pt x="46095" y="26699"/>
                  </a:cubicBezTo>
                  <a:cubicBezTo>
                    <a:pt x="46095" y="37370"/>
                    <a:pt x="37454" y="46011"/>
                    <a:pt x="26783" y="46011"/>
                  </a:cubicBezTo>
                  <a:close/>
                </a:path>
              </a:pathLst>
            </a:custGeom>
            <a:solidFill>
              <a:srgbClr val="F48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rot="134590">
              <a:off x="4378066" y="2306336"/>
              <a:ext cx="1338959" cy="1338916"/>
            </a:xfrm>
            <a:custGeom>
              <a:rect b="b" l="l" r="r" t="t"/>
              <a:pathLst>
                <a:path extrusionOk="0" h="31428" w="31429">
                  <a:moveTo>
                    <a:pt x="15715" y="1"/>
                  </a:moveTo>
                  <a:cubicBezTo>
                    <a:pt x="7031" y="1"/>
                    <a:pt x="1" y="7031"/>
                    <a:pt x="1" y="15714"/>
                  </a:cubicBezTo>
                  <a:cubicBezTo>
                    <a:pt x="1" y="24397"/>
                    <a:pt x="7031" y="31428"/>
                    <a:pt x="15715" y="31428"/>
                  </a:cubicBezTo>
                  <a:cubicBezTo>
                    <a:pt x="24398" y="31428"/>
                    <a:pt x="31428" y="24397"/>
                    <a:pt x="31428" y="15714"/>
                  </a:cubicBezTo>
                  <a:cubicBezTo>
                    <a:pt x="31428" y="7031"/>
                    <a:pt x="24398" y="1"/>
                    <a:pt x="15715" y="1"/>
                  </a:cubicBezTo>
                  <a:close/>
                </a:path>
              </a:pathLst>
            </a:custGeom>
            <a:noFill/>
            <a:ln cap="flat" cmpd="sng" w="76200">
              <a:solidFill>
                <a:srgbClr val="F48C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3"/>
          <p:cNvGrpSpPr/>
          <p:nvPr/>
        </p:nvGrpSpPr>
        <p:grpSpPr>
          <a:xfrm>
            <a:off x="6631425" y="124250"/>
            <a:ext cx="1008751" cy="1138072"/>
            <a:chOff x="-551839" y="3908683"/>
            <a:chExt cx="1466848" cy="1486122"/>
          </a:xfrm>
        </p:grpSpPr>
        <p:sp>
          <p:nvSpPr>
            <p:cNvPr id="100" name="Google Shape;100;p3"/>
            <p:cNvSpPr/>
            <p:nvPr/>
          </p:nvSpPr>
          <p:spPr>
            <a:xfrm>
              <a:off x="-551839" y="3908683"/>
              <a:ext cx="1466848" cy="1486122"/>
            </a:xfrm>
            <a:custGeom>
              <a:rect b="b" l="l" r="r" t="t"/>
              <a:pathLst>
                <a:path extrusionOk="0" h="32307" w="31888">
                  <a:moveTo>
                    <a:pt x="31888" y="18141"/>
                  </a:moveTo>
                  <a:lnTo>
                    <a:pt x="31888" y="13936"/>
                  </a:lnTo>
                  <a:lnTo>
                    <a:pt x="28749" y="13475"/>
                  </a:lnTo>
                  <a:cubicBezTo>
                    <a:pt x="28456" y="12136"/>
                    <a:pt x="27975" y="10881"/>
                    <a:pt x="27327" y="9709"/>
                  </a:cubicBezTo>
                  <a:lnTo>
                    <a:pt x="29398" y="7366"/>
                  </a:lnTo>
                  <a:lnTo>
                    <a:pt x="26699" y="4143"/>
                  </a:lnTo>
                  <a:lnTo>
                    <a:pt x="23958" y="5817"/>
                  </a:lnTo>
                  <a:cubicBezTo>
                    <a:pt x="22912" y="5022"/>
                    <a:pt x="21740" y="4353"/>
                    <a:pt x="20485" y="3892"/>
                  </a:cubicBezTo>
                  <a:lnTo>
                    <a:pt x="20568" y="733"/>
                  </a:lnTo>
                  <a:lnTo>
                    <a:pt x="16425" y="0"/>
                  </a:lnTo>
                  <a:lnTo>
                    <a:pt x="15379" y="3097"/>
                  </a:lnTo>
                  <a:cubicBezTo>
                    <a:pt x="14040" y="3139"/>
                    <a:pt x="12743" y="3411"/>
                    <a:pt x="11550" y="3829"/>
                  </a:cubicBezTo>
                  <a:lnTo>
                    <a:pt x="9521" y="1298"/>
                  </a:lnTo>
                  <a:lnTo>
                    <a:pt x="5880" y="3411"/>
                  </a:lnTo>
                  <a:lnTo>
                    <a:pt x="7114" y="6508"/>
                  </a:lnTo>
                  <a:cubicBezTo>
                    <a:pt x="6152" y="7386"/>
                    <a:pt x="5336" y="8391"/>
                    <a:pt x="4687" y="9500"/>
                  </a:cubicBezTo>
                  <a:lnTo>
                    <a:pt x="1444" y="8851"/>
                  </a:lnTo>
                  <a:lnTo>
                    <a:pt x="0" y="12785"/>
                  </a:lnTo>
                  <a:lnTo>
                    <a:pt x="2971" y="14417"/>
                  </a:lnTo>
                  <a:cubicBezTo>
                    <a:pt x="2909" y="14982"/>
                    <a:pt x="2867" y="15568"/>
                    <a:pt x="2867" y="16153"/>
                  </a:cubicBezTo>
                  <a:cubicBezTo>
                    <a:pt x="2867" y="16865"/>
                    <a:pt x="2930" y="17555"/>
                    <a:pt x="3034" y="18225"/>
                  </a:cubicBezTo>
                  <a:lnTo>
                    <a:pt x="84" y="19815"/>
                  </a:lnTo>
                  <a:lnTo>
                    <a:pt x="1528" y="23770"/>
                  </a:lnTo>
                  <a:lnTo>
                    <a:pt x="4855" y="23100"/>
                  </a:lnTo>
                  <a:cubicBezTo>
                    <a:pt x="5545" y="24167"/>
                    <a:pt x="6361" y="25151"/>
                    <a:pt x="7324" y="25988"/>
                  </a:cubicBezTo>
                  <a:lnTo>
                    <a:pt x="6110" y="29084"/>
                  </a:lnTo>
                  <a:lnTo>
                    <a:pt x="9751" y="31198"/>
                  </a:lnTo>
                  <a:lnTo>
                    <a:pt x="11843" y="28582"/>
                  </a:lnTo>
                  <a:cubicBezTo>
                    <a:pt x="13036" y="28980"/>
                    <a:pt x="14312" y="29189"/>
                    <a:pt x="15651" y="29231"/>
                  </a:cubicBezTo>
                  <a:lnTo>
                    <a:pt x="16697" y="32306"/>
                  </a:lnTo>
                  <a:lnTo>
                    <a:pt x="20819" y="31595"/>
                  </a:lnTo>
                  <a:lnTo>
                    <a:pt x="20736" y="28310"/>
                  </a:lnTo>
                  <a:cubicBezTo>
                    <a:pt x="21991" y="27829"/>
                    <a:pt x="23121" y="27159"/>
                    <a:pt x="24146" y="26343"/>
                  </a:cubicBezTo>
                  <a:lnTo>
                    <a:pt x="26866" y="27996"/>
                  </a:lnTo>
                  <a:lnTo>
                    <a:pt x="29565" y="24774"/>
                  </a:lnTo>
                  <a:lnTo>
                    <a:pt x="27452" y="22368"/>
                  </a:lnTo>
                  <a:cubicBezTo>
                    <a:pt x="28080" y="21217"/>
                    <a:pt x="28540" y="19941"/>
                    <a:pt x="28791" y="18601"/>
                  </a:cubicBezTo>
                  <a:close/>
                  <a:moveTo>
                    <a:pt x="15944" y="25716"/>
                  </a:moveTo>
                  <a:cubicBezTo>
                    <a:pt x="10650" y="25716"/>
                    <a:pt x="6382" y="21447"/>
                    <a:pt x="6382" y="16153"/>
                  </a:cubicBezTo>
                  <a:cubicBezTo>
                    <a:pt x="6382" y="10881"/>
                    <a:pt x="10650" y="6591"/>
                    <a:pt x="15944" y="6591"/>
                  </a:cubicBezTo>
                  <a:cubicBezTo>
                    <a:pt x="21217" y="6591"/>
                    <a:pt x="25506" y="10881"/>
                    <a:pt x="25506" y="16153"/>
                  </a:cubicBezTo>
                  <a:cubicBezTo>
                    <a:pt x="25506" y="21447"/>
                    <a:pt x="21217" y="25716"/>
                    <a:pt x="15944" y="25716"/>
                  </a:cubicBezTo>
                  <a:close/>
                </a:path>
              </a:pathLst>
            </a:custGeom>
            <a:solidFill>
              <a:srgbClr val="FFE5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148550" y="4321586"/>
              <a:ext cx="660284" cy="660330"/>
            </a:xfrm>
            <a:custGeom>
              <a:rect b="b" l="l" r="r" t="t"/>
              <a:pathLst>
                <a:path extrusionOk="0" h="14355" w="14354">
                  <a:moveTo>
                    <a:pt x="7177" y="1"/>
                  </a:moveTo>
                  <a:cubicBezTo>
                    <a:pt x="3223" y="1"/>
                    <a:pt x="0" y="3223"/>
                    <a:pt x="0" y="7177"/>
                  </a:cubicBezTo>
                  <a:cubicBezTo>
                    <a:pt x="0" y="11132"/>
                    <a:pt x="3223" y="14354"/>
                    <a:pt x="7177" y="14354"/>
                  </a:cubicBezTo>
                  <a:cubicBezTo>
                    <a:pt x="11132" y="14354"/>
                    <a:pt x="14354" y="11132"/>
                    <a:pt x="14354" y="7177"/>
                  </a:cubicBezTo>
                  <a:cubicBezTo>
                    <a:pt x="14354" y="3223"/>
                    <a:pt x="11132" y="1"/>
                    <a:pt x="7177" y="1"/>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2" name="Google Shape;102;p3"/>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grpSp>
        <p:nvGrpSpPr>
          <p:cNvPr id="103" name="Google Shape;103;p3"/>
          <p:cNvGrpSpPr/>
          <p:nvPr/>
        </p:nvGrpSpPr>
        <p:grpSpPr>
          <a:xfrm>
            <a:off x="8127221" y="1811359"/>
            <a:ext cx="664189" cy="707394"/>
            <a:chOff x="-551839" y="3908683"/>
            <a:chExt cx="1466848" cy="1486122"/>
          </a:xfrm>
        </p:grpSpPr>
        <p:sp>
          <p:nvSpPr>
            <p:cNvPr id="104" name="Google Shape;104;p3"/>
            <p:cNvSpPr/>
            <p:nvPr/>
          </p:nvSpPr>
          <p:spPr>
            <a:xfrm>
              <a:off x="-551839" y="3908683"/>
              <a:ext cx="1466848" cy="1486122"/>
            </a:xfrm>
            <a:custGeom>
              <a:rect b="b" l="l" r="r" t="t"/>
              <a:pathLst>
                <a:path extrusionOk="0" h="32307" w="31888">
                  <a:moveTo>
                    <a:pt x="31888" y="18141"/>
                  </a:moveTo>
                  <a:lnTo>
                    <a:pt x="31888" y="13936"/>
                  </a:lnTo>
                  <a:lnTo>
                    <a:pt x="28749" y="13475"/>
                  </a:lnTo>
                  <a:cubicBezTo>
                    <a:pt x="28456" y="12136"/>
                    <a:pt x="27975" y="10881"/>
                    <a:pt x="27327" y="9709"/>
                  </a:cubicBezTo>
                  <a:lnTo>
                    <a:pt x="29398" y="7366"/>
                  </a:lnTo>
                  <a:lnTo>
                    <a:pt x="26699" y="4143"/>
                  </a:lnTo>
                  <a:lnTo>
                    <a:pt x="23958" y="5817"/>
                  </a:lnTo>
                  <a:cubicBezTo>
                    <a:pt x="22912" y="5022"/>
                    <a:pt x="21740" y="4353"/>
                    <a:pt x="20485" y="3892"/>
                  </a:cubicBezTo>
                  <a:lnTo>
                    <a:pt x="20568" y="733"/>
                  </a:lnTo>
                  <a:lnTo>
                    <a:pt x="16425" y="0"/>
                  </a:lnTo>
                  <a:lnTo>
                    <a:pt x="15379" y="3097"/>
                  </a:lnTo>
                  <a:cubicBezTo>
                    <a:pt x="14040" y="3139"/>
                    <a:pt x="12743" y="3411"/>
                    <a:pt x="11550" y="3829"/>
                  </a:cubicBezTo>
                  <a:lnTo>
                    <a:pt x="9521" y="1298"/>
                  </a:lnTo>
                  <a:lnTo>
                    <a:pt x="5880" y="3411"/>
                  </a:lnTo>
                  <a:lnTo>
                    <a:pt x="7114" y="6508"/>
                  </a:lnTo>
                  <a:cubicBezTo>
                    <a:pt x="6152" y="7386"/>
                    <a:pt x="5336" y="8391"/>
                    <a:pt x="4687" y="9500"/>
                  </a:cubicBezTo>
                  <a:lnTo>
                    <a:pt x="1444" y="8851"/>
                  </a:lnTo>
                  <a:lnTo>
                    <a:pt x="0" y="12785"/>
                  </a:lnTo>
                  <a:lnTo>
                    <a:pt x="2971" y="14417"/>
                  </a:lnTo>
                  <a:cubicBezTo>
                    <a:pt x="2909" y="14982"/>
                    <a:pt x="2867" y="15568"/>
                    <a:pt x="2867" y="16153"/>
                  </a:cubicBezTo>
                  <a:cubicBezTo>
                    <a:pt x="2867" y="16865"/>
                    <a:pt x="2930" y="17555"/>
                    <a:pt x="3034" y="18225"/>
                  </a:cubicBezTo>
                  <a:lnTo>
                    <a:pt x="84" y="19815"/>
                  </a:lnTo>
                  <a:lnTo>
                    <a:pt x="1528" y="23770"/>
                  </a:lnTo>
                  <a:lnTo>
                    <a:pt x="4855" y="23100"/>
                  </a:lnTo>
                  <a:cubicBezTo>
                    <a:pt x="5545" y="24167"/>
                    <a:pt x="6361" y="25151"/>
                    <a:pt x="7324" y="25988"/>
                  </a:cubicBezTo>
                  <a:lnTo>
                    <a:pt x="6110" y="29084"/>
                  </a:lnTo>
                  <a:lnTo>
                    <a:pt x="9751" y="31198"/>
                  </a:lnTo>
                  <a:lnTo>
                    <a:pt x="11843" y="28582"/>
                  </a:lnTo>
                  <a:cubicBezTo>
                    <a:pt x="13036" y="28980"/>
                    <a:pt x="14312" y="29189"/>
                    <a:pt x="15651" y="29231"/>
                  </a:cubicBezTo>
                  <a:lnTo>
                    <a:pt x="16697" y="32306"/>
                  </a:lnTo>
                  <a:lnTo>
                    <a:pt x="20819" y="31595"/>
                  </a:lnTo>
                  <a:lnTo>
                    <a:pt x="20736" y="28310"/>
                  </a:lnTo>
                  <a:cubicBezTo>
                    <a:pt x="21991" y="27829"/>
                    <a:pt x="23121" y="27159"/>
                    <a:pt x="24146" y="26343"/>
                  </a:cubicBezTo>
                  <a:lnTo>
                    <a:pt x="26866" y="27996"/>
                  </a:lnTo>
                  <a:lnTo>
                    <a:pt x="29565" y="24774"/>
                  </a:lnTo>
                  <a:lnTo>
                    <a:pt x="27452" y="22368"/>
                  </a:lnTo>
                  <a:cubicBezTo>
                    <a:pt x="28080" y="21217"/>
                    <a:pt x="28540" y="19941"/>
                    <a:pt x="28791" y="18601"/>
                  </a:cubicBezTo>
                  <a:close/>
                  <a:moveTo>
                    <a:pt x="15944" y="25716"/>
                  </a:moveTo>
                  <a:cubicBezTo>
                    <a:pt x="10650" y="25716"/>
                    <a:pt x="6382" y="21447"/>
                    <a:pt x="6382" y="16153"/>
                  </a:cubicBezTo>
                  <a:cubicBezTo>
                    <a:pt x="6382" y="10881"/>
                    <a:pt x="10650" y="6591"/>
                    <a:pt x="15944" y="6591"/>
                  </a:cubicBezTo>
                  <a:cubicBezTo>
                    <a:pt x="21217" y="6591"/>
                    <a:pt x="25506" y="10881"/>
                    <a:pt x="25506" y="16153"/>
                  </a:cubicBezTo>
                  <a:cubicBezTo>
                    <a:pt x="25506" y="21447"/>
                    <a:pt x="21217" y="25716"/>
                    <a:pt x="15944" y="25716"/>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148550" y="4321586"/>
              <a:ext cx="660284" cy="660330"/>
            </a:xfrm>
            <a:custGeom>
              <a:rect b="b" l="l" r="r" t="t"/>
              <a:pathLst>
                <a:path extrusionOk="0" h="14355" w="14354">
                  <a:moveTo>
                    <a:pt x="7177" y="1"/>
                  </a:moveTo>
                  <a:cubicBezTo>
                    <a:pt x="3223" y="1"/>
                    <a:pt x="0" y="3223"/>
                    <a:pt x="0" y="7177"/>
                  </a:cubicBezTo>
                  <a:cubicBezTo>
                    <a:pt x="0" y="11132"/>
                    <a:pt x="3223" y="14354"/>
                    <a:pt x="7177" y="14354"/>
                  </a:cubicBezTo>
                  <a:cubicBezTo>
                    <a:pt x="11132" y="14354"/>
                    <a:pt x="14354" y="11132"/>
                    <a:pt x="14354" y="7177"/>
                  </a:cubicBezTo>
                  <a:cubicBezTo>
                    <a:pt x="14354" y="3223"/>
                    <a:pt x="11132" y="1"/>
                    <a:pt x="7177" y="1"/>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b="0" l="0" r="0" t="0"/>
          <a:stretch/>
        </p:blipFill>
        <p:spPr>
          <a:xfrm>
            <a:off x="4096600" y="297400"/>
            <a:ext cx="4568301" cy="4548699"/>
          </a:xfrm>
          <a:prstGeom prst="rect">
            <a:avLst/>
          </a:prstGeom>
          <a:noFill/>
          <a:ln>
            <a:noFill/>
          </a:ln>
        </p:spPr>
      </p:pic>
      <p:sp>
        <p:nvSpPr>
          <p:cNvPr id="111" name="Google Shape;111;p4"/>
          <p:cNvSpPr txBox="1"/>
          <p:nvPr/>
        </p:nvSpPr>
        <p:spPr>
          <a:xfrm>
            <a:off x="977100" y="2052325"/>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1" i="0" lang="en-GB" sz="3000" u="none" cap="none" strike="noStrike">
                <a:solidFill>
                  <a:schemeClr val="accent1"/>
                </a:solidFill>
                <a:latin typeface="Times New Roman"/>
                <a:ea typeface="Times New Roman"/>
                <a:cs typeface="Times New Roman"/>
                <a:sym typeface="Times New Roman"/>
              </a:rPr>
              <a:t>Process Flow</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5"/>
          <p:cNvGrpSpPr/>
          <p:nvPr/>
        </p:nvGrpSpPr>
        <p:grpSpPr>
          <a:xfrm>
            <a:off x="4648480" y="1013600"/>
            <a:ext cx="1642901" cy="2471789"/>
            <a:chOff x="4648480" y="1013600"/>
            <a:chExt cx="1642901" cy="2471789"/>
          </a:xfrm>
        </p:grpSpPr>
        <p:sp>
          <p:nvSpPr>
            <p:cNvPr id="117" name="Google Shape;117;p5"/>
            <p:cNvSpPr/>
            <p:nvPr/>
          </p:nvSpPr>
          <p:spPr>
            <a:xfrm>
              <a:off x="5715199" y="3198811"/>
              <a:ext cx="221814" cy="286578"/>
            </a:xfrm>
            <a:custGeom>
              <a:rect b="b" l="l" r="r" t="t"/>
              <a:pathLst>
                <a:path extrusionOk="0" h="4041" w="3128">
                  <a:moveTo>
                    <a:pt x="0" y="0"/>
                  </a:moveTo>
                  <a:lnTo>
                    <a:pt x="0" y="4040"/>
                  </a:lnTo>
                  <a:lnTo>
                    <a:pt x="3127" y="2009"/>
                  </a:lnTo>
                  <a:lnTo>
                    <a:pt x="0" y="0"/>
                  </a:lnTo>
                  <a:close/>
                </a:path>
              </a:pathLst>
            </a:custGeom>
            <a:solidFill>
              <a:srgbClr val="E85D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4648480" y="1283933"/>
              <a:ext cx="1642901" cy="2110859"/>
            </a:xfrm>
            <a:custGeom>
              <a:rect b="b" l="l" r="r" t="t"/>
              <a:pathLst>
                <a:path extrusionOk="0" h="29765" w="23168">
                  <a:moveTo>
                    <a:pt x="3127" y="0"/>
                  </a:moveTo>
                  <a:cubicBezTo>
                    <a:pt x="1392" y="0"/>
                    <a:pt x="0" y="1392"/>
                    <a:pt x="0" y="3104"/>
                  </a:cubicBezTo>
                  <a:lnTo>
                    <a:pt x="0" y="26660"/>
                  </a:lnTo>
                  <a:cubicBezTo>
                    <a:pt x="0" y="28372"/>
                    <a:pt x="1392" y="29764"/>
                    <a:pt x="3127" y="29764"/>
                  </a:cubicBezTo>
                  <a:lnTo>
                    <a:pt x="16138" y="29764"/>
                  </a:lnTo>
                  <a:lnTo>
                    <a:pt x="16138" y="28258"/>
                  </a:lnTo>
                  <a:lnTo>
                    <a:pt x="3127" y="28258"/>
                  </a:lnTo>
                  <a:cubicBezTo>
                    <a:pt x="2671" y="28258"/>
                    <a:pt x="2283" y="28075"/>
                    <a:pt x="1986" y="27778"/>
                  </a:cubicBezTo>
                  <a:cubicBezTo>
                    <a:pt x="1712" y="27482"/>
                    <a:pt x="1529" y="27094"/>
                    <a:pt x="1529" y="26660"/>
                  </a:cubicBezTo>
                  <a:lnTo>
                    <a:pt x="1529" y="3104"/>
                  </a:lnTo>
                  <a:cubicBezTo>
                    <a:pt x="1529" y="2671"/>
                    <a:pt x="1712" y="2283"/>
                    <a:pt x="1986" y="1986"/>
                  </a:cubicBezTo>
                  <a:cubicBezTo>
                    <a:pt x="2283" y="1689"/>
                    <a:pt x="2671" y="1507"/>
                    <a:pt x="3127" y="1507"/>
                  </a:cubicBezTo>
                  <a:lnTo>
                    <a:pt x="20064" y="1507"/>
                  </a:lnTo>
                  <a:cubicBezTo>
                    <a:pt x="20497" y="1507"/>
                    <a:pt x="20885" y="1689"/>
                    <a:pt x="21182" y="1986"/>
                  </a:cubicBezTo>
                  <a:cubicBezTo>
                    <a:pt x="21479" y="2283"/>
                    <a:pt x="21661" y="2671"/>
                    <a:pt x="21661" y="3104"/>
                  </a:cubicBezTo>
                  <a:lnTo>
                    <a:pt x="21661" y="10249"/>
                  </a:lnTo>
                  <a:lnTo>
                    <a:pt x="23168" y="10249"/>
                  </a:lnTo>
                  <a:lnTo>
                    <a:pt x="23168" y="3104"/>
                  </a:lnTo>
                  <a:cubicBezTo>
                    <a:pt x="23168" y="1392"/>
                    <a:pt x="21775" y="0"/>
                    <a:pt x="20064" y="0"/>
                  </a:cubicBezTo>
                  <a:close/>
                </a:path>
              </a:pathLst>
            </a:custGeom>
            <a:solidFill>
              <a:srgbClr val="E85D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5199576" y="1067000"/>
              <a:ext cx="540708" cy="540746"/>
            </a:xfrm>
            <a:custGeom>
              <a:rect b="b" l="l" r="r" t="t"/>
              <a:pathLst>
                <a:path extrusionOk="0" h="7625" w="7625">
                  <a:moveTo>
                    <a:pt x="3812" y="0"/>
                  </a:moveTo>
                  <a:cubicBezTo>
                    <a:pt x="1690" y="0"/>
                    <a:pt x="1" y="1712"/>
                    <a:pt x="1" y="3812"/>
                  </a:cubicBezTo>
                  <a:cubicBezTo>
                    <a:pt x="1" y="5912"/>
                    <a:pt x="1690" y="7624"/>
                    <a:pt x="3812" y="7624"/>
                  </a:cubicBezTo>
                  <a:cubicBezTo>
                    <a:pt x="5912" y="7624"/>
                    <a:pt x="7624" y="5912"/>
                    <a:pt x="7624" y="3812"/>
                  </a:cubicBezTo>
                  <a:cubicBezTo>
                    <a:pt x="7624" y="1712"/>
                    <a:pt x="5912" y="0"/>
                    <a:pt x="38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5145364" y="1013600"/>
              <a:ext cx="649133" cy="647548"/>
            </a:xfrm>
            <a:custGeom>
              <a:rect b="b" l="l" r="r" t="t"/>
              <a:pathLst>
                <a:path extrusionOk="0" h="9131" w="9154">
                  <a:moveTo>
                    <a:pt x="4588" y="1507"/>
                  </a:moveTo>
                  <a:cubicBezTo>
                    <a:pt x="5433" y="1507"/>
                    <a:pt x="6186" y="1849"/>
                    <a:pt x="6734" y="2397"/>
                  </a:cubicBezTo>
                  <a:cubicBezTo>
                    <a:pt x="7305" y="2968"/>
                    <a:pt x="7647" y="3721"/>
                    <a:pt x="7647" y="4565"/>
                  </a:cubicBezTo>
                  <a:cubicBezTo>
                    <a:pt x="7647" y="5410"/>
                    <a:pt x="7305" y="6163"/>
                    <a:pt x="6734" y="6734"/>
                  </a:cubicBezTo>
                  <a:cubicBezTo>
                    <a:pt x="6186" y="7281"/>
                    <a:pt x="5433" y="7624"/>
                    <a:pt x="4588" y="7624"/>
                  </a:cubicBezTo>
                  <a:cubicBezTo>
                    <a:pt x="3744" y="7624"/>
                    <a:pt x="2968" y="7281"/>
                    <a:pt x="2420" y="6734"/>
                  </a:cubicBezTo>
                  <a:cubicBezTo>
                    <a:pt x="1872" y="6163"/>
                    <a:pt x="1530" y="5410"/>
                    <a:pt x="1530" y="4565"/>
                  </a:cubicBezTo>
                  <a:cubicBezTo>
                    <a:pt x="1530" y="3721"/>
                    <a:pt x="1872" y="2968"/>
                    <a:pt x="2420" y="2397"/>
                  </a:cubicBezTo>
                  <a:cubicBezTo>
                    <a:pt x="2968" y="1849"/>
                    <a:pt x="3744" y="1507"/>
                    <a:pt x="4588" y="1507"/>
                  </a:cubicBezTo>
                  <a:close/>
                  <a:moveTo>
                    <a:pt x="4588" y="0"/>
                  </a:moveTo>
                  <a:cubicBezTo>
                    <a:pt x="2055" y="0"/>
                    <a:pt x="1" y="2032"/>
                    <a:pt x="1" y="4565"/>
                  </a:cubicBezTo>
                  <a:cubicBezTo>
                    <a:pt x="1" y="7099"/>
                    <a:pt x="2055" y="9130"/>
                    <a:pt x="4588" y="9130"/>
                  </a:cubicBezTo>
                  <a:cubicBezTo>
                    <a:pt x="7099" y="9130"/>
                    <a:pt x="9153" y="7099"/>
                    <a:pt x="9153" y="4565"/>
                  </a:cubicBezTo>
                  <a:cubicBezTo>
                    <a:pt x="9153" y="2032"/>
                    <a:pt x="7099" y="0"/>
                    <a:pt x="4588" y="0"/>
                  </a:cubicBezTo>
                  <a:close/>
                </a:path>
              </a:pathLst>
            </a:custGeom>
            <a:solidFill>
              <a:srgbClr val="E85D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txBox="1"/>
            <p:nvPr/>
          </p:nvSpPr>
          <p:spPr>
            <a:xfrm>
              <a:off x="4767330" y="2571738"/>
              <a:ext cx="14052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Fira Sans"/>
                  <a:ea typeface="Fira Sans"/>
                  <a:cs typeface="Fira Sans"/>
                  <a:sym typeface="Fira Sans"/>
                </a:rPr>
                <a:t>Not present in the dataset</a:t>
              </a:r>
              <a:endParaRPr b="0" i="0" sz="1200" u="none" cap="none" strike="noStrike">
                <a:solidFill>
                  <a:srgbClr val="000000"/>
                </a:solidFill>
                <a:latin typeface="Fira Sans"/>
                <a:ea typeface="Fira Sans"/>
                <a:cs typeface="Fira Sans"/>
                <a:sym typeface="Fira Sans"/>
              </a:endParaRPr>
            </a:p>
          </p:txBody>
        </p:sp>
        <p:sp>
          <p:nvSpPr>
            <p:cNvPr id="122" name="Google Shape;122;p5"/>
            <p:cNvSpPr txBox="1"/>
            <p:nvPr/>
          </p:nvSpPr>
          <p:spPr>
            <a:xfrm>
              <a:off x="4767330" y="1835495"/>
              <a:ext cx="1405200" cy="23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Fira Sans"/>
                  <a:ea typeface="Fira Sans"/>
                  <a:cs typeface="Fira Sans"/>
                  <a:sym typeface="Fira Sans"/>
                </a:rPr>
                <a:t>Missing Value</a:t>
              </a:r>
              <a:endParaRPr b="1" i="0" sz="1800" u="none" cap="none" strike="noStrike">
                <a:solidFill>
                  <a:srgbClr val="000000"/>
                </a:solidFill>
                <a:latin typeface="Fira Sans"/>
                <a:ea typeface="Fira Sans"/>
                <a:cs typeface="Fira Sans"/>
                <a:sym typeface="Fira Sans"/>
              </a:endParaRPr>
            </a:p>
          </p:txBody>
        </p:sp>
        <p:sp>
          <p:nvSpPr>
            <p:cNvPr id="123" name="Google Shape;123;p5"/>
            <p:cNvSpPr txBox="1"/>
            <p:nvPr/>
          </p:nvSpPr>
          <p:spPr>
            <a:xfrm>
              <a:off x="5018880" y="1217828"/>
              <a:ext cx="902100" cy="23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Fira Sans"/>
                  <a:ea typeface="Fira Sans"/>
                  <a:cs typeface="Fira Sans"/>
                  <a:sym typeface="Fira Sans"/>
                </a:rPr>
                <a:t>03</a:t>
              </a:r>
              <a:endParaRPr b="1" i="0" sz="2200" u="none" cap="none" strike="noStrike">
                <a:solidFill>
                  <a:srgbClr val="000000"/>
                </a:solidFill>
                <a:latin typeface="Fira Sans"/>
                <a:ea typeface="Fira Sans"/>
                <a:cs typeface="Fira Sans"/>
                <a:sym typeface="Fira Sans"/>
              </a:endParaRPr>
            </a:p>
          </p:txBody>
        </p:sp>
      </p:grpSp>
      <p:grpSp>
        <p:nvGrpSpPr>
          <p:cNvPr id="124" name="Google Shape;124;p5"/>
          <p:cNvGrpSpPr/>
          <p:nvPr/>
        </p:nvGrpSpPr>
        <p:grpSpPr>
          <a:xfrm>
            <a:off x="2732775" y="2020397"/>
            <a:ext cx="1762806" cy="2471796"/>
            <a:chOff x="2732775" y="2020397"/>
            <a:chExt cx="1762806" cy="2471796"/>
          </a:xfrm>
        </p:grpSpPr>
        <p:sp>
          <p:nvSpPr>
            <p:cNvPr id="125" name="Google Shape;125;p5"/>
            <p:cNvSpPr/>
            <p:nvPr/>
          </p:nvSpPr>
          <p:spPr>
            <a:xfrm>
              <a:off x="2852609" y="2109397"/>
              <a:ext cx="1642972" cy="2110930"/>
            </a:xfrm>
            <a:custGeom>
              <a:rect b="b" l="l" r="r" t="t"/>
              <a:pathLst>
                <a:path extrusionOk="0" h="29766" w="23169">
                  <a:moveTo>
                    <a:pt x="3128" y="1"/>
                  </a:moveTo>
                  <a:cubicBezTo>
                    <a:pt x="1393" y="1"/>
                    <a:pt x="1" y="1393"/>
                    <a:pt x="1" y="3105"/>
                  </a:cubicBezTo>
                  <a:lnTo>
                    <a:pt x="1" y="26661"/>
                  </a:lnTo>
                  <a:cubicBezTo>
                    <a:pt x="1" y="28373"/>
                    <a:pt x="1393" y="29765"/>
                    <a:pt x="3128" y="29765"/>
                  </a:cubicBezTo>
                  <a:lnTo>
                    <a:pt x="20041" y="29765"/>
                  </a:lnTo>
                  <a:cubicBezTo>
                    <a:pt x="21776" y="29765"/>
                    <a:pt x="23168" y="28373"/>
                    <a:pt x="23168" y="26661"/>
                  </a:cubicBezTo>
                  <a:lnTo>
                    <a:pt x="23168" y="19517"/>
                  </a:lnTo>
                  <a:lnTo>
                    <a:pt x="21662" y="19517"/>
                  </a:lnTo>
                  <a:lnTo>
                    <a:pt x="21662" y="26661"/>
                  </a:lnTo>
                  <a:cubicBezTo>
                    <a:pt x="21662" y="27095"/>
                    <a:pt x="21479" y="27483"/>
                    <a:pt x="21183" y="27779"/>
                  </a:cubicBezTo>
                  <a:cubicBezTo>
                    <a:pt x="20886" y="28076"/>
                    <a:pt x="20498" y="28259"/>
                    <a:pt x="20041" y="28259"/>
                  </a:cubicBezTo>
                  <a:lnTo>
                    <a:pt x="3128" y="28259"/>
                  </a:lnTo>
                  <a:cubicBezTo>
                    <a:pt x="2671" y="28259"/>
                    <a:pt x="2283" y="28076"/>
                    <a:pt x="1987" y="27779"/>
                  </a:cubicBezTo>
                  <a:cubicBezTo>
                    <a:pt x="1713" y="27483"/>
                    <a:pt x="1530" y="27095"/>
                    <a:pt x="1530" y="26661"/>
                  </a:cubicBezTo>
                  <a:lnTo>
                    <a:pt x="1530" y="3105"/>
                  </a:lnTo>
                  <a:cubicBezTo>
                    <a:pt x="1530" y="2671"/>
                    <a:pt x="1713" y="2283"/>
                    <a:pt x="1987" y="1987"/>
                  </a:cubicBezTo>
                  <a:cubicBezTo>
                    <a:pt x="2283" y="1690"/>
                    <a:pt x="2671" y="1507"/>
                    <a:pt x="3128" y="1507"/>
                  </a:cubicBezTo>
                  <a:lnTo>
                    <a:pt x="16138" y="1507"/>
                  </a:lnTo>
                  <a:lnTo>
                    <a:pt x="16138" y="1"/>
                  </a:lnTo>
                  <a:close/>
                </a:path>
              </a:pathLst>
            </a:custGeom>
            <a:solidFill>
              <a:srgbClr val="D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3919328" y="2020397"/>
              <a:ext cx="221814" cy="284947"/>
            </a:xfrm>
            <a:custGeom>
              <a:rect b="b" l="l" r="r" t="t"/>
              <a:pathLst>
                <a:path extrusionOk="0" h="4018" w="3128">
                  <a:moveTo>
                    <a:pt x="1" y="1"/>
                  </a:moveTo>
                  <a:lnTo>
                    <a:pt x="1" y="4018"/>
                  </a:lnTo>
                  <a:lnTo>
                    <a:pt x="3128" y="2009"/>
                  </a:lnTo>
                  <a:lnTo>
                    <a:pt x="1" y="1"/>
                  </a:lnTo>
                  <a:close/>
                </a:path>
              </a:pathLst>
            </a:custGeom>
            <a:solidFill>
              <a:srgbClr val="D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3403776" y="3896484"/>
              <a:ext cx="540637" cy="540675"/>
            </a:xfrm>
            <a:custGeom>
              <a:rect b="b" l="l" r="r" t="t"/>
              <a:pathLst>
                <a:path extrusionOk="0" h="7624" w="7624">
                  <a:moveTo>
                    <a:pt x="3812" y="0"/>
                  </a:moveTo>
                  <a:cubicBezTo>
                    <a:pt x="1689" y="0"/>
                    <a:pt x="0" y="1712"/>
                    <a:pt x="0" y="3812"/>
                  </a:cubicBezTo>
                  <a:cubicBezTo>
                    <a:pt x="0" y="5912"/>
                    <a:pt x="1689" y="7624"/>
                    <a:pt x="3812" y="7624"/>
                  </a:cubicBezTo>
                  <a:cubicBezTo>
                    <a:pt x="5912" y="7624"/>
                    <a:pt x="7624" y="5912"/>
                    <a:pt x="7624" y="3812"/>
                  </a:cubicBezTo>
                  <a:cubicBezTo>
                    <a:pt x="7624" y="1712"/>
                    <a:pt x="5912" y="0"/>
                    <a:pt x="38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3349528" y="3843014"/>
              <a:ext cx="649133" cy="649179"/>
            </a:xfrm>
            <a:custGeom>
              <a:rect b="b" l="l" r="r" t="t"/>
              <a:pathLst>
                <a:path extrusionOk="0" h="9154" w="9154">
                  <a:moveTo>
                    <a:pt x="4588" y="1507"/>
                  </a:moveTo>
                  <a:cubicBezTo>
                    <a:pt x="5433" y="1507"/>
                    <a:pt x="6186" y="1850"/>
                    <a:pt x="6734" y="2420"/>
                  </a:cubicBezTo>
                  <a:cubicBezTo>
                    <a:pt x="7304" y="2968"/>
                    <a:pt x="7624" y="3721"/>
                    <a:pt x="7624" y="4566"/>
                  </a:cubicBezTo>
                  <a:cubicBezTo>
                    <a:pt x="7624" y="5410"/>
                    <a:pt x="7304" y="6164"/>
                    <a:pt x="6734" y="6734"/>
                  </a:cubicBezTo>
                  <a:cubicBezTo>
                    <a:pt x="6186" y="7282"/>
                    <a:pt x="5433" y="7624"/>
                    <a:pt x="4588" y="7624"/>
                  </a:cubicBezTo>
                  <a:cubicBezTo>
                    <a:pt x="3743" y="7624"/>
                    <a:pt x="2967" y="7282"/>
                    <a:pt x="2420" y="6734"/>
                  </a:cubicBezTo>
                  <a:cubicBezTo>
                    <a:pt x="1872" y="6164"/>
                    <a:pt x="1529" y="5410"/>
                    <a:pt x="1529" y="4566"/>
                  </a:cubicBezTo>
                  <a:cubicBezTo>
                    <a:pt x="1529" y="3721"/>
                    <a:pt x="1872" y="2968"/>
                    <a:pt x="2420" y="2420"/>
                  </a:cubicBezTo>
                  <a:cubicBezTo>
                    <a:pt x="2967" y="1850"/>
                    <a:pt x="3743" y="1507"/>
                    <a:pt x="4588" y="1507"/>
                  </a:cubicBezTo>
                  <a:close/>
                  <a:moveTo>
                    <a:pt x="4588" y="1"/>
                  </a:moveTo>
                  <a:cubicBezTo>
                    <a:pt x="2054" y="1"/>
                    <a:pt x="0" y="2032"/>
                    <a:pt x="0" y="4566"/>
                  </a:cubicBezTo>
                  <a:cubicBezTo>
                    <a:pt x="0" y="7099"/>
                    <a:pt x="2054" y="9154"/>
                    <a:pt x="4588" y="9154"/>
                  </a:cubicBezTo>
                  <a:cubicBezTo>
                    <a:pt x="7099" y="9154"/>
                    <a:pt x="9153" y="7099"/>
                    <a:pt x="9153" y="4566"/>
                  </a:cubicBezTo>
                  <a:cubicBezTo>
                    <a:pt x="9153" y="2032"/>
                    <a:pt x="7099" y="1"/>
                    <a:pt x="4588" y="1"/>
                  </a:cubicBezTo>
                  <a:close/>
                </a:path>
              </a:pathLst>
            </a:custGeom>
            <a:solidFill>
              <a:srgbClr val="D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txBox="1"/>
            <p:nvPr/>
          </p:nvSpPr>
          <p:spPr>
            <a:xfrm>
              <a:off x="2972382" y="3032348"/>
              <a:ext cx="14034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Fira Sans"/>
                  <a:ea typeface="Fira Sans"/>
                  <a:cs typeface="Fira Sans"/>
                  <a:sym typeface="Fira Sans"/>
                </a:rPr>
                <a:t>OBJECT</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Fira Sans"/>
                  <a:ea typeface="Fira Sans"/>
                  <a:cs typeface="Fira Sans"/>
                  <a:sym typeface="Fira Sans"/>
                </a:rPr>
                <a:t>INTEGER</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Fira Sans"/>
                  <a:ea typeface="Fira Sans"/>
                  <a:cs typeface="Fira Sans"/>
                  <a:sym typeface="Fira Sans"/>
                </a:rPr>
                <a:t>FLOAT64</a:t>
              </a:r>
              <a:endParaRPr b="0" i="0" sz="1200" u="none" cap="none" strike="noStrike">
                <a:solidFill>
                  <a:srgbClr val="000000"/>
                </a:solidFill>
                <a:latin typeface="Fira Sans"/>
                <a:ea typeface="Fira Sans"/>
                <a:cs typeface="Fira Sans"/>
                <a:sym typeface="Fira Sans"/>
              </a:endParaRPr>
            </a:p>
          </p:txBody>
        </p:sp>
        <p:sp>
          <p:nvSpPr>
            <p:cNvPr id="130" name="Google Shape;130;p5"/>
            <p:cNvSpPr txBox="1"/>
            <p:nvPr/>
          </p:nvSpPr>
          <p:spPr>
            <a:xfrm>
              <a:off x="2732775" y="2571750"/>
              <a:ext cx="1762800" cy="2394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1000"/>
                </a:spcAft>
                <a:buClr>
                  <a:srgbClr val="000000"/>
                </a:buClr>
                <a:buSzPts val="1800"/>
                <a:buFont typeface="Arial"/>
                <a:buNone/>
              </a:pPr>
              <a:r>
                <a:rPr b="1" i="0" lang="en-GB" sz="1800" u="none" cap="none" strike="noStrike">
                  <a:solidFill>
                    <a:srgbClr val="000000"/>
                  </a:solidFill>
                  <a:latin typeface="Fira Sans"/>
                  <a:ea typeface="Fira Sans"/>
                  <a:cs typeface="Fira Sans"/>
                  <a:sym typeface="Fira Sans"/>
                </a:rPr>
                <a:t>      Data Types</a:t>
              </a:r>
              <a:endParaRPr b="1" i="0" sz="1800" u="none" cap="none" strike="noStrike">
                <a:solidFill>
                  <a:srgbClr val="000000"/>
                </a:solidFill>
                <a:latin typeface="Fira Sans"/>
                <a:ea typeface="Fira Sans"/>
                <a:cs typeface="Fira Sans"/>
                <a:sym typeface="Fira Sans"/>
              </a:endParaRPr>
            </a:p>
          </p:txBody>
        </p:sp>
        <p:sp>
          <p:nvSpPr>
            <p:cNvPr id="131" name="Google Shape;131;p5"/>
            <p:cNvSpPr txBox="1"/>
            <p:nvPr/>
          </p:nvSpPr>
          <p:spPr>
            <a:xfrm>
              <a:off x="3223045" y="4047266"/>
              <a:ext cx="902100" cy="23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Fira Sans"/>
                  <a:ea typeface="Fira Sans"/>
                  <a:cs typeface="Fira Sans"/>
                  <a:sym typeface="Fira Sans"/>
                </a:rPr>
                <a:t>02</a:t>
              </a:r>
              <a:endParaRPr b="1" i="0" sz="2200" u="none" cap="none" strike="noStrike">
                <a:solidFill>
                  <a:srgbClr val="000000"/>
                </a:solidFill>
                <a:latin typeface="Fira Sans"/>
                <a:ea typeface="Fira Sans"/>
                <a:cs typeface="Fira Sans"/>
                <a:sym typeface="Fira Sans"/>
              </a:endParaRPr>
            </a:p>
          </p:txBody>
        </p:sp>
      </p:grpSp>
      <p:grpSp>
        <p:nvGrpSpPr>
          <p:cNvPr id="132" name="Google Shape;132;p5"/>
          <p:cNvGrpSpPr/>
          <p:nvPr/>
        </p:nvGrpSpPr>
        <p:grpSpPr>
          <a:xfrm>
            <a:off x="6444280" y="2020397"/>
            <a:ext cx="1642972" cy="2471796"/>
            <a:chOff x="6444280" y="2020397"/>
            <a:chExt cx="1642972" cy="2471796"/>
          </a:xfrm>
        </p:grpSpPr>
        <p:sp>
          <p:nvSpPr>
            <p:cNvPr id="133" name="Google Shape;133;p5"/>
            <p:cNvSpPr/>
            <p:nvPr/>
          </p:nvSpPr>
          <p:spPr>
            <a:xfrm>
              <a:off x="6444280" y="2109397"/>
              <a:ext cx="1642972" cy="2110930"/>
            </a:xfrm>
            <a:custGeom>
              <a:rect b="b" l="l" r="r" t="t"/>
              <a:pathLst>
                <a:path extrusionOk="0" h="29766" w="23169">
                  <a:moveTo>
                    <a:pt x="3128" y="1"/>
                  </a:moveTo>
                  <a:cubicBezTo>
                    <a:pt x="1393" y="1"/>
                    <a:pt x="1" y="1393"/>
                    <a:pt x="1" y="3105"/>
                  </a:cubicBezTo>
                  <a:lnTo>
                    <a:pt x="1" y="26661"/>
                  </a:lnTo>
                  <a:cubicBezTo>
                    <a:pt x="1" y="28373"/>
                    <a:pt x="1393" y="29765"/>
                    <a:pt x="3128" y="29765"/>
                  </a:cubicBezTo>
                  <a:lnTo>
                    <a:pt x="20064" y="29765"/>
                  </a:lnTo>
                  <a:cubicBezTo>
                    <a:pt x="21776" y="29765"/>
                    <a:pt x="23168" y="28373"/>
                    <a:pt x="23168" y="26661"/>
                  </a:cubicBezTo>
                  <a:lnTo>
                    <a:pt x="23168" y="19517"/>
                  </a:lnTo>
                  <a:lnTo>
                    <a:pt x="21662" y="19517"/>
                  </a:lnTo>
                  <a:lnTo>
                    <a:pt x="21662" y="26661"/>
                  </a:lnTo>
                  <a:cubicBezTo>
                    <a:pt x="21662" y="27095"/>
                    <a:pt x="21479" y="27483"/>
                    <a:pt x="21182" y="27779"/>
                  </a:cubicBezTo>
                  <a:cubicBezTo>
                    <a:pt x="20886" y="28076"/>
                    <a:pt x="20498" y="28259"/>
                    <a:pt x="20064" y="28259"/>
                  </a:cubicBezTo>
                  <a:lnTo>
                    <a:pt x="3128" y="28259"/>
                  </a:lnTo>
                  <a:cubicBezTo>
                    <a:pt x="2694" y="28259"/>
                    <a:pt x="2283" y="28076"/>
                    <a:pt x="1986" y="27779"/>
                  </a:cubicBezTo>
                  <a:cubicBezTo>
                    <a:pt x="1712" y="27483"/>
                    <a:pt x="1530" y="27095"/>
                    <a:pt x="1530" y="26661"/>
                  </a:cubicBezTo>
                  <a:lnTo>
                    <a:pt x="1530" y="3105"/>
                  </a:lnTo>
                  <a:cubicBezTo>
                    <a:pt x="1530" y="2671"/>
                    <a:pt x="1712" y="2283"/>
                    <a:pt x="1986" y="1987"/>
                  </a:cubicBezTo>
                  <a:cubicBezTo>
                    <a:pt x="2283" y="1690"/>
                    <a:pt x="2694" y="1507"/>
                    <a:pt x="3128" y="1507"/>
                  </a:cubicBezTo>
                  <a:lnTo>
                    <a:pt x="16138" y="1507"/>
                  </a:lnTo>
                  <a:lnTo>
                    <a:pt x="16138" y="1"/>
                  </a:lnTo>
                  <a:close/>
                </a:path>
              </a:pathLst>
            </a:custGeom>
            <a:solidFill>
              <a:srgbClr val="F48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7510999" y="2020397"/>
              <a:ext cx="221814" cy="284947"/>
            </a:xfrm>
            <a:custGeom>
              <a:rect b="b" l="l" r="r" t="t"/>
              <a:pathLst>
                <a:path extrusionOk="0" h="4018" w="3128">
                  <a:moveTo>
                    <a:pt x="0" y="1"/>
                  </a:moveTo>
                  <a:lnTo>
                    <a:pt x="0" y="4018"/>
                  </a:lnTo>
                  <a:lnTo>
                    <a:pt x="3127" y="2009"/>
                  </a:lnTo>
                  <a:lnTo>
                    <a:pt x="0" y="1"/>
                  </a:lnTo>
                  <a:close/>
                </a:path>
              </a:pathLst>
            </a:custGeom>
            <a:solidFill>
              <a:srgbClr val="F48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6996220" y="3896484"/>
              <a:ext cx="540708" cy="540675"/>
            </a:xfrm>
            <a:custGeom>
              <a:rect b="b" l="l" r="r" t="t"/>
              <a:pathLst>
                <a:path extrusionOk="0" h="7624" w="7625">
                  <a:moveTo>
                    <a:pt x="3813" y="0"/>
                  </a:moveTo>
                  <a:cubicBezTo>
                    <a:pt x="1713" y="0"/>
                    <a:pt x="1" y="1712"/>
                    <a:pt x="1" y="3812"/>
                  </a:cubicBezTo>
                  <a:cubicBezTo>
                    <a:pt x="1" y="5912"/>
                    <a:pt x="1713" y="7624"/>
                    <a:pt x="3813" y="7624"/>
                  </a:cubicBezTo>
                  <a:cubicBezTo>
                    <a:pt x="5913" y="7624"/>
                    <a:pt x="7625" y="5912"/>
                    <a:pt x="7625" y="3812"/>
                  </a:cubicBezTo>
                  <a:cubicBezTo>
                    <a:pt x="7625" y="1712"/>
                    <a:pt x="5913" y="0"/>
                    <a:pt x="38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6941189" y="3843014"/>
              <a:ext cx="649133" cy="649179"/>
            </a:xfrm>
            <a:custGeom>
              <a:rect b="b" l="l" r="r" t="t"/>
              <a:pathLst>
                <a:path extrusionOk="0" h="9154" w="9154">
                  <a:moveTo>
                    <a:pt x="4589" y="1507"/>
                  </a:moveTo>
                  <a:cubicBezTo>
                    <a:pt x="5433" y="1507"/>
                    <a:pt x="6187" y="1850"/>
                    <a:pt x="6734" y="2420"/>
                  </a:cubicBezTo>
                  <a:cubicBezTo>
                    <a:pt x="7305" y="2968"/>
                    <a:pt x="7647" y="3721"/>
                    <a:pt x="7647" y="4566"/>
                  </a:cubicBezTo>
                  <a:cubicBezTo>
                    <a:pt x="7647" y="5410"/>
                    <a:pt x="7305" y="6164"/>
                    <a:pt x="6734" y="6734"/>
                  </a:cubicBezTo>
                  <a:cubicBezTo>
                    <a:pt x="6187" y="7282"/>
                    <a:pt x="5433" y="7624"/>
                    <a:pt x="4589" y="7624"/>
                  </a:cubicBezTo>
                  <a:cubicBezTo>
                    <a:pt x="3744" y="7624"/>
                    <a:pt x="2991" y="7282"/>
                    <a:pt x="2420" y="6734"/>
                  </a:cubicBezTo>
                  <a:cubicBezTo>
                    <a:pt x="1873" y="6164"/>
                    <a:pt x="1530" y="5410"/>
                    <a:pt x="1530" y="4566"/>
                  </a:cubicBezTo>
                  <a:cubicBezTo>
                    <a:pt x="1530" y="3721"/>
                    <a:pt x="1873" y="2968"/>
                    <a:pt x="2420" y="2420"/>
                  </a:cubicBezTo>
                  <a:cubicBezTo>
                    <a:pt x="2991" y="1850"/>
                    <a:pt x="3744" y="1507"/>
                    <a:pt x="4589" y="1507"/>
                  </a:cubicBezTo>
                  <a:close/>
                  <a:moveTo>
                    <a:pt x="4589" y="1"/>
                  </a:moveTo>
                  <a:cubicBezTo>
                    <a:pt x="2055" y="1"/>
                    <a:pt x="1" y="2032"/>
                    <a:pt x="1" y="4566"/>
                  </a:cubicBezTo>
                  <a:cubicBezTo>
                    <a:pt x="1" y="7099"/>
                    <a:pt x="2055" y="9154"/>
                    <a:pt x="4589" y="9154"/>
                  </a:cubicBezTo>
                  <a:cubicBezTo>
                    <a:pt x="7122" y="9154"/>
                    <a:pt x="9154" y="7099"/>
                    <a:pt x="9154" y="4566"/>
                  </a:cubicBezTo>
                  <a:cubicBezTo>
                    <a:pt x="9154" y="2032"/>
                    <a:pt x="7122" y="1"/>
                    <a:pt x="4589" y="1"/>
                  </a:cubicBezTo>
                  <a:close/>
                </a:path>
              </a:pathLst>
            </a:custGeom>
            <a:solidFill>
              <a:srgbClr val="F48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txBox="1"/>
            <p:nvPr/>
          </p:nvSpPr>
          <p:spPr>
            <a:xfrm>
              <a:off x="6563975" y="3110248"/>
              <a:ext cx="14052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Fira Sans"/>
                  <a:ea typeface="Fira Sans"/>
                  <a:cs typeface="Fira Sans"/>
                  <a:sym typeface="Fira Sans"/>
                </a:rPr>
                <a:t>No duplicate row </a:t>
              </a:r>
              <a:endParaRPr b="0" i="0" sz="1200" u="none" cap="none" strike="noStrike">
                <a:solidFill>
                  <a:srgbClr val="000000"/>
                </a:solidFill>
                <a:latin typeface="Fira Sans"/>
                <a:ea typeface="Fira Sans"/>
                <a:cs typeface="Fira Sans"/>
                <a:sym typeface="Fira Sans"/>
              </a:endParaRPr>
            </a:p>
          </p:txBody>
        </p:sp>
        <p:sp>
          <p:nvSpPr>
            <p:cNvPr id="138" name="Google Shape;138;p5"/>
            <p:cNvSpPr txBox="1"/>
            <p:nvPr/>
          </p:nvSpPr>
          <p:spPr>
            <a:xfrm>
              <a:off x="6563975" y="2588098"/>
              <a:ext cx="1405200" cy="23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Fira Sans"/>
                  <a:ea typeface="Fira Sans"/>
                  <a:cs typeface="Fira Sans"/>
                  <a:sym typeface="Fira Sans"/>
                </a:rPr>
                <a:t>Duplicated rows</a:t>
              </a:r>
              <a:endParaRPr b="1" i="0" sz="1800" u="none" cap="none" strike="noStrike">
                <a:solidFill>
                  <a:srgbClr val="000000"/>
                </a:solidFill>
                <a:latin typeface="Fira Sans"/>
                <a:ea typeface="Fira Sans"/>
                <a:cs typeface="Fira Sans"/>
                <a:sym typeface="Fira Sans"/>
              </a:endParaRPr>
            </a:p>
          </p:txBody>
        </p:sp>
        <p:sp>
          <p:nvSpPr>
            <p:cNvPr id="139" name="Google Shape;139;p5"/>
            <p:cNvSpPr txBox="1"/>
            <p:nvPr/>
          </p:nvSpPr>
          <p:spPr>
            <a:xfrm>
              <a:off x="6814700" y="4047266"/>
              <a:ext cx="902100" cy="23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Fira Sans"/>
                  <a:ea typeface="Fira Sans"/>
                  <a:cs typeface="Fira Sans"/>
                  <a:sym typeface="Fira Sans"/>
                </a:rPr>
                <a:t>04</a:t>
              </a:r>
              <a:endParaRPr b="1" i="0" sz="2200" u="none" cap="none" strike="noStrike">
                <a:solidFill>
                  <a:srgbClr val="000000"/>
                </a:solidFill>
                <a:latin typeface="Fira Sans"/>
                <a:ea typeface="Fira Sans"/>
                <a:cs typeface="Fira Sans"/>
                <a:sym typeface="Fira Sans"/>
              </a:endParaRPr>
            </a:p>
          </p:txBody>
        </p:sp>
      </p:grpSp>
      <p:grpSp>
        <p:nvGrpSpPr>
          <p:cNvPr id="140" name="Google Shape;140;p5"/>
          <p:cNvGrpSpPr/>
          <p:nvPr/>
        </p:nvGrpSpPr>
        <p:grpSpPr>
          <a:xfrm>
            <a:off x="1056737" y="1013600"/>
            <a:ext cx="1642972" cy="2471789"/>
            <a:chOff x="1056737" y="1013600"/>
            <a:chExt cx="1642972" cy="2471789"/>
          </a:xfrm>
        </p:grpSpPr>
        <p:sp>
          <p:nvSpPr>
            <p:cNvPr id="141" name="Google Shape;141;p5"/>
            <p:cNvSpPr/>
            <p:nvPr/>
          </p:nvSpPr>
          <p:spPr>
            <a:xfrm>
              <a:off x="2123456" y="3198811"/>
              <a:ext cx="221814" cy="286578"/>
            </a:xfrm>
            <a:custGeom>
              <a:rect b="b" l="l" r="r" t="t"/>
              <a:pathLst>
                <a:path extrusionOk="0" h="4041" w="3128">
                  <a:moveTo>
                    <a:pt x="0" y="0"/>
                  </a:moveTo>
                  <a:lnTo>
                    <a:pt x="0" y="4040"/>
                  </a:lnTo>
                  <a:lnTo>
                    <a:pt x="3127" y="2009"/>
                  </a:lnTo>
                  <a:lnTo>
                    <a:pt x="0" y="0"/>
                  </a:lnTo>
                  <a:close/>
                </a:path>
              </a:pathLst>
            </a:custGeom>
            <a:solidFill>
              <a:srgbClr val="9D0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1056737" y="1283933"/>
              <a:ext cx="1642972" cy="2110859"/>
            </a:xfrm>
            <a:custGeom>
              <a:rect b="b" l="l" r="r" t="t"/>
              <a:pathLst>
                <a:path extrusionOk="0" h="29765" w="23169">
                  <a:moveTo>
                    <a:pt x="3127" y="0"/>
                  </a:moveTo>
                  <a:cubicBezTo>
                    <a:pt x="1393" y="0"/>
                    <a:pt x="0" y="1392"/>
                    <a:pt x="0" y="3104"/>
                  </a:cubicBezTo>
                  <a:lnTo>
                    <a:pt x="0" y="26660"/>
                  </a:lnTo>
                  <a:cubicBezTo>
                    <a:pt x="0" y="28372"/>
                    <a:pt x="1393" y="29764"/>
                    <a:pt x="3127" y="29764"/>
                  </a:cubicBezTo>
                  <a:lnTo>
                    <a:pt x="16138" y="29764"/>
                  </a:lnTo>
                  <a:lnTo>
                    <a:pt x="16138" y="28258"/>
                  </a:lnTo>
                  <a:lnTo>
                    <a:pt x="3127" y="28258"/>
                  </a:lnTo>
                  <a:cubicBezTo>
                    <a:pt x="2671" y="28258"/>
                    <a:pt x="2283" y="28075"/>
                    <a:pt x="1986" y="27778"/>
                  </a:cubicBezTo>
                  <a:cubicBezTo>
                    <a:pt x="1689" y="27482"/>
                    <a:pt x="1530" y="27094"/>
                    <a:pt x="1530" y="26660"/>
                  </a:cubicBezTo>
                  <a:lnTo>
                    <a:pt x="1530" y="3104"/>
                  </a:lnTo>
                  <a:cubicBezTo>
                    <a:pt x="1530" y="2671"/>
                    <a:pt x="1689" y="2283"/>
                    <a:pt x="1986" y="1986"/>
                  </a:cubicBezTo>
                  <a:cubicBezTo>
                    <a:pt x="2283" y="1689"/>
                    <a:pt x="2671" y="1507"/>
                    <a:pt x="3127" y="1507"/>
                  </a:cubicBezTo>
                  <a:lnTo>
                    <a:pt x="20041" y="1507"/>
                  </a:lnTo>
                  <a:cubicBezTo>
                    <a:pt x="20498" y="1507"/>
                    <a:pt x="20886" y="1689"/>
                    <a:pt x="21182" y="1986"/>
                  </a:cubicBezTo>
                  <a:cubicBezTo>
                    <a:pt x="21479" y="2283"/>
                    <a:pt x="21639" y="2671"/>
                    <a:pt x="21639" y="3104"/>
                  </a:cubicBezTo>
                  <a:lnTo>
                    <a:pt x="21639" y="10249"/>
                  </a:lnTo>
                  <a:lnTo>
                    <a:pt x="23168" y="10249"/>
                  </a:lnTo>
                  <a:lnTo>
                    <a:pt x="23168" y="3104"/>
                  </a:lnTo>
                  <a:cubicBezTo>
                    <a:pt x="23168" y="1392"/>
                    <a:pt x="21776" y="0"/>
                    <a:pt x="20041" y="0"/>
                  </a:cubicBezTo>
                  <a:close/>
                </a:path>
              </a:pathLst>
            </a:custGeom>
            <a:solidFill>
              <a:srgbClr val="9D0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1610668" y="1067000"/>
              <a:ext cx="542339" cy="540746"/>
            </a:xfrm>
            <a:custGeom>
              <a:rect b="b" l="l" r="r" t="t"/>
              <a:pathLst>
                <a:path extrusionOk="0" h="7625" w="7648">
                  <a:moveTo>
                    <a:pt x="3836" y="0"/>
                  </a:moveTo>
                  <a:cubicBezTo>
                    <a:pt x="1713" y="0"/>
                    <a:pt x="1" y="1712"/>
                    <a:pt x="1" y="3812"/>
                  </a:cubicBezTo>
                  <a:cubicBezTo>
                    <a:pt x="1" y="5912"/>
                    <a:pt x="1713" y="7624"/>
                    <a:pt x="3836" y="7624"/>
                  </a:cubicBezTo>
                  <a:cubicBezTo>
                    <a:pt x="5936" y="7624"/>
                    <a:pt x="7647" y="5912"/>
                    <a:pt x="7647" y="3812"/>
                  </a:cubicBezTo>
                  <a:cubicBezTo>
                    <a:pt x="7647" y="1712"/>
                    <a:pt x="5936" y="0"/>
                    <a:pt x="38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1557271" y="1013600"/>
              <a:ext cx="649133" cy="647548"/>
            </a:xfrm>
            <a:custGeom>
              <a:rect b="b" l="l" r="r" t="t"/>
              <a:pathLst>
                <a:path extrusionOk="0" h="9131" w="9154">
                  <a:moveTo>
                    <a:pt x="4589" y="1507"/>
                  </a:moveTo>
                  <a:cubicBezTo>
                    <a:pt x="5433" y="1507"/>
                    <a:pt x="6186" y="1849"/>
                    <a:pt x="6734" y="2397"/>
                  </a:cubicBezTo>
                  <a:cubicBezTo>
                    <a:pt x="7282" y="2968"/>
                    <a:pt x="7624" y="3721"/>
                    <a:pt x="7624" y="4565"/>
                  </a:cubicBezTo>
                  <a:cubicBezTo>
                    <a:pt x="7624" y="5410"/>
                    <a:pt x="7282" y="6163"/>
                    <a:pt x="6734" y="6734"/>
                  </a:cubicBezTo>
                  <a:cubicBezTo>
                    <a:pt x="6186" y="7281"/>
                    <a:pt x="5433" y="7624"/>
                    <a:pt x="4589" y="7624"/>
                  </a:cubicBezTo>
                  <a:cubicBezTo>
                    <a:pt x="3744" y="7624"/>
                    <a:pt x="2968" y="7281"/>
                    <a:pt x="2420" y="6734"/>
                  </a:cubicBezTo>
                  <a:cubicBezTo>
                    <a:pt x="1872" y="6163"/>
                    <a:pt x="1530" y="5410"/>
                    <a:pt x="1530" y="4565"/>
                  </a:cubicBezTo>
                  <a:cubicBezTo>
                    <a:pt x="1530" y="3721"/>
                    <a:pt x="1872" y="2968"/>
                    <a:pt x="2420" y="2397"/>
                  </a:cubicBezTo>
                  <a:cubicBezTo>
                    <a:pt x="2968" y="1849"/>
                    <a:pt x="3744" y="1507"/>
                    <a:pt x="4589" y="1507"/>
                  </a:cubicBezTo>
                  <a:close/>
                  <a:moveTo>
                    <a:pt x="4589" y="0"/>
                  </a:moveTo>
                  <a:cubicBezTo>
                    <a:pt x="2055" y="0"/>
                    <a:pt x="1" y="2032"/>
                    <a:pt x="1" y="4565"/>
                  </a:cubicBezTo>
                  <a:cubicBezTo>
                    <a:pt x="1" y="7099"/>
                    <a:pt x="2055" y="9130"/>
                    <a:pt x="4589" y="9130"/>
                  </a:cubicBezTo>
                  <a:cubicBezTo>
                    <a:pt x="7099" y="9130"/>
                    <a:pt x="9154" y="7099"/>
                    <a:pt x="9154" y="4565"/>
                  </a:cubicBezTo>
                  <a:cubicBezTo>
                    <a:pt x="9154" y="2032"/>
                    <a:pt x="7099" y="0"/>
                    <a:pt x="4589" y="0"/>
                  </a:cubicBezTo>
                  <a:close/>
                </a:path>
              </a:pathLst>
            </a:custGeom>
            <a:solidFill>
              <a:srgbClr val="9D0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txBox="1"/>
            <p:nvPr/>
          </p:nvSpPr>
          <p:spPr>
            <a:xfrm>
              <a:off x="1228213" y="2206013"/>
              <a:ext cx="1398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Fira Sans"/>
                  <a:ea typeface="Fira Sans"/>
                  <a:cs typeface="Fira Sans"/>
                  <a:sym typeface="Fira Sans"/>
                </a:rPr>
                <a:t>10000 rows</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Fira Sans"/>
                  <a:ea typeface="Fira Sans"/>
                  <a:cs typeface="Fira Sans"/>
                  <a:sym typeface="Fira Sans"/>
                </a:rPr>
                <a:t>14 columns</a:t>
              </a:r>
              <a:endParaRPr b="0" i="0" sz="1400" u="none" cap="none" strike="noStrike">
                <a:solidFill>
                  <a:srgbClr val="000000"/>
                </a:solidFill>
                <a:latin typeface="Times New Roman"/>
                <a:ea typeface="Times New Roman"/>
                <a:cs typeface="Times New Roman"/>
                <a:sym typeface="Times New Roman"/>
              </a:endParaRPr>
            </a:p>
          </p:txBody>
        </p:sp>
        <p:sp>
          <p:nvSpPr>
            <p:cNvPr id="146" name="Google Shape;146;p5"/>
            <p:cNvSpPr txBox="1"/>
            <p:nvPr/>
          </p:nvSpPr>
          <p:spPr>
            <a:xfrm>
              <a:off x="1179200" y="1780995"/>
              <a:ext cx="1398000" cy="23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Fira Sans"/>
                  <a:ea typeface="Fira Sans"/>
                  <a:cs typeface="Fira Sans"/>
                  <a:sym typeface="Fira Sans"/>
                </a:rPr>
                <a:t>Dataset</a:t>
              </a:r>
              <a:endParaRPr b="1" i="0" sz="1800" u="none" cap="none" strike="noStrike">
                <a:solidFill>
                  <a:srgbClr val="000000"/>
                </a:solidFill>
                <a:latin typeface="Fira Sans"/>
                <a:ea typeface="Fira Sans"/>
                <a:cs typeface="Fira Sans"/>
                <a:sym typeface="Fira Sans"/>
              </a:endParaRPr>
            </a:p>
          </p:txBody>
        </p:sp>
        <p:sp>
          <p:nvSpPr>
            <p:cNvPr id="147" name="Google Shape;147;p5"/>
            <p:cNvSpPr txBox="1"/>
            <p:nvPr/>
          </p:nvSpPr>
          <p:spPr>
            <a:xfrm>
              <a:off x="1430788" y="1217828"/>
              <a:ext cx="902100" cy="23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Fira Sans"/>
                  <a:ea typeface="Fira Sans"/>
                  <a:cs typeface="Fira Sans"/>
                  <a:sym typeface="Fira Sans"/>
                </a:rPr>
                <a:t>01</a:t>
              </a:r>
              <a:endParaRPr b="1" i="0" sz="2200" u="none" cap="none" strike="noStrike">
                <a:solidFill>
                  <a:srgbClr val="000000"/>
                </a:solidFill>
                <a:latin typeface="Fira Sans"/>
                <a:ea typeface="Fira Sans"/>
                <a:cs typeface="Fira Sans"/>
                <a:sym typeface="Fira Sans"/>
              </a:endParaRPr>
            </a:p>
          </p:txBody>
        </p:sp>
      </p:grpSp>
      <p:sp>
        <p:nvSpPr>
          <p:cNvPr id="148" name="Google Shape;148;p5"/>
          <p:cNvSpPr txBox="1"/>
          <p:nvPr>
            <p:ph idx="1" type="body"/>
          </p:nvPr>
        </p:nvSpPr>
        <p:spPr>
          <a:xfrm>
            <a:off x="531500" y="285475"/>
            <a:ext cx="5998800" cy="598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64864"/>
              <a:buNone/>
            </a:pPr>
            <a:r>
              <a:rPr b="1" lang="en-GB" sz="3000">
                <a:solidFill>
                  <a:schemeClr val="accent1"/>
                </a:solidFill>
                <a:latin typeface="Times New Roman"/>
                <a:ea typeface="Times New Roman"/>
                <a:cs typeface="Times New Roman"/>
                <a:sym typeface="Times New Roman"/>
              </a:rPr>
              <a:t>Inferences from given Data-Set</a:t>
            </a:r>
            <a:endParaRPr b="1" sz="3000">
              <a:solidFill>
                <a:schemeClr val="accent1"/>
              </a:solidFill>
              <a:latin typeface="Times New Roman"/>
              <a:ea typeface="Times New Roman"/>
              <a:cs typeface="Times New Roman"/>
              <a:sym typeface="Times New Roman"/>
            </a:endParaRPr>
          </a:p>
        </p:txBody>
      </p:sp>
      <p:pic>
        <p:nvPicPr>
          <p:cNvPr id="149" name="Google Shape;149;p5"/>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1257100" y="-72775"/>
            <a:ext cx="7754100" cy="564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0771"/>
              <a:buNone/>
            </a:pPr>
            <a:r>
              <a:rPr lang="en-GB"/>
              <a:t>                </a:t>
            </a:r>
            <a:r>
              <a:rPr lang="en-GB" sz="2488"/>
              <a:t>   </a:t>
            </a:r>
            <a:r>
              <a:rPr lang="en-GB" sz="3000">
                <a:latin typeface="Times New Roman"/>
                <a:ea typeface="Times New Roman"/>
                <a:cs typeface="Times New Roman"/>
                <a:sym typeface="Times New Roman"/>
              </a:rPr>
              <a:t>DATA VARIABLE DESCRIPTIONS</a:t>
            </a:r>
            <a:endParaRPr sz="2488"/>
          </a:p>
        </p:txBody>
      </p:sp>
      <p:pic>
        <p:nvPicPr>
          <p:cNvPr id="155" name="Google Shape;155;p6"/>
          <p:cNvPicPr preferRelativeResize="0"/>
          <p:nvPr/>
        </p:nvPicPr>
        <p:blipFill rotWithShape="1">
          <a:blip r:embed="rId3">
            <a:alphaModFix/>
          </a:blip>
          <a:srcRect b="0" l="0" r="0" t="0"/>
          <a:stretch/>
        </p:blipFill>
        <p:spPr>
          <a:xfrm>
            <a:off x="1803475" y="666275"/>
            <a:ext cx="5537050" cy="4091349"/>
          </a:xfrm>
          <a:prstGeom prst="rect">
            <a:avLst/>
          </a:prstGeom>
          <a:noFill/>
          <a:ln>
            <a:noFill/>
          </a:ln>
        </p:spPr>
      </p:pic>
      <p:pic>
        <p:nvPicPr>
          <p:cNvPr id="156" name="Google Shape;156;p6"/>
          <p:cNvPicPr preferRelativeResize="0"/>
          <p:nvPr/>
        </p:nvPicPr>
        <p:blipFill rotWithShape="1">
          <a:blip r:embed="rId4">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nvSpPr>
        <p:spPr>
          <a:xfrm>
            <a:off x="840600" y="3660375"/>
            <a:ext cx="7462800" cy="8313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1000"/>
              </a:spcAft>
              <a:buClr>
                <a:srgbClr val="000000"/>
              </a:buClr>
              <a:buSzPts val="1400"/>
              <a:buFont typeface="Arial"/>
              <a:buNone/>
            </a:pPr>
            <a:r>
              <a:rPr b="0" i="0" lang="en-GB" sz="1400" u="none" cap="none" strike="noStrike">
                <a:solidFill>
                  <a:srgbClr val="000000"/>
                </a:solidFill>
                <a:latin typeface="Times New Roman"/>
                <a:ea typeface="Times New Roman"/>
                <a:cs typeface="Times New Roman"/>
                <a:sym typeface="Times New Roman"/>
              </a:rPr>
              <a:t>N.B :For columns from Machine failure to random failures, left to right, we have samples in the form of 0 and 1. This ‘0’ and ‘1’ indicates No failure and failure of the machine respectively. The machine fails whenever any of the TWF, HDF, PWF, ODF, RNF fails. </a:t>
            </a:r>
            <a:endParaRPr b="0" i="0" sz="1400" u="none" cap="none" strike="noStrike">
              <a:solidFill>
                <a:srgbClr val="000000"/>
              </a:solidFill>
              <a:latin typeface="Times New Roman"/>
              <a:ea typeface="Times New Roman"/>
              <a:cs typeface="Times New Roman"/>
              <a:sym typeface="Times New Roman"/>
            </a:endParaRPr>
          </a:p>
        </p:txBody>
      </p:sp>
      <p:sp>
        <p:nvSpPr>
          <p:cNvPr id="162" name="Google Shape;162;p7"/>
          <p:cNvSpPr txBox="1"/>
          <p:nvPr/>
        </p:nvSpPr>
        <p:spPr>
          <a:xfrm>
            <a:off x="413100" y="211650"/>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1" i="0" lang="en-GB" sz="3000" u="none" cap="none" strike="noStrike">
                <a:solidFill>
                  <a:schemeClr val="accent1"/>
                </a:solidFill>
                <a:latin typeface="Times New Roman"/>
                <a:ea typeface="Times New Roman"/>
                <a:cs typeface="Times New Roman"/>
                <a:sym typeface="Times New Roman"/>
              </a:rPr>
              <a:t>Data Set Details</a:t>
            </a:r>
            <a:endParaRPr b="1" i="0" sz="3000" u="none" cap="none" strike="noStrike">
              <a:solidFill>
                <a:schemeClr val="accent1"/>
              </a:solidFill>
              <a:latin typeface="Times New Roman"/>
              <a:ea typeface="Times New Roman"/>
              <a:cs typeface="Times New Roman"/>
              <a:sym typeface="Times New Roman"/>
            </a:endParaRPr>
          </a:p>
        </p:txBody>
      </p:sp>
      <p:grpSp>
        <p:nvGrpSpPr>
          <p:cNvPr id="163" name="Google Shape;163;p7"/>
          <p:cNvGrpSpPr/>
          <p:nvPr/>
        </p:nvGrpSpPr>
        <p:grpSpPr>
          <a:xfrm>
            <a:off x="808565" y="2522725"/>
            <a:ext cx="7526844" cy="643500"/>
            <a:chOff x="1593000" y="2322568"/>
            <a:chExt cx="6008977" cy="643500"/>
          </a:xfrm>
        </p:grpSpPr>
        <p:sp>
          <p:nvSpPr>
            <p:cNvPr id="164" name="Google Shape;164;p7"/>
            <p:cNvSpPr/>
            <p:nvPr/>
          </p:nvSpPr>
          <p:spPr>
            <a:xfrm>
              <a:off x="3728377" y="2322568"/>
              <a:ext cx="3873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p:nvPr/>
          </p:nvSpPr>
          <p:spPr>
            <a:xfrm flipH="1">
              <a:off x="2282977" y="2322568"/>
              <a:ext cx="1445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rot="-5400000">
              <a:off x="3331258" y="2104985"/>
              <a:ext cx="643350" cy="1078517"/>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a:off x="2342637" y="2399943"/>
              <a:ext cx="15054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rgbClr val="FFFFFF"/>
                  </a:solidFill>
                  <a:latin typeface="Roboto Medium"/>
                  <a:ea typeface="Roboto Medium"/>
                  <a:cs typeface="Roboto Medium"/>
                  <a:sym typeface="Roboto Medium"/>
                </a:rPr>
                <a:t>Imbalanced DataSet</a:t>
              </a:r>
              <a:endParaRPr b="0" i="0" sz="1000" u="none" cap="none" strike="noStrike">
                <a:solidFill>
                  <a:srgbClr val="FFFFFF"/>
                </a:solidFill>
                <a:latin typeface="Roboto"/>
                <a:ea typeface="Roboto"/>
                <a:cs typeface="Roboto"/>
                <a:sym typeface="Roboto"/>
              </a:endParaRPr>
            </a:p>
          </p:txBody>
        </p:sp>
        <p:sp>
          <p:nvSpPr>
            <p:cNvPr id="168" name="Google Shape;168;p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GB" sz="2600" u="none" cap="none" strike="noStrike">
                  <a:solidFill>
                    <a:srgbClr val="FFFFFF"/>
                  </a:solidFill>
                  <a:latin typeface="Roboto Thin"/>
                  <a:ea typeface="Roboto Thin"/>
                  <a:cs typeface="Roboto Thin"/>
                  <a:sym typeface="Roboto Thin"/>
                </a:rPr>
                <a:t>03</a:t>
              </a:r>
              <a:endParaRPr b="0" i="0" sz="2600" u="none" cap="none" strike="noStrike">
                <a:solidFill>
                  <a:srgbClr val="FFFFFF"/>
                </a:solidFill>
                <a:latin typeface="Roboto Thin"/>
                <a:ea typeface="Roboto Thin"/>
                <a:cs typeface="Roboto Thin"/>
                <a:sym typeface="Roboto Thin"/>
              </a:endParaRPr>
            </a:p>
          </p:txBody>
        </p:sp>
        <p:sp>
          <p:nvSpPr>
            <p:cNvPr id="170" name="Google Shape;170;p7"/>
            <p:cNvSpPr/>
            <p:nvPr/>
          </p:nvSpPr>
          <p:spPr>
            <a:xfrm>
              <a:off x="4138608" y="2323163"/>
              <a:ext cx="2971200" cy="6423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15000"/>
                </a:lnSpc>
                <a:spcBef>
                  <a:spcPts val="0"/>
                </a:spcBef>
                <a:spcAft>
                  <a:spcPts val="0"/>
                </a:spcAft>
                <a:buClr>
                  <a:srgbClr val="A72A1E"/>
                </a:buClr>
                <a:buSzPts val="1000"/>
                <a:buFont typeface="Roboto"/>
                <a:buChar char="●"/>
              </a:pPr>
              <a:r>
                <a:rPr b="1" i="0" lang="en-GB" sz="1000" u="none" cap="none" strike="noStrike">
                  <a:solidFill>
                    <a:srgbClr val="A72A1E"/>
                  </a:solidFill>
                  <a:latin typeface="Roboto"/>
                  <a:ea typeface="Roboto"/>
                  <a:cs typeface="Roboto"/>
                  <a:sym typeface="Roboto"/>
                </a:rPr>
                <a:t>It was observed No failure was </a:t>
              </a:r>
              <a:r>
                <a:rPr b="1" i="1" lang="en-GB" sz="1000" u="none" cap="none" strike="noStrike">
                  <a:solidFill>
                    <a:srgbClr val="A72A1E"/>
                  </a:solidFill>
                  <a:latin typeface="Roboto"/>
                  <a:ea typeface="Roboto"/>
                  <a:cs typeface="Roboto"/>
                  <a:sym typeface="Roboto"/>
                </a:rPr>
                <a:t>9661</a:t>
              </a:r>
              <a:r>
                <a:rPr b="1" i="0" lang="en-GB" sz="1000" u="none" cap="none" strike="noStrike">
                  <a:solidFill>
                    <a:srgbClr val="A72A1E"/>
                  </a:solidFill>
                  <a:latin typeface="Roboto"/>
                  <a:ea typeface="Roboto"/>
                  <a:cs typeface="Roboto"/>
                  <a:sym typeface="Roboto"/>
                </a:rPr>
                <a:t> and failure was </a:t>
              </a:r>
              <a:r>
                <a:rPr b="1" i="1" lang="en-GB" sz="1000" u="none" cap="none" strike="noStrike">
                  <a:solidFill>
                    <a:srgbClr val="A72A1E"/>
                  </a:solidFill>
                  <a:latin typeface="Roboto"/>
                  <a:ea typeface="Roboto"/>
                  <a:cs typeface="Roboto"/>
                  <a:sym typeface="Roboto"/>
                </a:rPr>
                <a:t>339</a:t>
              </a:r>
              <a:endParaRPr b="1" i="1" sz="1000" u="none" cap="none" strike="noStrike">
                <a:solidFill>
                  <a:srgbClr val="A72A1E"/>
                </a:solidFill>
                <a:latin typeface="Roboto"/>
                <a:ea typeface="Roboto"/>
                <a:cs typeface="Roboto"/>
                <a:sym typeface="Roboto"/>
              </a:endParaRPr>
            </a:p>
          </p:txBody>
        </p:sp>
      </p:grpSp>
      <p:grpSp>
        <p:nvGrpSpPr>
          <p:cNvPr id="171" name="Google Shape;171;p7"/>
          <p:cNvGrpSpPr/>
          <p:nvPr/>
        </p:nvGrpSpPr>
        <p:grpSpPr>
          <a:xfrm>
            <a:off x="808629" y="1782613"/>
            <a:ext cx="7526710" cy="644275"/>
            <a:chOff x="1593000" y="2321793"/>
            <a:chExt cx="5957975" cy="644275"/>
          </a:xfrm>
        </p:grpSpPr>
        <p:sp>
          <p:nvSpPr>
            <p:cNvPr id="172" name="Google Shape;172;p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flipH="1">
              <a:off x="2282925" y="2322568"/>
              <a:ext cx="1647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7"/>
            <p:cNvSpPr/>
            <p:nvPr/>
          </p:nvSpPr>
          <p:spPr>
            <a:xfrm rot="-5400000">
              <a:off x="3327145" y="2109106"/>
              <a:ext cx="643350" cy="1070274"/>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
            <p:cNvSpPr/>
            <p:nvPr/>
          </p:nvSpPr>
          <p:spPr>
            <a:xfrm>
              <a:off x="2342627" y="2399943"/>
              <a:ext cx="15873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rgbClr val="FFFFFF"/>
                  </a:solidFill>
                  <a:latin typeface="Roboto Medium"/>
                  <a:ea typeface="Roboto Medium"/>
                  <a:cs typeface="Roboto Medium"/>
                  <a:sym typeface="Roboto Medium"/>
                </a:rPr>
                <a:t>Encoding categorical Variables</a:t>
              </a:r>
              <a:endParaRPr b="0" i="0" sz="1000" u="none" cap="none" strike="noStrike">
                <a:solidFill>
                  <a:srgbClr val="FFFFFF"/>
                </a:solidFill>
                <a:latin typeface="Roboto"/>
                <a:ea typeface="Roboto"/>
                <a:cs typeface="Roboto"/>
                <a:sym typeface="Roboto"/>
              </a:endParaRPr>
            </a:p>
          </p:txBody>
        </p:sp>
        <p:sp>
          <p:nvSpPr>
            <p:cNvPr id="176" name="Google Shape;176;p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GB" sz="2600" u="none" cap="none" strike="noStrike">
                  <a:solidFill>
                    <a:srgbClr val="FFFFFF"/>
                  </a:solidFill>
                  <a:latin typeface="Roboto Thin"/>
                  <a:ea typeface="Roboto Thin"/>
                  <a:cs typeface="Roboto Thin"/>
                  <a:sym typeface="Roboto Thin"/>
                </a:rPr>
                <a:t>02</a:t>
              </a:r>
              <a:endParaRPr b="0" i="0" sz="2600" u="none" cap="none" strike="noStrike">
                <a:solidFill>
                  <a:srgbClr val="FFFFFF"/>
                </a:solidFill>
                <a:latin typeface="Roboto Thin"/>
                <a:ea typeface="Roboto Thin"/>
                <a:cs typeface="Roboto Thin"/>
                <a:sym typeface="Roboto Thin"/>
              </a:endParaRPr>
            </a:p>
          </p:txBody>
        </p:sp>
        <p:sp>
          <p:nvSpPr>
            <p:cNvPr id="178" name="Google Shape;178;p7"/>
            <p:cNvSpPr/>
            <p:nvPr/>
          </p:nvSpPr>
          <p:spPr>
            <a:xfrm>
              <a:off x="4088974" y="2321793"/>
              <a:ext cx="3101400" cy="6423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15000"/>
                </a:lnSpc>
                <a:spcBef>
                  <a:spcPts val="0"/>
                </a:spcBef>
                <a:spcAft>
                  <a:spcPts val="0"/>
                </a:spcAft>
                <a:buClr>
                  <a:srgbClr val="A72A1E"/>
                </a:buClr>
                <a:buSzPts val="1000"/>
                <a:buFont typeface="Roboto"/>
                <a:buChar char="●"/>
              </a:pPr>
              <a:r>
                <a:rPr b="1" i="0" lang="en-GB" sz="1000" u="none" cap="none" strike="noStrike">
                  <a:solidFill>
                    <a:srgbClr val="A72A1E"/>
                  </a:solidFill>
                  <a:latin typeface="Roboto"/>
                  <a:ea typeface="Roboto"/>
                  <a:cs typeface="Roboto"/>
                  <a:sym typeface="Roboto"/>
                </a:rPr>
                <a:t>Object Variables will be Treated post Analysis</a:t>
              </a:r>
              <a:endParaRPr b="1" i="0" sz="1000" u="none" cap="none" strike="noStrike">
                <a:solidFill>
                  <a:srgbClr val="A72A1E"/>
                </a:solidFill>
                <a:latin typeface="Roboto"/>
                <a:ea typeface="Roboto"/>
                <a:cs typeface="Roboto"/>
                <a:sym typeface="Roboto"/>
              </a:endParaRPr>
            </a:p>
          </p:txBody>
        </p:sp>
      </p:grpSp>
      <p:grpSp>
        <p:nvGrpSpPr>
          <p:cNvPr id="179" name="Google Shape;179;p7"/>
          <p:cNvGrpSpPr/>
          <p:nvPr/>
        </p:nvGrpSpPr>
        <p:grpSpPr>
          <a:xfrm>
            <a:off x="808603" y="961724"/>
            <a:ext cx="7526837" cy="724996"/>
            <a:chOff x="1593000" y="2322567"/>
            <a:chExt cx="6834502" cy="643526"/>
          </a:xfrm>
        </p:grpSpPr>
        <p:sp>
          <p:nvSpPr>
            <p:cNvPr id="180" name="Google Shape;180;p7"/>
            <p:cNvSpPr/>
            <p:nvPr/>
          </p:nvSpPr>
          <p:spPr>
            <a:xfrm>
              <a:off x="3728386" y="2322568"/>
              <a:ext cx="46989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2491790" y="239550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rgbClr val="FFFFFF"/>
                  </a:solidFill>
                  <a:latin typeface="Roboto Medium"/>
                  <a:ea typeface="Roboto Medium"/>
                  <a:cs typeface="Roboto Medium"/>
                  <a:sym typeface="Roboto Medium"/>
                </a:rPr>
                <a:t>Data Type</a:t>
              </a:r>
              <a:endParaRPr b="0" i="0" sz="1000" u="none" cap="none" strike="noStrike">
                <a:solidFill>
                  <a:srgbClr val="FFFFFF"/>
                </a:solidFill>
                <a:latin typeface="Roboto"/>
                <a:ea typeface="Roboto"/>
                <a:cs typeface="Roboto"/>
                <a:sym typeface="Roboto"/>
              </a:endParaRPr>
            </a:p>
          </p:txBody>
        </p:sp>
        <p:sp>
          <p:nvSpPr>
            <p:cNvPr id="184" name="Google Shape;184;p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1593001" y="2322568"/>
              <a:ext cx="8121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GB" sz="2600" u="none" cap="none" strike="noStrike">
                  <a:solidFill>
                    <a:srgbClr val="FFFFFF"/>
                  </a:solidFill>
                  <a:latin typeface="Roboto Thin"/>
                  <a:ea typeface="Roboto Thin"/>
                  <a:cs typeface="Roboto Thin"/>
                  <a:sym typeface="Roboto Thin"/>
                </a:rPr>
                <a:t>01</a:t>
              </a:r>
              <a:endParaRPr b="0" i="0" sz="2600" u="none" cap="none" strike="noStrike">
                <a:solidFill>
                  <a:srgbClr val="FFFFFF"/>
                </a:solidFill>
                <a:latin typeface="Roboto Thin"/>
                <a:ea typeface="Roboto Thin"/>
                <a:cs typeface="Roboto Thin"/>
                <a:sym typeface="Roboto Thin"/>
              </a:endParaRPr>
            </a:p>
          </p:txBody>
        </p:sp>
        <p:sp>
          <p:nvSpPr>
            <p:cNvPr id="186" name="Google Shape;186;p7"/>
            <p:cNvSpPr/>
            <p:nvPr/>
          </p:nvSpPr>
          <p:spPr>
            <a:xfrm>
              <a:off x="4445902" y="2323793"/>
              <a:ext cx="3981600" cy="6423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15000"/>
                </a:lnSpc>
                <a:spcBef>
                  <a:spcPts val="0"/>
                </a:spcBef>
                <a:spcAft>
                  <a:spcPts val="0"/>
                </a:spcAft>
                <a:buClr>
                  <a:srgbClr val="A72A1E"/>
                </a:buClr>
                <a:buSzPts val="1000"/>
                <a:buFont typeface="Roboto"/>
                <a:buChar char="●"/>
              </a:pPr>
              <a:r>
                <a:rPr b="1" i="0" lang="en-GB" sz="1000" u="none" cap="none" strike="noStrike">
                  <a:solidFill>
                    <a:srgbClr val="A72A1E"/>
                  </a:solidFill>
                  <a:latin typeface="Roboto"/>
                  <a:ea typeface="Roboto"/>
                  <a:cs typeface="Roboto"/>
                  <a:sym typeface="Roboto"/>
                </a:rPr>
                <a:t>Object-</a:t>
              </a:r>
              <a:r>
                <a:rPr b="1" i="1" lang="en-GB" sz="1000" u="none" cap="none" strike="noStrike">
                  <a:solidFill>
                    <a:srgbClr val="A72A1E"/>
                  </a:solidFill>
                  <a:latin typeface="Roboto"/>
                  <a:ea typeface="Roboto"/>
                  <a:cs typeface="Roboto"/>
                  <a:sym typeface="Roboto"/>
                </a:rPr>
                <a:t>Product ID, Type</a:t>
              </a:r>
              <a:endParaRPr b="1" i="1" sz="1000" u="none" cap="none" strike="noStrike">
                <a:solidFill>
                  <a:srgbClr val="A72A1E"/>
                </a:solidFill>
                <a:latin typeface="Roboto"/>
                <a:ea typeface="Roboto"/>
                <a:cs typeface="Roboto"/>
                <a:sym typeface="Roboto"/>
              </a:endParaRPr>
            </a:p>
            <a:p>
              <a:pPr indent="-292100" lvl="0" marL="457200" marR="0" rtl="0" algn="l">
                <a:lnSpc>
                  <a:spcPct val="115000"/>
                </a:lnSpc>
                <a:spcBef>
                  <a:spcPts val="0"/>
                </a:spcBef>
                <a:spcAft>
                  <a:spcPts val="0"/>
                </a:spcAft>
                <a:buClr>
                  <a:srgbClr val="A72A1E"/>
                </a:buClr>
                <a:buSzPts val="1000"/>
                <a:buFont typeface="Roboto"/>
                <a:buChar char="●"/>
              </a:pPr>
              <a:r>
                <a:rPr b="1" i="0" lang="en-GB" sz="1000" u="none" cap="none" strike="noStrike">
                  <a:solidFill>
                    <a:srgbClr val="A72A1E"/>
                  </a:solidFill>
                  <a:latin typeface="Roboto"/>
                  <a:ea typeface="Roboto"/>
                  <a:cs typeface="Roboto"/>
                  <a:sym typeface="Roboto"/>
                </a:rPr>
                <a:t>Integer- </a:t>
              </a:r>
              <a:r>
                <a:rPr b="1" i="1" lang="en-GB" sz="1000" u="none" cap="none" strike="noStrike">
                  <a:solidFill>
                    <a:srgbClr val="A72A1E"/>
                  </a:solidFill>
                  <a:latin typeface="Roboto"/>
                  <a:ea typeface="Roboto"/>
                  <a:cs typeface="Roboto"/>
                  <a:sym typeface="Roboto"/>
                </a:rPr>
                <a:t>UDI, Rotational speed [rpm], Tool wear [min], Tool wear [min], Machine failure, TWF,HDF, PWF, OSF, RNF</a:t>
              </a:r>
              <a:endParaRPr b="1" i="1" sz="1250" u="none" cap="none" strike="noStrike">
                <a:solidFill>
                  <a:srgbClr val="000000"/>
                </a:solidFill>
                <a:highlight>
                  <a:srgbClr val="FFFFFF"/>
                </a:highlight>
                <a:latin typeface="Arial"/>
                <a:ea typeface="Arial"/>
                <a:cs typeface="Arial"/>
                <a:sym typeface="Arial"/>
              </a:endParaRPr>
            </a:p>
            <a:p>
              <a:pPr indent="-292100" lvl="0" marL="457200" marR="0" rtl="0" algn="l">
                <a:lnSpc>
                  <a:spcPct val="115000"/>
                </a:lnSpc>
                <a:spcBef>
                  <a:spcPts val="0"/>
                </a:spcBef>
                <a:spcAft>
                  <a:spcPts val="0"/>
                </a:spcAft>
                <a:buClr>
                  <a:srgbClr val="A72A1E"/>
                </a:buClr>
                <a:buSzPts val="1000"/>
                <a:buFont typeface="Roboto"/>
                <a:buChar char="●"/>
              </a:pPr>
              <a:r>
                <a:rPr b="1" i="0" lang="en-GB" sz="1000" u="none" cap="none" strike="noStrike">
                  <a:solidFill>
                    <a:srgbClr val="A72A1E"/>
                  </a:solidFill>
                  <a:latin typeface="Roboto"/>
                  <a:ea typeface="Roboto"/>
                  <a:cs typeface="Roboto"/>
                  <a:sym typeface="Roboto"/>
                </a:rPr>
                <a:t>Float - </a:t>
              </a:r>
              <a:r>
                <a:rPr b="1" i="1" lang="en-GB" sz="1000" u="none" cap="none" strike="noStrike">
                  <a:solidFill>
                    <a:srgbClr val="A72A1E"/>
                  </a:solidFill>
                  <a:latin typeface="Roboto"/>
                  <a:ea typeface="Roboto"/>
                  <a:cs typeface="Roboto"/>
                  <a:sym typeface="Roboto"/>
                </a:rPr>
                <a:t>Air temperature [K], Process temperature [K], Torque [Nm]</a:t>
              </a:r>
              <a:endParaRPr b="1" i="1" sz="1000" u="none" cap="none" strike="noStrike">
                <a:solidFill>
                  <a:srgbClr val="A72A1E"/>
                </a:solidFill>
                <a:latin typeface="Roboto"/>
                <a:ea typeface="Roboto"/>
                <a:cs typeface="Roboto"/>
                <a:sym typeface="Roboto"/>
              </a:endParaRPr>
            </a:p>
          </p:txBody>
        </p:sp>
      </p:grpSp>
      <p:pic>
        <p:nvPicPr>
          <p:cNvPr id="187" name="Google Shape;187;p7"/>
          <p:cNvPicPr preferRelativeResize="0"/>
          <p:nvPr/>
        </p:nvPicPr>
        <p:blipFill rotWithShape="1">
          <a:blip r:embed="rId3">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8"/>
          <p:cNvPicPr preferRelativeResize="0"/>
          <p:nvPr/>
        </p:nvPicPr>
        <p:blipFill rotWithShape="1">
          <a:blip r:embed="rId3">
            <a:alphaModFix/>
          </a:blip>
          <a:srcRect b="0" l="0" r="0" t="0"/>
          <a:stretch/>
        </p:blipFill>
        <p:spPr>
          <a:xfrm>
            <a:off x="4303865" y="1297738"/>
            <a:ext cx="3503625" cy="2335750"/>
          </a:xfrm>
          <a:prstGeom prst="rect">
            <a:avLst/>
          </a:prstGeom>
          <a:noFill/>
          <a:ln>
            <a:noFill/>
          </a:ln>
        </p:spPr>
      </p:pic>
      <p:pic>
        <p:nvPicPr>
          <p:cNvPr id="193" name="Google Shape;193;p8"/>
          <p:cNvPicPr preferRelativeResize="0"/>
          <p:nvPr/>
        </p:nvPicPr>
        <p:blipFill rotWithShape="1">
          <a:blip r:embed="rId4">
            <a:alphaModFix/>
          </a:blip>
          <a:srcRect b="0" l="0" r="0" t="0"/>
          <a:stretch/>
        </p:blipFill>
        <p:spPr>
          <a:xfrm>
            <a:off x="361700" y="1163625"/>
            <a:ext cx="3779025" cy="2603975"/>
          </a:xfrm>
          <a:prstGeom prst="rect">
            <a:avLst/>
          </a:prstGeom>
          <a:noFill/>
          <a:ln>
            <a:noFill/>
          </a:ln>
        </p:spPr>
      </p:pic>
      <p:sp>
        <p:nvSpPr>
          <p:cNvPr id="194" name="Google Shape;194;p8"/>
          <p:cNvSpPr txBox="1"/>
          <p:nvPr/>
        </p:nvSpPr>
        <p:spPr>
          <a:xfrm>
            <a:off x="5107825" y="4404125"/>
            <a:ext cx="335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195" name="Google Shape;195;p8"/>
          <p:cNvPicPr preferRelativeResize="0"/>
          <p:nvPr/>
        </p:nvPicPr>
        <p:blipFill rotWithShape="1">
          <a:blip r:embed="rId5">
            <a:alphaModFix/>
          </a:blip>
          <a:srcRect b="0" l="0" r="0" t="0"/>
          <a:stretch/>
        </p:blipFill>
        <p:spPr>
          <a:xfrm>
            <a:off x="7501165" y="1965088"/>
            <a:ext cx="1285875" cy="1114425"/>
          </a:xfrm>
          <a:prstGeom prst="rect">
            <a:avLst/>
          </a:prstGeom>
          <a:noFill/>
          <a:ln>
            <a:noFill/>
          </a:ln>
        </p:spPr>
      </p:pic>
      <p:sp>
        <p:nvSpPr>
          <p:cNvPr id="196" name="Google Shape;196;p8"/>
          <p:cNvSpPr txBox="1"/>
          <p:nvPr/>
        </p:nvSpPr>
        <p:spPr>
          <a:xfrm>
            <a:off x="615000" y="301975"/>
            <a:ext cx="5492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1"/>
                </a:solidFill>
                <a:latin typeface="Times New Roman"/>
                <a:ea typeface="Times New Roman"/>
                <a:cs typeface="Times New Roman"/>
                <a:sym typeface="Times New Roman"/>
              </a:rPr>
              <a:t>Exploratory data analysis</a:t>
            </a:r>
            <a:endParaRPr b="1" i="0" sz="3000" u="none" cap="none" strike="noStrike">
              <a:solidFill>
                <a:schemeClr val="accent1"/>
              </a:solidFill>
              <a:latin typeface="Times New Roman"/>
              <a:ea typeface="Times New Roman"/>
              <a:cs typeface="Times New Roman"/>
              <a:sym typeface="Times New Roman"/>
            </a:endParaRPr>
          </a:p>
        </p:txBody>
      </p:sp>
      <p:sp>
        <p:nvSpPr>
          <p:cNvPr id="197" name="Google Shape;197;p8"/>
          <p:cNvSpPr txBox="1"/>
          <p:nvPr/>
        </p:nvSpPr>
        <p:spPr>
          <a:xfrm>
            <a:off x="1708325" y="4056625"/>
            <a:ext cx="6011700" cy="415500"/>
          </a:xfrm>
          <a:prstGeom prst="rect">
            <a:avLst/>
          </a:prstGeom>
          <a:solidFill>
            <a:srgbClr val="FFD966"/>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1" lang="en-GB" sz="1500" u="none" cap="none" strike="noStrike">
                <a:solidFill>
                  <a:schemeClr val="dk2"/>
                </a:solidFill>
                <a:latin typeface="Times New Roman"/>
                <a:ea typeface="Times New Roman"/>
                <a:cs typeface="Times New Roman"/>
                <a:sym typeface="Times New Roman"/>
              </a:rPr>
              <a:t>Visual interpretation of Machine failure and five independent failure modes</a:t>
            </a:r>
            <a:endParaRPr b="0" i="1" sz="1500" u="none" cap="none" strike="noStrike">
              <a:solidFill>
                <a:schemeClr val="dk2"/>
              </a:solidFill>
              <a:latin typeface="Times New Roman"/>
              <a:ea typeface="Times New Roman"/>
              <a:cs typeface="Times New Roman"/>
              <a:sym typeface="Times New Roman"/>
            </a:endParaRPr>
          </a:p>
        </p:txBody>
      </p:sp>
      <p:pic>
        <p:nvPicPr>
          <p:cNvPr id="198" name="Google Shape;198;p8"/>
          <p:cNvPicPr preferRelativeResize="0"/>
          <p:nvPr/>
        </p:nvPicPr>
        <p:blipFill rotWithShape="1">
          <a:blip r:embed="rId6">
            <a:alphaModFix/>
          </a:blip>
          <a:srcRect b="0" l="0" r="0" t="0"/>
          <a:stretch/>
        </p:blipFill>
        <p:spPr>
          <a:xfrm>
            <a:off x="7836550" y="4564225"/>
            <a:ext cx="954850" cy="32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311700" y="747250"/>
            <a:ext cx="53028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600"/>
              <a:buNone/>
            </a:pPr>
            <a:r>
              <a:rPr lang="en-GB" sz="2500">
                <a:latin typeface="Times New Roman"/>
                <a:ea typeface="Times New Roman"/>
                <a:cs typeface="Times New Roman"/>
                <a:sym typeface="Times New Roman"/>
              </a:rPr>
              <a:t>1.Product and machine failure count by their quality:</a:t>
            </a:r>
            <a:endParaRPr sz="2500">
              <a:latin typeface="Times New Roman"/>
              <a:ea typeface="Times New Roman"/>
              <a:cs typeface="Times New Roman"/>
              <a:sym typeface="Times New Roman"/>
            </a:endParaRPr>
          </a:p>
        </p:txBody>
      </p:sp>
      <p:sp>
        <p:nvSpPr>
          <p:cNvPr id="204" name="Google Shape;204;p9"/>
          <p:cNvSpPr txBox="1"/>
          <p:nvPr>
            <p:ph idx="1" type="body"/>
          </p:nvPr>
        </p:nvSpPr>
        <p:spPr>
          <a:xfrm>
            <a:off x="311700" y="1590675"/>
            <a:ext cx="4164600" cy="2974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GB" sz="1400"/>
              <a:t> </a:t>
            </a:r>
            <a:r>
              <a:rPr lang="en-GB" sz="1400">
                <a:solidFill>
                  <a:srgbClr val="000000"/>
                </a:solidFill>
              </a:rPr>
              <a:t>(a) We can understand that number of products by their product quality. There are products</a:t>
            </a:r>
            <a:endParaRPr sz="1400">
              <a:solidFill>
                <a:srgbClr val="000000"/>
              </a:solidFill>
            </a:endParaRPr>
          </a:p>
          <a:p>
            <a:pPr indent="-317500" lvl="0" marL="457200" rtl="0" algn="l">
              <a:lnSpc>
                <a:spcPct val="115000"/>
              </a:lnSpc>
              <a:spcBef>
                <a:spcPts val="1200"/>
              </a:spcBef>
              <a:spcAft>
                <a:spcPts val="0"/>
              </a:spcAft>
              <a:buClr>
                <a:srgbClr val="000000"/>
              </a:buClr>
              <a:buSzPts val="1400"/>
              <a:buChar char="●"/>
            </a:pPr>
            <a:r>
              <a:rPr b="1" i="1" lang="en-GB" sz="1400">
                <a:solidFill>
                  <a:srgbClr val="000000"/>
                </a:solidFill>
              </a:rPr>
              <a:t>1003</a:t>
            </a:r>
            <a:r>
              <a:rPr lang="en-GB" sz="1400">
                <a:solidFill>
                  <a:srgbClr val="000000"/>
                </a:solidFill>
              </a:rPr>
              <a:t> in high quality,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i="1" lang="en-GB" sz="1400">
                <a:solidFill>
                  <a:srgbClr val="000000"/>
                </a:solidFill>
              </a:rPr>
              <a:t>6000 </a:t>
            </a:r>
            <a:r>
              <a:rPr lang="en-GB" sz="1400">
                <a:solidFill>
                  <a:srgbClr val="000000"/>
                </a:solidFill>
              </a:rPr>
              <a:t>in low quality,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i="1" lang="en-GB" sz="1400">
                <a:solidFill>
                  <a:srgbClr val="000000"/>
                </a:solidFill>
              </a:rPr>
              <a:t>2997 </a:t>
            </a:r>
            <a:r>
              <a:rPr lang="en-GB" sz="1400">
                <a:solidFill>
                  <a:srgbClr val="000000"/>
                </a:solidFill>
              </a:rPr>
              <a:t>in medium quality. </a:t>
            </a:r>
            <a:endParaRPr sz="1400">
              <a:solidFill>
                <a:srgbClr val="000000"/>
              </a:solidFill>
            </a:endParaRPr>
          </a:p>
          <a:p>
            <a:pPr indent="0" lvl="0" marL="0" rtl="0" algn="l">
              <a:lnSpc>
                <a:spcPct val="115000"/>
              </a:lnSpc>
              <a:spcBef>
                <a:spcPts val="1200"/>
              </a:spcBef>
              <a:spcAft>
                <a:spcPts val="1200"/>
              </a:spcAft>
              <a:buSzPts val="1800"/>
              <a:buNone/>
            </a:pPr>
            <a:r>
              <a:rPr lang="en-GB" sz="1400">
                <a:solidFill>
                  <a:srgbClr val="000000"/>
                </a:solidFill>
              </a:rPr>
              <a:t> (b) It shows the quality wise failures in product manufacturing. It helps to  learn there are more failures in the </a:t>
            </a:r>
            <a:r>
              <a:rPr b="1" lang="en-GB" sz="1400">
                <a:solidFill>
                  <a:srgbClr val="000000"/>
                </a:solidFill>
              </a:rPr>
              <a:t>low-quality product about 235 failures</a:t>
            </a:r>
            <a:r>
              <a:rPr lang="en-GB" sz="1400">
                <a:solidFill>
                  <a:srgbClr val="000000"/>
                </a:solidFill>
              </a:rPr>
              <a:t> than rest together (H=21, M=83). Hence, they can ensure less failure during low quality product failure. </a:t>
            </a:r>
            <a:endParaRPr sz="1400">
              <a:solidFill>
                <a:srgbClr val="000000"/>
              </a:solidFill>
            </a:endParaRPr>
          </a:p>
        </p:txBody>
      </p:sp>
      <p:pic>
        <p:nvPicPr>
          <p:cNvPr id="205" name="Google Shape;205;p9"/>
          <p:cNvPicPr preferRelativeResize="0"/>
          <p:nvPr/>
        </p:nvPicPr>
        <p:blipFill rotWithShape="1">
          <a:blip r:embed="rId3">
            <a:alphaModFix/>
          </a:blip>
          <a:srcRect b="0" l="0" r="0" t="0"/>
          <a:stretch/>
        </p:blipFill>
        <p:spPr>
          <a:xfrm>
            <a:off x="5743600" y="2636050"/>
            <a:ext cx="2558900" cy="2167800"/>
          </a:xfrm>
          <a:prstGeom prst="rect">
            <a:avLst/>
          </a:prstGeom>
          <a:noFill/>
          <a:ln>
            <a:noFill/>
          </a:ln>
        </p:spPr>
      </p:pic>
      <p:pic>
        <p:nvPicPr>
          <p:cNvPr id="206" name="Google Shape;206;p9"/>
          <p:cNvPicPr preferRelativeResize="0"/>
          <p:nvPr/>
        </p:nvPicPr>
        <p:blipFill rotWithShape="1">
          <a:blip r:embed="rId4">
            <a:alphaModFix/>
          </a:blip>
          <a:srcRect b="0" l="0" r="0" t="0"/>
          <a:stretch/>
        </p:blipFill>
        <p:spPr>
          <a:xfrm>
            <a:off x="5679300" y="193900"/>
            <a:ext cx="2623200" cy="2274300"/>
          </a:xfrm>
          <a:prstGeom prst="rect">
            <a:avLst/>
          </a:prstGeom>
          <a:noFill/>
          <a:ln>
            <a:noFill/>
          </a:ln>
        </p:spPr>
      </p:pic>
      <p:sp>
        <p:nvSpPr>
          <p:cNvPr id="207" name="Google Shape;207;p9"/>
          <p:cNvSpPr txBox="1"/>
          <p:nvPr/>
        </p:nvSpPr>
        <p:spPr>
          <a:xfrm>
            <a:off x="5947175" y="4686925"/>
            <a:ext cx="2496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000000"/>
                </a:solidFill>
                <a:latin typeface="Open Sans"/>
                <a:ea typeface="Open Sans"/>
                <a:cs typeface="Open Sans"/>
                <a:sym typeface="Open Sans"/>
              </a:rPr>
              <a:t>Quality wise failures in product</a:t>
            </a:r>
            <a:endParaRPr b="1" i="0" sz="1000" u="none" cap="none" strike="noStrike">
              <a:solidFill>
                <a:srgbClr val="000000"/>
              </a:solidFill>
              <a:latin typeface="Open Sans"/>
              <a:ea typeface="Open Sans"/>
              <a:cs typeface="Open Sans"/>
              <a:sym typeface="Open Sans"/>
            </a:endParaRPr>
          </a:p>
        </p:txBody>
      </p:sp>
      <p:sp>
        <p:nvSpPr>
          <p:cNvPr id="208" name="Google Shape;208;p9"/>
          <p:cNvSpPr txBox="1"/>
          <p:nvPr/>
        </p:nvSpPr>
        <p:spPr>
          <a:xfrm>
            <a:off x="111000" y="131650"/>
            <a:ext cx="5503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800"/>
              <a:buFont typeface="Arial"/>
              <a:buNone/>
            </a:pPr>
            <a:r>
              <a:rPr b="1" i="0" lang="en-GB" sz="2800" u="none" cap="none" strike="noStrike">
                <a:solidFill>
                  <a:schemeClr val="accent1"/>
                </a:solidFill>
                <a:latin typeface="Times New Roman"/>
                <a:ea typeface="Times New Roman"/>
                <a:cs typeface="Times New Roman"/>
                <a:sym typeface="Times New Roman"/>
              </a:rPr>
              <a:t>Inferences from Data Visualization</a:t>
            </a:r>
            <a:endParaRPr b="0" i="0" sz="1200" u="none" cap="none" strike="noStrike">
              <a:solidFill>
                <a:srgbClr val="000000"/>
              </a:solidFill>
              <a:latin typeface="Arial"/>
              <a:ea typeface="Arial"/>
              <a:cs typeface="Arial"/>
              <a:sym typeface="Arial"/>
            </a:endParaRPr>
          </a:p>
        </p:txBody>
      </p:sp>
      <p:pic>
        <p:nvPicPr>
          <p:cNvPr id="209" name="Google Shape;209;p9"/>
          <p:cNvPicPr preferRelativeResize="0"/>
          <p:nvPr/>
        </p:nvPicPr>
        <p:blipFill rotWithShape="1">
          <a:blip r:embed="rId5">
            <a:alphaModFix/>
          </a:blip>
          <a:srcRect b="0" l="0" r="0" t="0"/>
          <a:stretch/>
        </p:blipFill>
        <p:spPr>
          <a:xfrm>
            <a:off x="8113575" y="4564900"/>
            <a:ext cx="954850" cy="32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