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7" r:id="rId6"/>
    <p:sldId id="316" r:id="rId7"/>
    <p:sldId id="301" r:id="rId8"/>
    <p:sldId id="315" r:id="rId9"/>
    <p:sldId id="307" r:id="rId10"/>
    <p:sldId id="308" r:id="rId11"/>
    <p:sldId id="309" r:id="rId12"/>
    <p:sldId id="312" r:id="rId13"/>
    <p:sldId id="314" r:id="rId14"/>
    <p:sldId id="3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BE7"/>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114"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a:solidFill>
                  <a:schemeClr val="tx1"/>
                </a:solidFill>
              </a:rPr>
              <a:t>Store Sales:</a:t>
            </a:r>
            <a:br>
              <a:rPr lang="en-US" sz="4400" dirty="0">
                <a:solidFill>
                  <a:schemeClr val="tx1"/>
                </a:solidFill>
              </a:rPr>
            </a:br>
            <a:r>
              <a:rPr lang="en-US" sz="4400" dirty="0">
                <a:solidFill>
                  <a:schemeClr val="tx1"/>
                </a:solidFill>
              </a:rPr>
              <a:t>Analyzing and predicting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Abdulrahman AL-SALLUM</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DFBEDB-4D62-4DEE-BE2F-CA2A94540F1C}"/>
              </a:ext>
            </a:extLst>
          </p:cNvPr>
          <p:cNvSpPr txBox="1"/>
          <p:nvPr/>
        </p:nvSpPr>
        <p:spPr>
          <a:xfrm>
            <a:off x="0" y="0"/>
            <a:ext cx="6045693" cy="584775"/>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a:t> Modelling</a:t>
            </a:r>
          </a:p>
        </p:txBody>
      </p:sp>
      <p:sp>
        <p:nvSpPr>
          <p:cNvPr id="3" name="TextBox 2">
            <a:extLst>
              <a:ext uri="{FF2B5EF4-FFF2-40B4-BE49-F238E27FC236}">
                <a16:creationId xmlns:a16="http://schemas.microsoft.com/office/drawing/2014/main" id="{AA6753C5-1591-4EB4-8FFF-1F9FDD8B89E2}"/>
              </a:ext>
            </a:extLst>
          </p:cNvPr>
          <p:cNvSpPr txBox="1"/>
          <p:nvPr/>
        </p:nvSpPr>
        <p:spPr>
          <a:xfrm>
            <a:off x="186430" y="584775"/>
            <a:ext cx="1171852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What has been done :</a:t>
            </a:r>
          </a:p>
          <a:p>
            <a:pPr marL="742950" lvl="1" indent="-285750">
              <a:buFont typeface="Arial" panose="020B0604020202020204" pitchFamily="34" charset="0"/>
              <a:buChar char="•"/>
            </a:pPr>
            <a:r>
              <a:rPr lang="en-US" sz="2400" b="1" dirty="0">
                <a:solidFill>
                  <a:schemeClr val="accent4"/>
                </a:solidFill>
              </a:rPr>
              <a:t>Drop unneeded column such is Product ID and outlet ID</a:t>
            </a:r>
          </a:p>
          <a:p>
            <a:pPr marL="742950" lvl="1" indent="-285750">
              <a:buFont typeface="Arial" panose="020B0604020202020204" pitchFamily="34" charset="0"/>
              <a:buChar char="•"/>
            </a:pPr>
            <a:r>
              <a:rPr lang="en-US" sz="2400" b="1" dirty="0">
                <a:solidFill>
                  <a:schemeClr val="accent4"/>
                </a:solidFill>
              </a:rPr>
              <a:t>convert all categorical columns to dummies</a:t>
            </a:r>
          </a:p>
          <a:p>
            <a:pPr marL="742950" lvl="1" indent="-285750">
              <a:buFont typeface="Arial" panose="020B0604020202020204" pitchFamily="34" charset="0"/>
              <a:buChar char="•"/>
            </a:pPr>
            <a:r>
              <a:rPr lang="en-US" sz="2400" b="1" dirty="0">
                <a:solidFill>
                  <a:schemeClr val="accent4"/>
                </a:solidFill>
              </a:rPr>
              <a:t>Define X (the data without the target) and Y(the Target)</a:t>
            </a:r>
          </a:p>
          <a:p>
            <a:pPr marL="742950" lvl="1" indent="-285750">
              <a:buFont typeface="Arial" panose="020B0604020202020204" pitchFamily="34" charset="0"/>
              <a:buChar char="•"/>
            </a:pPr>
            <a:r>
              <a:rPr lang="en-US" sz="2400" b="1" dirty="0">
                <a:solidFill>
                  <a:schemeClr val="accent4"/>
                </a:solidFill>
              </a:rPr>
              <a:t>Scale X </a:t>
            </a:r>
          </a:p>
          <a:p>
            <a:pPr marL="742950" lvl="1" indent="-285750">
              <a:buFont typeface="Arial" panose="020B0604020202020204" pitchFamily="34" charset="0"/>
              <a:buChar char="•"/>
            </a:pPr>
            <a:r>
              <a:rPr lang="en-US" sz="2400" b="1" dirty="0">
                <a:solidFill>
                  <a:schemeClr val="accent4"/>
                </a:solidFill>
              </a:rPr>
              <a:t>Use Cross validation to evaluate the models.</a:t>
            </a:r>
          </a:p>
          <a:p>
            <a:pPr marL="742950" lvl="1" indent="-285750">
              <a:buFont typeface="Arial" panose="020B0604020202020204" pitchFamily="34" charset="0"/>
              <a:buChar char="•"/>
            </a:pPr>
            <a:endParaRPr lang="en-US" sz="2400" b="1" dirty="0">
              <a:solidFill>
                <a:schemeClr val="accent4"/>
              </a:solidFill>
            </a:endParaRPr>
          </a:p>
        </p:txBody>
      </p:sp>
      <p:graphicFrame>
        <p:nvGraphicFramePr>
          <p:cNvPr id="8" name="Table 8">
            <a:extLst>
              <a:ext uri="{FF2B5EF4-FFF2-40B4-BE49-F238E27FC236}">
                <a16:creationId xmlns:a16="http://schemas.microsoft.com/office/drawing/2014/main" id="{1A6CB573-2AFD-480B-B5A1-3DD0883C8ADB}"/>
              </a:ext>
            </a:extLst>
          </p:cNvPr>
          <p:cNvGraphicFramePr>
            <a:graphicFrameLocks noGrp="1"/>
          </p:cNvGraphicFramePr>
          <p:nvPr>
            <p:extLst>
              <p:ext uri="{D42A27DB-BD31-4B8C-83A1-F6EECF244321}">
                <p14:modId xmlns:p14="http://schemas.microsoft.com/office/powerpoint/2010/main" val="2002092189"/>
              </p:ext>
            </p:extLst>
          </p:nvPr>
        </p:nvGraphicFramePr>
        <p:xfrm>
          <a:off x="2032000" y="359557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29159984"/>
                    </a:ext>
                  </a:extLst>
                </a:gridCol>
                <a:gridCol w="4064000">
                  <a:extLst>
                    <a:ext uri="{9D8B030D-6E8A-4147-A177-3AD203B41FA5}">
                      <a16:colId xmlns:a16="http://schemas.microsoft.com/office/drawing/2014/main" val="2298048065"/>
                    </a:ext>
                  </a:extLst>
                </a:gridCol>
              </a:tblGrid>
              <a:tr h="370840">
                <a:tc>
                  <a:txBody>
                    <a:bodyPr/>
                    <a:lstStyle/>
                    <a:p>
                      <a:pPr algn="ctr"/>
                      <a:r>
                        <a:rPr lang="en-US" dirty="0">
                          <a:solidFill>
                            <a:schemeClr val="tx1"/>
                          </a:solidFill>
                        </a:rPr>
                        <a:t>Model</a:t>
                      </a:r>
                    </a:p>
                  </a:txBody>
                  <a:tcPr/>
                </a:tc>
                <a:tc>
                  <a:txBody>
                    <a:bodyPr/>
                    <a:lstStyle/>
                    <a:p>
                      <a:pPr algn="ctr"/>
                      <a:r>
                        <a:rPr lang="en-US" dirty="0">
                          <a:solidFill>
                            <a:schemeClr val="tx1"/>
                          </a:solidFill>
                        </a:rPr>
                        <a:t>R^2</a:t>
                      </a:r>
                    </a:p>
                  </a:txBody>
                  <a:tcPr/>
                </a:tc>
                <a:extLst>
                  <a:ext uri="{0D108BD9-81ED-4DB2-BD59-A6C34878D82A}">
                    <a16:rowId xmlns:a16="http://schemas.microsoft.com/office/drawing/2014/main" val="4274056217"/>
                  </a:ext>
                </a:extLst>
              </a:tr>
              <a:tr h="370840">
                <a:tc>
                  <a:txBody>
                    <a:bodyPr/>
                    <a:lstStyle/>
                    <a:p>
                      <a:pPr algn="ctr"/>
                      <a:r>
                        <a:rPr lang="en-US" dirty="0">
                          <a:solidFill>
                            <a:schemeClr val="tx1"/>
                          </a:solidFill>
                        </a:rPr>
                        <a:t>Lasso</a:t>
                      </a:r>
                    </a:p>
                  </a:txBody>
                  <a:tcPr/>
                </a:tc>
                <a:tc>
                  <a:txBody>
                    <a:bodyPr/>
                    <a:lstStyle/>
                    <a:p>
                      <a:pPr algn="ctr"/>
                      <a:r>
                        <a:rPr lang="en-US" dirty="0">
                          <a:solidFill>
                            <a:schemeClr val="tx1"/>
                          </a:solidFill>
                        </a:rPr>
                        <a:t>0.55</a:t>
                      </a:r>
                    </a:p>
                  </a:txBody>
                  <a:tcPr/>
                </a:tc>
                <a:extLst>
                  <a:ext uri="{0D108BD9-81ED-4DB2-BD59-A6C34878D82A}">
                    <a16:rowId xmlns:a16="http://schemas.microsoft.com/office/drawing/2014/main" val="617437774"/>
                  </a:ext>
                </a:extLst>
              </a:tr>
              <a:tr h="370840">
                <a:tc>
                  <a:txBody>
                    <a:bodyPr/>
                    <a:lstStyle/>
                    <a:p>
                      <a:pPr algn="ctr"/>
                      <a:r>
                        <a:rPr lang="en-US" dirty="0">
                          <a:solidFill>
                            <a:schemeClr val="tx1"/>
                          </a:solidFill>
                        </a:rPr>
                        <a:t>Ridge</a:t>
                      </a:r>
                    </a:p>
                  </a:txBody>
                  <a:tcPr/>
                </a:tc>
                <a:tc>
                  <a:txBody>
                    <a:bodyPr/>
                    <a:lstStyle/>
                    <a:p>
                      <a:pPr algn="ctr"/>
                      <a:r>
                        <a:rPr lang="en-US" dirty="0">
                          <a:solidFill>
                            <a:schemeClr val="tx1"/>
                          </a:solidFill>
                        </a:rPr>
                        <a:t>0.52</a:t>
                      </a:r>
                    </a:p>
                  </a:txBody>
                  <a:tcPr/>
                </a:tc>
                <a:extLst>
                  <a:ext uri="{0D108BD9-81ED-4DB2-BD59-A6C34878D82A}">
                    <a16:rowId xmlns:a16="http://schemas.microsoft.com/office/drawing/2014/main" val="1856437667"/>
                  </a:ext>
                </a:extLst>
              </a:tr>
              <a:tr h="370840">
                <a:tc>
                  <a:txBody>
                    <a:bodyPr/>
                    <a:lstStyle/>
                    <a:p>
                      <a:pPr algn="ctr"/>
                      <a:r>
                        <a:rPr lang="en-US" dirty="0">
                          <a:solidFill>
                            <a:schemeClr val="tx1"/>
                          </a:solidFill>
                        </a:rPr>
                        <a:t>XG Regressor</a:t>
                      </a:r>
                    </a:p>
                  </a:txBody>
                  <a:tcPr/>
                </a:tc>
                <a:tc>
                  <a:txBody>
                    <a:bodyPr/>
                    <a:lstStyle/>
                    <a:p>
                      <a:pPr algn="ctr"/>
                      <a:r>
                        <a:rPr lang="en-US" dirty="0">
                          <a:solidFill>
                            <a:schemeClr val="tx1"/>
                          </a:solidFill>
                        </a:rPr>
                        <a:t>0.558</a:t>
                      </a:r>
                    </a:p>
                  </a:txBody>
                  <a:tcPr/>
                </a:tc>
                <a:extLst>
                  <a:ext uri="{0D108BD9-81ED-4DB2-BD59-A6C34878D82A}">
                    <a16:rowId xmlns:a16="http://schemas.microsoft.com/office/drawing/2014/main" val="104419175"/>
                  </a:ext>
                </a:extLst>
              </a:tr>
              <a:tr h="370840">
                <a:tc>
                  <a:txBody>
                    <a:bodyPr/>
                    <a:lstStyle/>
                    <a:p>
                      <a:pPr algn="ctr"/>
                      <a:r>
                        <a:rPr lang="en-US" dirty="0">
                          <a:solidFill>
                            <a:schemeClr val="tx1"/>
                          </a:solidFill>
                        </a:rPr>
                        <a:t>Random Forest</a:t>
                      </a:r>
                    </a:p>
                  </a:txBody>
                  <a:tcPr/>
                </a:tc>
                <a:tc>
                  <a:txBody>
                    <a:bodyPr/>
                    <a:lstStyle/>
                    <a:p>
                      <a:pPr algn="ctr"/>
                      <a:r>
                        <a:rPr lang="en-US" dirty="0">
                          <a:solidFill>
                            <a:schemeClr val="tx1"/>
                          </a:solidFill>
                        </a:rPr>
                        <a:t>0.54</a:t>
                      </a:r>
                    </a:p>
                  </a:txBody>
                  <a:tcPr/>
                </a:tc>
                <a:extLst>
                  <a:ext uri="{0D108BD9-81ED-4DB2-BD59-A6C34878D82A}">
                    <a16:rowId xmlns:a16="http://schemas.microsoft.com/office/drawing/2014/main" val="3892655289"/>
                  </a:ext>
                </a:extLst>
              </a:tr>
            </a:tbl>
          </a:graphicData>
        </a:graphic>
      </p:graphicFrame>
    </p:spTree>
    <p:extLst>
      <p:ext uri="{BB962C8B-B14F-4D97-AF65-F5344CB8AC3E}">
        <p14:creationId xmlns:p14="http://schemas.microsoft.com/office/powerpoint/2010/main" val="3107348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4DBC31-9A4C-45B6-84EB-E93291253FC4}"/>
              </a:ext>
            </a:extLst>
          </p:cNvPr>
          <p:cNvSpPr txBox="1"/>
          <p:nvPr/>
        </p:nvSpPr>
        <p:spPr>
          <a:xfrm>
            <a:off x="3408218" y="2327564"/>
            <a:ext cx="7766462" cy="1323439"/>
          </a:xfrm>
          <a:prstGeom prst="rect">
            <a:avLst/>
          </a:prstGeom>
          <a:noFill/>
        </p:spPr>
        <p:txBody>
          <a:bodyPr wrap="square" rtlCol="0">
            <a:spAutoFit/>
          </a:bodyPr>
          <a:lstStyle/>
          <a:p>
            <a:r>
              <a:rPr lang="en-US" sz="8000" b="1" dirty="0"/>
              <a:t>Thank You</a:t>
            </a:r>
          </a:p>
        </p:txBody>
      </p:sp>
    </p:spTree>
    <p:extLst>
      <p:ext uri="{BB962C8B-B14F-4D97-AF65-F5344CB8AC3E}">
        <p14:creationId xmlns:p14="http://schemas.microsoft.com/office/powerpoint/2010/main" val="260309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0594D253-D55E-424F-A173-E2BB98E2E8EC}"/>
              </a:ext>
            </a:extLst>
          </p:cNvPr>
          <p:cNvSpPr txBox="1"/>
          <p:nvPr/>
        </p:nvSpPr>
        <p:spPr>
          <a:xfrm>
            <a:off x="558817" y="2548683"/>
            <a:ext cx="327975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Franklin Gothic Book" panose="020F0502020204030204"/>
                <a:ea typeface="+mn-ea"/>
                <a:cs typeface="+mn-cs"/>
              </a:rPr>
              <a:t>Content</a:t>
            </a:r>
          </a:p>
        </p:txBody>
      </p:sp>
      <p:sp>
        <p:nvSpPr>
          <p:cNvPr id="6" name="TextBox 5">
            <a:extLst>
              <a:ext uri="{FF2B5EF4-FFF2-40B4-BE49-F238E27FC236}">
                <a16:creationId xmlns:a16="http://schemas.microsoft.com/office/drawing/2014/main" id="{61FA1E92-4D53-437D-A883-1A2B5B63A756}"/>
              </a:ext>
            </a:extLst>
          </p:cNvPr>
          <p:cNvSpPr txBox="1"/>
          <p:nvPr/>
        </p:nvSpPr>
        <p:spPr>
          <a:xfrm>
            <a:off x="4584734" y="1769239"/>
            <a:ext cx="7191375" cy="286232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effectLst/>
                <a:uLnTx/>
                <a:uFillTx/>
                <a:latin typeface="Franklin Gothic Book" panose="020F0502020204030204"/>
                <a:ea typeface="+mn-ea"/>
                <a:cs typeface="+mn-cs"/>
              </a:rPr>
              <a:t>The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600" b="0" i="0" u="none" strike="noStrike" kern="1200" cap="none" spc="0" normalizeH="0" baseline="0" noProof="0" dirty="0">
              <a:ln>
                <a:noFill/>
              </a:ln>
              <a:effectLst/>
              <a:uLnTx/>
              <a:uFillTx/>
              <a:latin typeface="Franklin Gothic Book"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effectLst/>
                <a:uLnTx/>
                <a:uFillTx/>
                <a:latin typeface="Franklin Gothic Book" panose="020F0502020204030204"/>
                <a:ea typeface="+mn-ea"/>
                <a:cs typeface="+mn-cs"/>
              </a:rPr>
              <a:t>Data Cleaning and visualization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Franklin Gothic Book" panose="020F0502020204030204"/>
                <a:ea typeface="+mn-ea"/>
                <a:cs typeface="+mn-cs"/>
              </a:rPr>
              <a:t>Modelling</a:t>
            </a:r>
          </a:p>
        </p:txBody>
      </p:sp>
    </p:spTree>
    <p:extLst>
      <p:ext uri="{BB962C8B-B14F-4D97-AF65-F5344CB8AC3E}">
        <p14:creationId xmlns:p14="http://schemas.microsoft.com/office/powerpoint/2010/main" val="176560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0594D253-D55E-424F-A173-E2BB98E2E8EC}"/>
              </a:ext>
            </a:extLst>
          </p:cNvPr>
          <p:cNvSpPr txBox="1"/>
          <p:nvPr/>
        </p:nvSpPr>
        <p:spPr>
          <a:xfrm>
            <a:off x="558817" y="2548683"/>
            <a:ext cx="327975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Franklin Gothic Book" panose="020F0502020204030204"/>
                <a:ea typeface="+mn-ea"/>
                <a:cs typeface="+mn-cs"/>
              </a:rPr>
              <a:t>Content</a:t>
            </a:r>
          </a:p>
        </p:txBody>
      </p:sp>
      <p:sp>
        <p:nvSpPr>
          <p:cNvPr id="6" name="TextBox 5">
            <a:extLst>
              <a:ext uri="{FF2B5EF4-FFF2-40B4-BE49-F238E27FC236}">
                <a16:creationId xmlns:a16="http://schemas.microsoft.com/office/drawing/2014/main" id="{61FA1E92-4D53-437D-A883-1A2B5B63A756}"/>
              </a:ext>
            </a:extLst>
          </p:cNvPr>
          <p:cNvSpPr txBox="1"/>
          <p:nvPr/>
        </p:nvSpPr>
        <p:spPr>
          <a:xfrm>
            <a:off x="4584734" y="1769239"/>
            <a:ext cx="7191375" cy="286232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effectLst/>
                <a:uLnTx/>
                <a:uFillTx/>
                <a:latin typeface="Franklin Gothic Book" panose="020F0502020204030204"/>
                <a:ea typeface="+mn-ea"/>
                <a:cs typeface="+mn-cs"/>
              </a:rPr>
              <a:t>The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600" b="0" i="0" u="none" strike="noStrike" kern="1200" cap="none" spc="0" normalizeH="0" baseline="0" noProof="0" dirty="0">
              <a:ln>
                <a:noFill/>
              </a:ln>
              <a:solidFill>
                <a:srgbClr val="E5DEDB"/>
              </a:solidFill>
              <a:effectLst/>
              <a:uLnTx/>
              <a:uFillTx/>
              <a:latin typeface="Franklin Gothic Book"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rgbClr val="E5DEDB"/>
                </a:solidFill>
                <a:effectLst/>
                <a:uLnTx/>
                <a:uFillTx/>
                <a:latin typeface="Franklin Gothic Book" panose="020F0502020204030204"/>
                <a:ea typeface="+mn-ea"/>
                <a:cs typeface="+mn-cs"/>
              </a:rPr>
              <a:t>Data Cleaning and visualization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dirty="0">
                <a:solidFill>
                  <a:srgbClr val="E5DEDB"/>
                </a:solidFill>
                <a:latin typeface="Franklin Gothic Book" panose="020F0502020204030204"/>
              </a:rPr>
              <a:t>Modelling</a:t>
            </a:r>
          </a:p>
        </p:txBody>
      </p:sp>
    </p:spTree>
    <p:extLst>
      <p:ext uri="{BB962C8B-B14F-4D97-AF65-F5344CB8AC3E}">
        <p14:creationId xmlns:p14="http://schemas.microsoft.com/office/powerpoint/2010/main" val="351422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1A6A6A-C02F-4B15-8B6A-D1DFAFFAB227}"/>
              </a:ext>
            </a:extLst>
          </p:cNvPr>
          <p:cNvSpPr txBox="1"/>
          <p:nvPr/>
        </p:nvSpPr>
        <p:spPr>
          <a:xfrm>
            <a:off x="239697" y="656948"/>
            <a:ext cx="11842812" cy="5139869"/>
          </a:xfrm>
          <a:prstGeom prst="rect">
            <a:avLst/>
          </a:prstGeom>
          <a:noFill/>
        </p:spPr>
        <p:txBody>
          <a:bodyPr wrap="square" rtlCol="0">
            <a:spAutoFit/>
          </a:bodyPr>
          <a:lstStyle/>
          <a:p>
            <a:pPr marL="285750" indent="-285750">
              <a:buFont typeface="Arial" panose="020B0604020202020204" pitchFamily="34" charset="0"/>
              <a:buChar char="•"/>
            </a:pPr>
            <a:r>
              <a:rPr lang="en-US" sz="2000" b="1" dirty="0"/>
              <a:t>What is the Data we are working with ? And what are trying to do?</a:t>
            </a:r>
          </a:p>
          <a:p>
            <a:pPr marL="742950" lvl="1" indent="-285750">
              <a:buFont typeface="Courier New" panose="02070309020205020404" pitchFamily="49" charset="0"/>
              <a:buChar char="o"/>
            </a:pPr>
            <a:r>
              <a:rPr lang="en-US" dirty="0">
                <a:solidFill>
                  <a:schemeClr val="accent4"/>
                </a:solidFill>
              </a:rPr>
              <a:t>The data is from the Big Mart stores, it was collected in 2013 which shows the sales of different products from different outlets. The Goal is to have better understanding of the data and what outlets perform better than others. After this we can have a model to predict the sales for the upcoming year .</a:t>
            </a:r>
            <a:endParaRPr lang="en-US" sz="2000" b="1" dirty="0"/>
          </a:p>
          <a:p>
            <a:pPr marL="742950" lvl="1" indent="-285750">
              <a:buFont typeface="Courier New" panose="02070309020205020404" pitchFamily="49" charset="0"/>
              <a:buChar char="o"/>
            </a:pPr>
            <a:endParaRPr lang="en-US" dirty="0">
              <a:solidFill>
                <a:schemeClr val="accent4"/>
              </a:solidFill>
            </a:endParaRPr>
          </a:p>
          <a:p>
            <a:pPr marL="342900" indent="-342900">
              <a:buFont typeface="Arial" panose="020B0604020202020204" pitchFamily="34" charset="0"/>
              <a:buChar char="•"/>
            </a:pPr>
            <a:r>
              <a:rPr lang="en-US" sz="2000" b="1" dirty="0"/>
              <a:t>Features of the data :</a:t>
            </a:r>
          </a:p>
          <a:p>
            <a:pPr marL="800100" lvl="1" indent="-342900">
              <a:buFont typeface="Courier New" panose="02070309020205020404" pitchFamily="49" charset="0"/>
              <a:buChar char="o"/>
            </a:pPr>
            <a:r>
              <a:rPr lang="en-US" dirty="0" err="1">
                <a:solidFill>
                  <a:schemeClr val="accent4"/>
                </a:solidFill>
              </a:rPr>
              <a:t>ProductID</a:t>
            </a:r>
            <a:r>
              <a:rPr lang="en-US" dirty="0">
                <a:solidFill>
                  <a:schemeClr val="accent4"/>
                </a:solidFill>
              </a:rPr>
              <a:t> : unique product ID</a:t>
            </a:r>
          </a:p>
          <a:p>
            <a:pPr marL="800100" lvl="1" indent="-342900">
              <a:buFont typeface="Courier New" panose="02070309020205020404" pitchFamily="49" charset="0"/>
              <a:buChar char="o"/>
            </a:pPr>
            <a:r>
              <a:rPr lang="en-US" dirty="0">
                <a:solidFill>
                  <a:schemeClr val="accent4"/>
                </a:solidFill>
              </a:rPr>
              <a:t>Weight : weight of products</a:t>
            </a:r>
          </a:p>
          <a:p>
            <a:pPr marL="800100" lvl="1" indent="-342900">
              <a:buFont typeface="Courier New" panose="02070309020205020404" pitchFamily="49" charset="0"/>
              <a:buChar char="o"/>
            </a:pPr>
            <a:r>
              <a:rPr lang="en-US" dirty="0" err="1">
                <a:solidFill>
                  <a:schemeClr val="accent4"/>
                </a:solidFill>
              </a:rPr>
              <a:t>FatContent</a:t>
            </a:r>
            <a:r>
              <a:rPr lang="en-US" dirty="0">
                <a:solidFill>
                  <a:schemeClr val="accent4"/>
                </a:solidFill>
              </a:rPr>
              <a:t> : specifies whether the product is low on fat or not</a:t>
            </a:r>
          </a:p>
          <a:p>
            <a:pPr marL="800100" lvl="1" indent="-342900">
              <a:buFont typeface="Courier New" panose="02070309020205020404" pitchFamily="49" charset="0"/>
              <a:buChar char="o"/>
            </a:pPr>
            <a:r>
              <a:rPr lang="en-US" dirty="0">
                <a:solidFill>
                  <a:schemeClr val="accent4"/>
                </a:solidFill>
              </a:rPr>
              <a:t>Visibility : percentage of total display area of all products in a store allocated to the particular product</a:t>
            </a:r>
          </a:p>
          <a:p>
            <a:pPr marL="800100" lvl="1" indent="-342900">
              <a:buFont typeface="Courier New" panose="02070309020205020404" pitchFamily="49" charset="0"/>
              <a:buChar char="o"/>
            </a:pPr>
            <a:r>
              <a:rPr lang="en-US" dirty="0" err="1">
                <a:solidFill>
                  <a:schemeClr val="accent4"/>
                </a:solidFill>
              </a:rPr>
              <a:t>ProductType</a:t>
            </a:r>
            <a:r>
              <a:rPr lang="en-US" dirty="0">
                <a:solidFill>
                  <a:schemeClr val="accent4"/>
                </a:solidFill>
              </a:rPr>
              <a:t> : the category to which the product belongs</a:t>
            </a:r>
          </a:p>
          <a:p>
            <a:pPr marL="800100" lvl="1" indent="-342900">
              <a:buFont typeface="Courier New" panose="02070309020205020404" pitchFamily="49" charset="0"/>
              <a:buChar char="o"/>
            </a:pPr>
            <a:r>
              <a:rPr lang="en-US" dirty="0" err="1">
                <a:solidFill>
                  <a:schemeClr val="accent4"/>
                </a:solidFill>
              </a:rPr>
              <a:t>OutletID</a:t>
            </a:r>
            <a:r>
              <a:rPr lang="en-US" dirty="0">
                <a:solidFill>
                  <a:schemeClr val="accent4"/>
                </a:solidFill>
              </a:rPr>
              <a:t> : unique store ID</a:t>
            </a:r>
          </a:p>
          <a:p>
            <a:pPr marL="800100" lvl="1" indent="-342900">
              <a:buFont typeface="Courier New" panose="02070309020205020404" pitchFamily="49" charset="0"/>
              <a:buChar char="o"/>
            </a:pPr>
            <a:r>
              <a:rPr lang="en-US" dirty="0" err="1">
                <a:solidFill>
                  <a:schemeClr val="accent4"/>
                </a:solidFill>
              </a:rPr>
              <a:t>EstablishmentYear</a:t>
            </a:r>
            <a:r>
              <a:rPr lang="en-US" dirty="0">
                <a:solidFill>
                  <a:schemeClr val="accent4"/>
                </a:solidFill>
              </a:rPr>
              <a:t> : year of establishment of the outlets</a:t>
            </a:r>
          </a:p>
          <a:p>
            <a:pPr marL="800100" lvl="1" indent="-342900">
              <a:buFont typeface="Courier New" panose="02070309020205020404" pitchFamily="49" charset="0"/>
              <a:buChar char="o"/>
            </a:pPr>
            <a:r>
              <a:rPr lang="en-US" dirty="0" err="1">
                <a:solidFill>
                  <a:schemeClr val="accent4"/>
                </a:solidFill>
              </a:rPr>
              <a:t>OutletSize</a:t>
            </a:r>
            <a:r>
              <a:rPr lang="en-US" dirty="0">
                <a:solidFill>
                  <a:schemeClr val="accent4"/>
                </a:solidFill>
              </a:rPr>
              <a:t> : the size of the store in terms of ground area covered</a:t>
            </a:r>
          </a:p>
          <a:p>
            <a:pPr marL="800100" lvl="1" indent="-342900">
              <a:buFont typeface="Courier New" panose="02070309020205020404" pitchFamily="49" charset="0"/>
              <a:buChar char="o"/>
            </a:pPr>
            <a:r>
              <a:rPr lang="en-US" dirty="0" err="1">
                <a:solidFill>
                  <a:schemeClr val="accent4"/>
                </a:solidFill>
              </a:rPr>
              <a:t>LocationType</a:t>
            </a:r>
            <a:r>
              <a:rPr lang="en-US" dirty="0">
                <a:solidFill>
                  <a:schemeClr val="accent4"/>
                </a:solidFill>
              </a:rPr>
              <a:t> : the type of city in which the store is located</a:t>
            </a:r>
          </a:p>
          <a:p>
            <a:pPr marL="800100" lvl="1" indent="-342900">
              <a:buFont typeface="Courier New" panose="02070309020205020404" pitchFamily="49" charset="0"/>
              <a:buChar char="o"/>
            </a:pPr>
            <a:r>
              <a:rPr lang="en-US" dirty="0" err="1">
                <a:solidFill>
                  <a:schemeClr val="accent4"/>
                </a:solidFill>
              </a:rPr>
              <a:t>OutletType</a:t>
            </a:r>
            <a:r>
              <a:rPr lang="en-US" dirty="0">
                <a:solidFill>
                  <a:schemeClr val="accent4"/>
                </a:solidFill>
              </a:rPr>
              <a:t> : specifies whether the outlet is just a grocery store or some sort of supermarket</a:t>
            </a:r>
          </a:p>
          <a:p>
            <a:pPr marL="800100" lvl="1" indent="-342900">
              <a:buFont typeface="Courier New" panose="02070309020205020404" pitchFamily="49" charset="0"/>
              <a:buChar char="o"/>
            </a:pPr>
            <a:r>
              <a:rPr lang="en-US" dirty="0" err="1">
                <a:solidFill>
                  <a:schemeClr val="accent4"/>
                </a:solidFill>
              </a:rPr>
              <a:t>OutletSales</a:t>
            </a:r>
            <a:r>
              <a:rPr lang="en-US" dirty="0">
                <a:solidFill>
                  <a:schemeClr val="accent4"/>
                </a:solidFill>
              </a:rPr>
              <a:t> : (target variable) sales of the product in the particular store</a:t>
            </a:r>
          </a:p>
          <a:p>
            <a:pPr marL="742950" lvl="1" indent="-285750">
              <a:buFont typeface="Courier New" panose="02070309020205020404" pitchFamily="49" charset="0"/>
              <a:buChar char="o"/>
            </a:pPr>
            <a:endParaRPr lang="en-US" dirty="0">
              <a:solidFill>
                <a:schemeClr val="accent4"/>
              </a:solidFill>
            </a:endParaRPr>
          </a:p>
        </p:txBody>
      </p:sp>
    </p:spTree>
    <p:extLst>
      <p:ext uri="{BB962C8B-B14F-4D97-AF65-F5344CB8AC3E}">
        <p14:creationId xmlns:p14="http://schemas.microsoft.com/office/powerpoint/2010/main" val="255658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0594D253-D55E-424F-A173-E2BB98E2E8EC}"/>
              </a:ext>
            </a:extLst>
          </p:cNvPr>
          <p:cNvSpPr txBox="1"/>
          <p:nvPr/>
        </p:nvSpPr>
        <p:spPr>
          <a:xfrm>
            <a:off x="558817" y="2548683"/>
            <a:ext cx="327975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Franklin Gothic Book" panose="020F0502020204030204"/>
                <a:ea typeface="+mn-ea"/>
                <a:cs typeface="+mn-cs"/>
              </a:rPr>
              <a:t>Content</a:t>
            </a:r>
          </a:p>
        </p:txBody>
      </p:sp>
      <p:sp>
        <p:nvSpPr>
          <p:cNvPr id="6" name="TextBox 5">
            <a:extLst>
              <a:ext uri="{FF2B5EF4-FFF2-40B4-BE49-F238E27FC236}">
                <a16:creationId xmlns:a16="http://schemas.microsoft.com/office/drawing/2014/main" id="{61FA1E92-4D53-437D-A883-1A2B5B63A756}"/>
              </a:ext>
            </a:extLst>
          </p:cNvPr>
          <p:cNvSpPr txBox="1"/>
          <p:nvPr/>
        </p:nvSpPr>
        <p:spPr>
          <a:xfrm>
            <a:off x="4584734" y="1769239"/>
            <a:ext cx="7191375" cy="286232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rgbClr val="E5DEDB"/>
                </a:solidFill>
                <a:effectLst/>
                <a:uLnTx/>
                <a:uFillTx/>
                <a:latin typeface="Franklin Gothic Book" panose="020F0502020204030204"/>
                <a:ea typeface="+mn-ea"/>
                <a:cs typeface="+mn-cs"/>
              </a:rPr>
              <a:t>The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600" b="0" i="0" u="none" strike="noStrike" kern="1200" cap="none" spc="0" normalizeH="0" baseline="0" noProof="0" dirty="0">
              <a:ln>
                <a:noFill/>
              </a:ln>
              <a:solidFill>
                <a:srgbClr val="E5DEDB"/>
              </a:solidFill>
              <a:effectLst/>
              <a:uLnTx/>
              <a:uFillTx/>
              <a:latin typeface="Franklin Gothic Book"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effectLst/>
                <a:uLnTx/>
                <a:uFillTx/>
                <a:latin typeface="Franklin Gothic Book" panose="020F0502020204030204"/>
                <a:ea typeface="+mn-ea"/>
                <a:cs typeface="+mn-cs"/>
              </a:rPr>
              <a:t>Data Cleaning and visualization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dirty="0">
                <a:solidFill>
                  <a:srgbClr val="E5DEDB"/>
                </a:solidFill>
                <a:latin typeface="Franklin Gothic Book" panose="020F0502020204030204"/>
              </a:rPr>
              <a:t>Modelling</a:t>
            </a:r>
          </a:p>
        </p:txBody>
      </p:sp>
    </p:spTree>
    <p:extLst>
      <p:ext uri="{BB962C8B-B14F-4D97-AF65-F5344CB8AC3E}">
        <p14:creationId xmlns:p14="http://schemas.microsoft.com/office/powerpoint/2010/main" val="351126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DFBEDB-4D62-4DEE-BE2F-CA2A94540F1C}"/>
              </a:ext>
            </a:extLst>
          </p:cNvPr>
          <p:cNvSpPr txBox="1"/>
          <p:nvPr/>
        </p:nvSpPr>
        <p:spPr>
          <a:xfrm>
            <a:off x="0" y="142504"/>
            <a:ext cx="6045693" cy="584775"/>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a:t> Data Cleaning</a:t>
            </a:r>
          </a:p>
        </p:txBody>
      </p:sp>
      <p:sp>
        <p:nvSpPr>
          <p:cNvPr id="3" name="TextBox 2">
            <a:extLst>
              <a:ext uri="{FF2B5EF4-FFF2-40B4-BE49-F238E27FC236}">
                <a16:creationId xmlns:a16="http://schemas.microsoft.com/office/drawing/2014/main" id="{AA6753C5-1591-4EB4-8FFF-1F9FDD8B89E2}"/>
              </a:ext>
            </a:extLst>
          </p:cNvPr>
          <p:cNvSpPr txBox="1"/>
          <p:nvPr/>
        </p:nvSpPr>
        <p:spPr>
          <a:xfrm>
            <a:off x="236737" y="1828562"/>
            <a:ext cx="11718525" cy="320087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Missing Values</a:t>
            </a:r>
            <a:r>
              <a:rPr lang="en-US" sz="2000" dirty="0">
                <a:solidFill>
                  <a:schemeClr val="accent4"/>
                </a:solidFill>
              </a:rPr>
              <a:t>	</a:t>
            </a:r>
          </a:p>
          <a:p>
            <a:pPr marL="742950" lvl="1" indent="-285750">
              <a:buFont typeface="Courier New" panose="02070309020205020404" pitchFamily="49" charset="0"/>
              <a:buChar char="o"/>
            </a:pPr>
            <a:r>
              <a:rPr lang="en-US" dirty="0">
                <a:solidFill>
                  <a:schemeClr val="accent4"/>
                </a:solidFill>
              </a:rPr>
              <a:t>The data columns were in a good shape and consistent. But there are many missing data in two columns (Product Weight and Outlet Size) around 2500 missing values.</a:t>
            </a:r>
          </a:p>
          <a:p>
            <a:endParaRPr lang="en-US" dirty="0">
              <a:solidFill>
                <a:schemeClr val="accent4"/>
              </a:solidFill>
            </a:endParaRPr>
          </a:p>
          <a:p>
            <a:pPr marL="285750" indent="-285750">
              <a:buFont typeface="Arial" panose="020B0604020202020204" pitchFamily="34" charset="0"/>
              <a:buChar char="•"/>
            </a:pPr>
            <a:r>
              <a:rPr lang="en-US" sz="2000" b="1" dirty="0"/>
              <a:t>Approaches to deal with missing values </a:t>
            </a:r>
          </a:p>
          <a:p>
            <a:pPr marL="742950" lvl="1" indent="-285750">
              <a:buFont typeface="Courier New" panose="02070309020205020404" pitchFamily="49" charset="0"/>
              <a:buChar char="o"/>
            </a:pPr>
            <a:r>
              <a:rPr lang="en-US" dirty="0">
                <a:solidFill>
                  <a:schemeClr val="accent4"/>
                </a:solidFill>
              </a:rPr>
              <a:t>Here we have two data types to deal with:</a:t>
            </a:r>
          </a:p>
          <a:p>
            <a:pPr marL="1200150" lvl="2" indent="-285750">
              <a:buFont typeface="Wingdings" panose="05000000000000000000" pitchFamily="2" charset="2"/>
              <a:buChar char="Ø"/>
            </a:pPr>
            <a:r>
              <a:rPr lang="en-US" dirty="0">
                <a:solidFill>
                  <a:schemeClr val="accent4"/>
                </a:solidFill>
              </a:rPr>
              <a:t>Product Weight which is numerical.</a:t>
            </a:r>
          </a:p>
          <a:p>
            <a:pPr marL="1200150" lvl="2" indent="-285750">
              <a:buFont typeface="Wingdings" panose="05000000000000000000" pitchFamily="2" charset="2"/>
              <a:buChar char="Ø"/>
            </a:pPr>
            <a:r>
              <a:rPr lang="en-US" dirty="0">
                <a:solidFill>
                  <a:schemeClr val="accent4"/>
                </a:solidFill>
              </a:rPr>
              <a:t>Outlet size which is categorical (small – medium – large)</a:t>
            </a:r>
          </a:p>
          <a:p>
            <a:pPr marL="742950" lvl="1" indent="-285750">
              <a:buFont typeface="Courier New" panose="02070309020205020404" pitchFamily="49" charset="0"/>
              <a:buChar char="o"/>
            </a:pPr>
            <a:r>
              <a:rPr lang="en-US" dirty="0">
                <a:solidFill>
                  <a:schemeClr val="accent4"/>
                </a:solidFill>
              </a:rPr>
              <a:t>For the numerical data (product weight) we linked all the products with their ID using a python dictionary, so any missing product weight we can find its weight from the dictionary.</a:t>
            </a:r>
          </a:p>
          <a:p>
            <a:pPr marL="742950" lvl="1" indent="-285750">
              <a:buFont typeface="Courier New" panose="02070309020205020404" pitchFamily="49" charset="0"/>
              <a:buChar char="o"/>
            </a:pPr>
            <a:r>
              <a:rPr lang="en-US" dirty="0">
                <a:solidFill>
                  <a:schemeClr val="accent4"/>
                </a:solidFill>
              </a:rPr>
              <a:t>For the categorical data (Outlet size) we used the mode (most occurred value) to fill the missing values.</a:t>
            </a:r>
          </a:p>
        </p:txBody>
      </p:sp>
    </p:spTree>
    <p:extLst>
      <p:ext uri="{BB962C8B-B14F-4D97-AF65-F5344CB8AC3E}">
        <p14:creationId xmlns:p14="http://schemas.microsoft.com/office/powerpoint/2010/main" val="91990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76B34E-E165-4404-A4D9-466BBE27AB62}"/>
              </a:ext>
            </a:extLst>
          </p:cNvPr>
          <p:cNvSpPr txBox="1"/>
          <p:nvPr/>
        </p:nvSpPr>
        <p:spPr>
          <a:xfrm>
            <a:off x="0" y="0"/>
            <a:ext cx="6045693" cy="584775"/>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a:t> Data Visualization</a:t>
            </a:r>
          </a:p>
        </p:txBody>
      </p:sp>
      <p:sp>
        <p:nvSpPr>
          <p:cNvPr id="3" name="TextBox 2">
            <a:extLst>
              <a:ext uri="{FF2B5EF4-FFF2-40B4-BE49-F238E27FC236}">
                <a16:creationId xmlns:a16="http://schemas.microsoft.com/office/drawing/2014/main" id="{2F200117-EE73-4E99-B91E-91EF8CCA7A04}"/>
              </a:ext>
            </a:extLst>
          </p:cNvPr>
          <p:cNvSpPr txBox="1"/>
          <p:nvPr/>
        </p:nvSpPr>
        <p:spPr>
          <a:xfrm>
            <a:off x="3903331" y="386502"/>
            <a:ext cx="478506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4"/>
                </a:solidFill>
              </a:rPr>
              <a:t>What Outlet was the best in sales?</a:t>
            </a:r>
          </a:p>
        </p:txBody>
      </p:sp>
      <p:pic>
        <p:nvPicPr>
          <p:cNvPr id="9" name="Picture 8" descr="Chart, bar chart&#10;&#10;Description automatically generated">
            <a:extLst>
              <a:ext uri="{FF2B5EF4-FFF2-40B4-BE49-F238E27FC236}">
                <a16:creationId xmlns:a16="http://schemas.microsoft.com/office/drawing/2014/main" id="{57B4EB9D-D465-4679-9D8B-6F276534E87D}"/>
              </a:ext>
            </a:extLst>
          </p:cNvPr>
          <p:cNvPicPr>
            <a:picLocks noChangeAspect="1"/>
          </p:cNvPicPr>
          <p:nvPr/>
        </p:nvPicPr>
        <p:blipFill rotWithShape="1">
          <a:blip r:embed="rId2"/>
          <a:srcRect l="7315" t="16345"/>
          <a:stretch/>
        </p:blipFill>
        <p:spPr>
          <a:xfrm>
            <a:off x="221942" y="1243680"/>
            <a:ext cx="5228948" cy="4909649"/>
          </a:xfrm>
          <a:prstGeom prst="rect">
            <a:avLst/>
          </a:prstGeom>
        </p:spPr>
      </p:pic>
      <p:sp>
        <p:nvSpPr>
          <p:cNvPr id="10" name="TextBox 9">
            <a:extLst>
              <a:ext uri="{FF2B5EF4-FFF2-40B4-BE49-F238E27FC236}">
                <a16:creationId xmlns:a16="http://schemas.microsoft.com/office/drawing/2014/main" id="{251B7037-D38B-4BAD-9C83-E12BD8897200}"/>
              </a:ext>
            </a:extLst>
          </p:cNvPr>
          <p:cNvSpPr txBox="1"/>
          <p:nvPr/>
        </p:nvSpPr>
        <p:spPr>
          <a:xfrm>
            <a:off x="8538839" y="1048549"/>
            <a:ext cx="478506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solidFill>
              </a:rPr>
              <a:t>Final</a:t>
            </a:r>
          </a:p>
        </p:txBody>
      </p:sp>
      <p:cxnSp>
        <p:nvCxnSpPr>
          <p:cNvPr id="16" name="Straight Connector 15">
            <a:extLst>
              <a:ext uri="{FF2B5EF4-FFF2-40B4-BE49-F238E27FC236}">
                <a16:creationId xmlns:a16="http://schemas.microsoft.com/office/drawing/2014/main" id="{77B0B72E-BC55-4383-BD39-3EE2298653E9}"/>
              </a:ext>
            </a:extLst>
          </p:cNvPr>
          <p:cNvCxnSpPr/>
          <p:nvPr/>
        </p:nvCxnSpPr>
        <p:spPr>
          <a:xfrm>
            <a:off x="5758649" y="843331"/>
            <a:ext cx="0" cy="55408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4753B75-4AB3-4B9D-8DB0-9F5661149B54}"/>
              </a:ext>
            </a:extLst>
          </p:cNvPr>
          <p:cNvSpPr txBox="1"/>
          <p:nvPr/>
        </p:nvSpPr>
        <p:spPr>
          <a:xfrm>
            <a:off x="2439140" y="1003977"/>
            <a:ext cx="478506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solidFill>
              </a:rPr>
              <a:t>MVP</a:t>
            </a:r>
          </a:p>
        </p:txBody>
      </p:sp>
      <p:pic>
        <p:nvPicPr>
          <p:cNvPr id="5" name="Picture 4" descr="Chart, bar chart&#10;&#10;Description automatically generated">
            <a:extLst>
              <a:ext uri="{FF2B5EF4-FFF2-40B4-BE49-F238E27FC236}">
                <a16:creationId xmlns:a16="http://schemas.microsoft.com/office/drawing/2014/main" id="{11DF8A67-4068-45F8-A78E-0ACBBC16CD9A}"/>
              </a:ext>
            </a:extLst>
          </p:cNvPr>
          <p:cNvPicPr>
            <a:picLocks noChangeAspect="1"/>
          </p:cNvPicPr>
          <p:nvPr/>
        </p:nvPicPr>
        <p:blipFill>
          <a:blip r:embed="rId3"/>
          <a:stretch>
            <a:fillRect/>
          </a:stretch>
        </p:blipFill>
        <p:spPr>
          <a:xfrm>
            <a:off x="6045692" y="1417881"/>
            <a:ext cx="5924361" cy="4910328"/>
          </a:xfrm>
          <a:prstGeom prst="rect">
            <a:avLst/>
          </a:prstGeom>
        </p:spPr>
      </p:pic>
    </p:spTree>
    <p:extLst>
      <p:ext uri="{BB962C8B-B14F-4D97-AF65-F5344CB8AC3E}">
        <p14:creationId xmlns:p14="http://schemas.microsoft.com/office/powerpoint/2010/main" val="112470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76B34E-E165-4404-A4D9-466BBE27AB62}"/>
              </a:ext>
            </a:extLst>
          </p:cNvPr>
          <p:cNvSpPr txBox="1"/>
          <p:nvPr/>
        </p:nvSpPr>
        <p:spPr>
          <a:xfrm>
            <a:off x="0" y="0"/>
            <a:ext cx="6045693" cy="584775"/>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a:t> Data Visualization</a:t>
            </a:r>
          </a:p>
        </p:txBody>
      </p:sp>
      <p:sp>
        <p:nvSpPr>
          <p:cNvPr id="3" name="TextBox 2">
            <a:extLst>
              <a:ext uri="{FF2B5EF4-FFF2-40B4-BE49-F238E27FC236}">
                <a16:creationId xmlns:a16="http://schemas.microsoft.com/office/drawing/2014/main" id="{2F200117-EE73-4E99-B91E-91EF8CCA7A04}"/>
              </a:ext>
            </a:extLst>
          </p:cNvPr>
          <p:cNvSpPr txBox="1"/>
          <p:nvPr/>
        </p:nvSpPr>
        <p:spPr>
          <a:xfrm>
            <a:off x="973585" y="1132544"/>
            <a:ext cx="478506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solidFill>
              </a:rPr>
              <a:t>Which type of products sold the most ?</a:t>
            </a:r>
          </a:p>
        </p:txBody>
      </p:sp>
      <p:sp>
        <p:nvSpPr>
          <p:cNvPr id="10" name="TextBox 9">
            <a:extLst>
              <a:ext uri="{FF2B5EF4-FFF2-40B4-BE49-F238E27FC236}">
                <a16:creationId xmlns:a16="http://schemas.microsoft.com/office/drawing/2014/main" id="{251B7037-D38B-4BAD-9C83-E12BD8897200}"/>
              </a:ext>
            </a:extLst>
          </p:cNvPr>
          <p:cNvSpPr txBox="1"/>
          <p:nvPr/>
        </p:nvSpPr>
        <p:spPr>
          <a:xfrm>
            <a:off x="7565140" y="1132544"/>
            <a:ext cx="478506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solidFill>
              </a:rPr>
              <a:t>Which Outlet sold the most ?</a:t>
            </a:r>
          </a:p>
        </p:txBody>
      </p:sp>
      <p:cxnSp>
        <p:nvCxnSpPr>
          <p:cNvPr id="12" name="Straight Connector 11">
            <a:extLst>
              <a:ext uri="{FF2B5EF4-FFF2-40B4-BE49-F238E27FC236}">
                <a16:creationId xmlns:a16="http://schemas.microsoft.com/office/drawing/2014/main" id="{49F944EA-3BBC-43E1-877A-C6C8E9E2FF43}"/>
              </a:ext>
            </a:extLst>
          </p:cNvPr>
          <p:cNvCxnSpPr/>
          <p:nvPr/>
        </p:nvCxnSpPr>
        <p:spPr>
          <a:xfrm>
            <a:off x="5758649" y="593950"/>
            <a:ext cx="0" cy="5540817"/>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Chart, bar chart&#10;&#10;Description automatically generated">
            <a:extLst>
              <a:ext uri="{FF2B5EF4-FFF2-40B4-BE49-F238E27FC236}">
                <a16:creationId xmlns:a16="http://schemas.microsoft.com/office/drawing/2014/main" id="{5001D604-96D2-4C4F-A3E9-082F14A83899}"/>
              </a:ext>
            </a:extLst>
          </p:cNvPr>
          <p:cNvPicPr>
            <a:picLocks noChangeAspect="1"/>
          </p:cNvPicPr>
          <p:nvPr/>
        </p:nvPicPr>
        <p:blipFill>
          <a:blip r:embed="rId2"/>
          <a:stretch>
            <a:fillRect/>
          </a:stretch>
        </p:blipFill>
        <p:spPr>
          <a:xfrm>
            <a:off x="124284" y="1713499"/>
            <a:ext cx="5527488" cy="4294023"/>
          </a:xfrm>
          <a:prstGeom prst="rect">
            <a:avLst/>
          </a:prstGeom>
        </p:spPr>
      </p:pic>
      <p:pic>
        <p:nvPicPr>
          <p:cNvPr id="13" name="Picture 12" descr="Chart, bar chart&#10;&#10;Description automatically generated">
            <a:extLst>
              <a:ext uri="{FF2B5EF4-FFF2-40B4-BE49-F238E27FC236}">
                <a16:creationId xmlns:a16="http://schemas.microsoft.com/office/drawing/2014/main" id="{7E62DF30-1D58-4FC4-AFC3-8B1ED26F6B72}"/>
              </a:ext>
            </a:extLst>
          </p:cNvPr>
          <p:cNvPicPr>
            <a:picLocks noChangeAspect="1"/>
          </p:cNvPicPr>
          <p:nvPr/>
        </p:nvPicPr>
        <p:blipFill>
          <a:blip r:embed="rId3"/>
          <a:stretch>
            <a:fillRect/>
          </a:stretch>
        </p:blipFill>
        <p:spPr>
          <a:xfrm>
            <a:off x="6096000" y="1713500"/>
            <a:ext cx="5697603" cy="4294023"/>
          </a:xfrm>
          <a:prstGeom prst="rect">
            <a:avLst/>
          </a:prstGeom>
        </p:spPr>
      </p:pic>
    </p:spTree>
    <p:extLst>
      <p:ext uri="{BB962C8B-B14F-4D97-AF65-F5344CB8AC3E}">
        <p14:creationId xmlns:p14="http://schemas.microsoft.com/office/powerpoint/2010/main" val="184271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0594D253-D55E-424F-A173-E2BB98E2E8EC}"/>
              </a:ext>
            </a:extLst>
          </p:cNvPr>
          <p:cNvSpPr txBox="1"/>
          <p:nvPr/>
        </p:nvSpPr>
        <p:spPr>
          <a:xfrm>
            <a:off x="558817" y="2548683"/>
            <a:ext cx="3279758" cy="1200329"/>
          </a:xfrm>
          <a:prstGeom prst="rect">
            <a:avLst/>
          </a:prstGeom>
          <a:noFill/>
        </p:spPr>
        <p:txBody>
          <a:bodyPr wrap="square" rtlCol="0">
            <a:spAutoFit/>
          </a:bodyPr>
          <a:lstStyle/>
          <a:p>
            <a:r>
              <a:rPr lang="en-US" sz="7200" dirty="0"/>
              <a:t>Content</a:t>
            </a:r>
          </a:p>
        </p:txBody>
      </p:sp>
      <p:sp>
        <p:nvSpPr>
          <p:cNvPr id="6" name="TextBox 5">
            <a:extLst>
              <a:ext uri="{FF2B5EF4-FFF2-40B4-BE49-F238E27FC236}">
                <a16:creationId xmlns:a16="http://schemas.microsoft.com/office/drawing/2014/main" id="{61FA1E92-4D53-437D-A883-1A2B5B63A756}"/>
              </a:ext>
            </a:extLst>
          </p:cNvPr>
          <p:cNvSpPr txBox="1"/>
          <p:nvPr/>
        </p:nvSpPr>
        <p:spPr>
          <a:xfrm>
            <a:off x="4584734" y="1769239"/>
            <a:ext cx="7191375" cy="2862322"/>
          </a:xfrm>
          <a:prstGeom prst="rect">
            <a:avLst/>
          </a:prstGeom>
          <a:noFill/>
        </p:spPr>
        <p:txBody>
          <a:bodyPr wrap="square" rtlCol="0">
            <a:spAutoFit/>
          </a:bodyPr>
          <a:lstStyle/>
          <a:p>
            <a:pPr marL="285750" indent="-285750">
              <a:buFont typeface="Arial" panose="020B0604020202020204" pitchFamily="34" charset="0"/>
              <a:buChar char="•"/>
            </a:pPr>
            <a:r>
              <a:rPr lang="en-US" sz="3600" dirty="0">
                <a:solidFill>
                  <a:schemeClr val="bg2"/>
                </a:solidFill>
              </a:rPr>
              <a:t>The Data</a:t>
            </a:r>
          </a:p>
          <a:p>
            <a:pPr marL="285750" indent="-285750">
              <a:buFont typeface="Arial" panose="020B0604020202020204" pitchFamily="34" charset="0"/>
              <a:buChar char="•"/>
            </a:pPr>
            <a:endParaRPr lang="en-US" sz="3600" dirty="0">
              <a:solidFill>
                <a:schemeClr val="bg2"/>
              </a:solidFill>
            </a:endParaRPr>
          </a:p>
          <a:p>
            <a:pPr marL="285750" indent="-285750">
              <a:buFont typeface="Arial" panose="020B0604020202020204" pitchFamily="34" charset="0"/>
              <a:buChar char="•"/>
            </a:pPr>
            <a:r>
              <a:rPr lang="en-US" sz="3600" dirty="0">
                <a:solidFill>
                  <a:schemeClr val="bg2"/>
                </a:solidFill>
              </a:rPr>
              <a:t>Data Cleaning and visualization</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Modelling</a:t>
            </a:r>
          </a:p>
        </p:txBody>
      </p:sp>
    </p:spTree>
    <p:extLst>
      <p:ext uri="{BB962C8B-B14F-4D97-AF65-F5344CB8AC3E}">
        <p14:creationId xmlns:p14="http://schemas.microsoft.com/office/powerpoint/2010/main" val="384647425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{DF5DF846-4EDF-487C-AD22-6B66EA3474F8}tf22712842_win32</Template>
  <TotalTime>147</TotalTime>
  <Words>462</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Courier New</vt:lpstr>
      <vt:lpstr>Franklin Gothic Book</vt:lpstr>
      <vt:lpstr>Wingdings</vt:lpstr>
      <vt:lpstr>1_RetrospectVTI</vt:lpstr>
      <vt:lpstr>Store Sales: Analyzing and predicting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Analyzing and predicting (MVP)</dc:title>
  <dc:creator>عبد الرحمن</dc:creator>
  <cp:lastModifiedBy>عبد الرحمن</cp:lastModifiedBy>
  <cp:revision>5</cp:revision>
  <dcterms:created xsi:type="dcterms:W3CDTF">2022-01-06T08:13:08Z</dcterms:created>
  <dcterms:modified xsi:type="dcterms:W3CDTF">2022-01-13T01:09:51Z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