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3" r:id="rId6"/>
    <p:sldId id="310" r:id="rId7"/>
    <p:sldId id="301" r:id="rId8"/>
    <p:sldId id="311" r:id="rId9"/>
    <p:sldId id="307" r:id="rId10"/>
    <p:sldId id="308" r:id="rId11"/>
    <p:sldId id="309" r:id="rId12"/>
    <p:sldId id="312" r:id="rId13"/>
    <p:sldId id="31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162" d="100"/>
          <a:sy n="162" d="100"/>
        </p:scale>
        <p:origin x="26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1/6/2022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1/6/2022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1/6/2022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1/6/2022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1/6/2022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1/6/2022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1/6/2022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1/6/2022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1/6/2022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1/6/2022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fontScale="90000"/>
          </a:bodyPr>
          <a:lstStyle/>
          <a:p>
            <a:r>
              <a:rPr lang="en-US" sz="4400" dirty="0">
                <a:solidFill>
                  <a:schemeClr val="tx1"/>
                </a:solidFill>
              </a:rPr>
              <a:t>Store Sales:</a:t>
            </a:r>
            <a:br>
              <a:rPr lang="en-US" sz="4400" dirty="0">
                <a:solidFill>
                  <a:schemeClr val="tx1"/>
                </a:solidFill>
              </a:rPr>
            </a:br>
            <a:r>
              <a:rPr lang="en-US" sz="4400" dirty="0">
                <a:solidFill>
                  <a:schemeClr val="tx1"/>
                </a:solidFill>
              </a:rPr>
              <a:t>Analyzing and predicting (MVP)</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Abdulrahman AL-SALLUM</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DFBEDB-4D62-4DEE-BE2F-CA2A94540F1C}"/>
              </a:ext>
            </a:extLst>
          </p:cNvPr>
          <p:cNvSpPr txBox="1"/>
          <p:nvPr/>
        </p:nvSpPr>
        <p:spPr>
          <a:xfrm>
            <a:off x="0" y="0"/>
            <a:ext cx="6045693" cy="584775"/>
          </a:xfrm>
          <a:prstGeom prst="rect">
            <a:avLst/>
          </a:prstGeom>
          <a:noFill/>
        </p:spPr>
        <p:txBody>
          <a:bodyPr wrap="square" rtlCol="0">
            <a:spAutoFit/>
          </a:bodyPr>
          <a:lstStyle/>
          <a:p>
            <a:pPr marL="285750" indent="-285750">
              <a:buFont typeface="Wingdings" panose="05000000000000000000" pitchFamily="2" charset="2"/>
              <a:buChar char="v"/>
            </a:pPr>
            <a:r>
              <a:rPr lang="en-US" sz="3200" b="1" dirty="0"/>
              <a:t> Modelling</a:t>
            </a:r>
          </a:p>
        </p:txBody>
      </p:sp>
      <p:sp>
        <p:nvSpPr>
          <p:cNvPr id="3" name="TextBox 2">
            <a:extLst>
              <a:ext uri="{FF2B5EF4-FFF2-40B4-BE49-F238E27FC236}">
                <a16:creationId xmlns:a16="http://schemas.microsoft.com/office/drawing/2014/main" id="{AA6753C5-1591-4EB4-8FFF-1F9FDD8B89E2}"/>
              </a:ext>
            </a:extLst>
          </p:cNvPr>
          <p:cNvSpPr txBox="1"/>
          <p:nvPr/>
        </p:nvSpPr>
        <p:spPr>
          <a:xfrm>
            <a:off x="186430" y="584775"/>
            <a:ext cx="11718525" cy="3416320"/>
          </a:xfrm>
          <a:prstGeom prst="rect">
            <a:avLst/>
          </a:prstGeom>
          <a:noFill/>
        </p:spPr>
        <p:txBody>
          <a:bodyPr wrap="square" rtlCol="0">
            <a:spAutoFit/>
          </a:bodyPr>
          <a:lstStyle/>
          <a:p>
            <a:pPr marL="285750" indent="-285750">
              <a:buFont typeface="Arial" panose="020B0604020202020204" pitchFamily="34" charset="0"/>
              <a:buChar char="•"/>
            </a:pPr>
            <a:r>
              <a:rPr lang="en-US" sz="2400" b="1" dirty="0"/>
              <a:t>What has been done :</a:t>
            </a:r>
          </a:p>
          <a:p>
            <a:pPr marL="742950" lvl="1" indent="-285750">
              <a:buFont typeface="Arial" panose="020B0604020202020204" pitchFamily="34" charset="0"/>
              <a:buChar char="•"/>
            </a:pPr>
            <a:r>
              <a:rPr lang="en-US" sz="2400" b="1" dirty="0">
                <a:solidFill>
                  <a:schemeClr val="accent4"/>
                </a:solidFill>
              </a:rPr>
              <a:t>Drop unneeded column such is Product ID</a:t>
            </a:r>
          </a:p>
          <a:p>
            <a:pPr marL="742950" lvl="1" indent="-285750">
              <a:buFont typeface="Arial" panose="020B0604020202020204" pitchFamily="34" charset="0"/>
              <a:buChar char="•"/>
            </a:pPr>
            <a:r>
              <a:rPr lang="en-US" sz="2400" b="1" dirty="0">
                <a:solidFill>
                  <a:schemeClr val="accent4"/>
                </a:solidFill>
              </a:rPr>
              <a:t>This is regression prediction; we will convert all categorical columns to dummies</a:t>
            </a:r>
          </a:p>
          <a:p>
            <a:pPr marL="742950" lvl="1" indent="-285750">
              <a:buFont typeface="Arial" panose="020B0604020202020204" pitchFamily="34" charset="0"/>
              <a:buChar char="•"/>
            </a:pPr>
            <a:r>
              <a:rPr lang="en-US" sz="2400" b="1" dirty="0">
                <a:solidFill>
                  <a:schemeClr val="accent4"/>
                </a:solidFill>
              </a:rPr>
              <a:t>Define X (the data without the target) and Y(the Target)</a:t>
            </a:r>
          </a:p>
          <a:p>
            <a:pPr marL="742950" lvl="1" indent="-285750">
              <a:buFont typeface="Arial" panose="020B0604020202020204" pitchFamily="34" charset="0"/>
              <a:buChar char="•"/>
            </a:pPr>
            <a:r>
              <a:rPr lang="en-US" sz="2400" b="1" dirty="0">
                <a:solidFill>
                  <a:schemeClr val="accent4"/>
                </a:solidFill>
              </a:rPr>
              <a:t>Scale X </a:t>
            </a:r>
          </a:p>
          <a:p>
            <a:pPr marL="742950" lvl="1" indent="-285750">
              <a:buFont typeface="Arial" panose="020B0604020202020204" pitchFamily="34" charset="0"/>
              <a:buChar char="•"/>
            </a:pPr>
            <a:r>
              <a:rPr lang="en-US" sz="2400" b="1" dirty="0">
                <a:solidFill>
                  <a:schemeClr val="accent4"/>
                </a:solidFill>
              </a:rPr>
              <a:t>Used Algorithm: Linear Regression  .</a:t>
            </a:r>
          </a:p>
          <a:p>
            <a:pPr marL="742950" lvl="1" indent="-285750">
              <a:buFont typeface="Arial" panose="020B0604020202020204" pitchFamily="34" charset="0"/>
              <a:buChar char="•"/>
            </a:pPr>
            <a:r>
              <a:rPr lang="en-US" sz="2400" b="1" dirty="0">
                <a:solidFill>
                  <a:schemeClr val="accent4"/>
                </a:solidFill>
              </a:rPr>
              <a:t>Final score = 58%</a:t>
            </a:r>
          </a:p>
          <a:p>
            <a:pPr marL="742950" lvl="1" indent="-285750">
              <a:buFont typeface="Arial" panose="020B0604020202020204" pitchFamily="34" charset="0"/>
              <a:buChar char="•"/>
            </a:pPr>
            <a:endParaRPr lang="en-US" sz="2400" b="1" dirty="0">
              <a:solidFill>
                <a:schemeClr val="accent4"/>
              </a:solidFill>
            </a:endParaRPr>
          </a:p>
          <a:p>
            <a:pPr marL="742950" lvl="1" indent="-285750">
              <a:buFont typeface="Arial" panose="020B0604020202020204" pitchFamily="34" charset="0"/>
              <a:buChar char="•"/>
            </a:pPr>
            <a:endParaRPr lang="en-US" sz="2400" b="1" dirty="0">
              <a:solidFill>
                <a:schemeClr val="accent4"/>
              </a:solidFill>
            </a:endParaRPr>
          </a:p>
        </p:txBody>
      </p:sp>
      <p:sp>
        <p:nvSpPr>
          <p:cNvPr id="5" name="TextBox 4">
            <a:extLst>
              <a:ext uri="{FF2B5EF4-FFF2-40B4-BE49-F238E27FC236}">
                <a16:creationId xmlns:a16="http://schemas.microsoft.com/office/drawing/2014/main" id="{2DC49493-807E-49CA-85AF-8BA06D3BEB05}"/>
              </a:ext>
            </a:extLst>
          </p:cNvPr>
          <p:cNvSpPr txBox="1"/>
          <p:nvPr/>
        </p:nvSpPr>
        <p:spPr>
          <a:xfrm>
            <a:off x="0" y="3367132"/>
            <a:ext cx="6168188" cy="1200329"/>
          </a:xfrm>
          <a:prstGeom prst="rect">
            <a:avLst/>
          </a:prstGeom>
          <a:noFill/>
        </p:spPr>
        <p:txBody>
          <a:bodyPr wrap="square">
            <a:spAutoFit/>
          </a:bodyPr>
          <a:lstStyle/>
          <a:p>
            <a:pPr marL="285750" indent="-285750">
              <a:buFont typeface="Wingdings" panose="05000000000000000000" pitchFamily="2" charset="2"/>
              <a:buChar char="v"/>
            </a:pPr>
            <a:r>
              <a:rPr lang="en-US" sz="3600" b="1" dirty="0"/>
              <a:t> Next steps:</a:t>
            </a:r>
          </a:p>
          <a:p>
            <a:pPr marL="285750" indent="-285750">
              <a:buFont typeface="Wingdings" panose="05000000000000000000" pitchFamily="2" charset="2"/>
              <a:buChar char="v"/>
            </a:pPr>
            <a:endParaRPr lang="en-US" sz="3600" b="1" dirty="0"/>
          </a:p>
        </p:txBody>
      </p:sp>
      <p:sp>
        <p:nvSpPr>
          <p:cNvPr id="6" name="TextBox 5">
            <a:extLst>
              <a:ext uri="{FF2B5EF4-FFF2-40B4-BE49-F238E27FC236}">
                <a16:creationId xmlns:a16="http://schemas.microsoft.com/office/drawing/2014/main" id="{420357C7-8AD0-436C-AA44-3AD23A2A3DD2}"/>
              </a:ext>
            </a:extLst>
          </p:cNvPr>
          <p:cNvSpPr txBox="1"/>
          <p:nvPr/>
        </p:nvSpPr>
        <p:spPr>
          <a:xfrm>
            <a:off x="301916" y="3967297"/>
            <a:ext cx="11718525" cy="2677656"/>
          </a:xfrm>
          <a:prstGeom prst="rect">
            <a:avLst/>
          </a:prstGeom>
          <a:noFill/>
        </p:spPr>
        <p:txBody>
          <a:bodyPr wrap="square" rtlCol="0">
            <a:spAutoFit/>
          </a:bodyPr>
          <a:lstStyle/>
          <a:p>
            <a:pPr marL="285750" indent="-285750">
              <a:buFont typeface="Arial" panose="020B0604020202020204" pitchFamily="34" charset="0"/>
              <a:buChar char="•"/>
            </a:pPr>
            <a:r>
              <a:rPr lang="en-US" sz="2400" b="1" dirty="0"/>
              <a:t>The score is low, next steps to improve it:</a:t>
            </a:r>
          </a:p>
          <a:p>
            <a:pPr marL="742950" lvl="1" indent="-285750">
              <a:buFont typeface="Arial" panose="020B0604020202020204" pitchFamily="34" charset="0"/>
              <a:buChar char="•"/>
            </a:pPr>
            <a:r>
              <a:rPr lang="en-US" sz="2400" b="1" dirty="0">
                <a:solidFill>
                  <a:schemeClr val="accent4"/>
                </a:solidFill>
              </a:rPr>
              <a:t>Better Data cleaning.</a:t>
            </a:r>
          </a:p>
          <a:p>
            <a:pPr marL="742950" lvl="1" indent="-285750">
              <a:buFont typeface="Arial" panose="020B0604020202020204" pitchFamily="34" charset="0"/>
              <a:buChar char="•"/>
            </a:pPr>
            <a:r>
              <a:rPr lang="en-US" sz="2400" b="1" dirty="0">
                <a:solidFill>
                  <a:schemeClr val="accent4"/>
                </a:solidFill>
              </a:rPr>
              <a:t>Dig more into the data and try to spot more missing values.</a:t>
            </a:r>
          </a:p>
          <a:p>
            <a:pPr marL="742950" lvl="1" indent="-285750">
              <a:buFont typeface="Arial" panose="020B0604020202020204" pitchFamily="34" charset="0"/>
              <a:buChar char="•"/>
            </a:pPr>
            <a:r>
              <a:rPr lang="en-US" sz="2400" b="1" dirty="0">
                <a:solidFill>
                  <a:schemeClr val="accent4"/>
                </a:solidFill>
              </a:rPr>
              <a:t>Use cross Validation on the data.</a:t>
            </a:r>
          </a:p>
          <a:p>
            <a:pPr marL="742950" lvl="1" indent="-285750">
              <a:buFont typeface="Arial" panose="020B0604020202020204" pitchFamily="34" charset="0"/>
              <a:buChar char="•"/>
            </a:pPr>
            <a:r>
              <a:rPr lang="en-US" sz="2400" b="1" dirty="0">
                <a:solidFill>
                  <a:schemeClr val="accent4"/>
                </a:solidFill>
              </a:rPr>
              <a:t>Try different scale methods.</a:t>
            </a:r>
          </a:p>
          <a:p>
            <a:pPr marL="742950" lvl="1" indent="-285750">
              <a:buFont typeface="Arial" panose="020B0604020202020204" pitchFamily="34" charset="0"/>
              <a:buChar char="•"/>
            </a:pPr>
            <a:r>
              <a:rPr lang="en-US" sz="2400" b="1" dirty="0">
                <a:solidFill>
                  <a:schemeClr val="accent4"/>
                </a:solidFill>
              </a:rPr>
              <a:t>More models for prediction.</a:t>
            </a:r>
          </a:p>
          <a:p>
            <a:pPr marL="742950" lvl="1" indent="-285750">
              <a:buFont typeface="Arial" panose="020B0604020202020204" pitchFamily="34" charset="0"/>
              <a:buChar char="•"/>
            </a:pPr>
            <a:endParaRPr lang="en-US" sz="2400" b="1" dirty="0">
              <a:solidFill>
                <a:schemeClr val="accent4"/>
              </a:solidFill>
            </a:endParaRPr>
          </a:p>
        </p:txBody>
      </p:sp>
    </p:spTree>
    <p:extLst>
      <p:ext uri="{BB962C8B-B14F-4D97-AF65-F5344CB8AC3E}">
        <p14:creationId xmlns:p14="http://schemas.microsoft.com/office/powerpoint/2010/main" val="3107348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01F84CF8-2331-415C-BB60-2C921D641A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0594D253-D55E-424F-A173-E2BB98E2E8EC}"/>
              </a:ext>
            </a:extLst>
          </p:cNvPr>
          <p:cNvSpPr txBox="1"/>
          <p:nvPr/>
        </p:nvSpPr>
        <p:spPr>
          <a:xfrm>
            <a:off x="558817" y="2548683"/>
            <a:ext cx="3279758" cy="1200329"/>
          </a:xfrm>
          <a:prstGeom prst="rect">
            <a:avLst/>
          </a:prstGeom>
          <a:noFill/>
        </p:spPr>
        <p:txBody>
          <a:bodyPr wrap="square" rtlCol="0">
            <a:spAutoFit/>
          </a:bodyPr>
          <a:lstStyle/>
          <a:p>
            <a:r>
              <a:rPr lang="en-US" sz="7200" dirty="0"/>
              <a:t>Content</a:t>
            </a:r>
          </a:p>
        </p:txBody>
      </p:sp>
      <p:sp>
        <p:nvSpPr>
          <p:cNvPr id="6" name="TextBox 5">
            <a:extLst>
              <a:ext uri="{FF2B5EF4-FFF2-40B4-BE49-F238E27FC236}">
                <a16:creationId xmlns:a16="http://schemas.microsoft.com/office/drawing/2014/main" id="{61FA1E92-4D53-437D-A883-1A2B5B63A756}"/>
              </a:ext>
            </a:extLst>
          </p:cNvPr>
          <p:cNvSpPr txBox="1"/>
          <p:nvPr/>
        </p:nvSpPr>
        <p:spPr>
          <a:xfrm>
            <a:off x="4584734" y="1104588"/>
            <a:ext cx="7191375" cy="2862322"/>
          </a:xfrm>
          <a:prstGeom prst="rect">
            <a:avLst/>
          </a:prstGeom>
          <a:noFill/>
        </p:spPr>
        <p:txBody>
          <a:bodyPr wrap="square" rtlCol="0">
            <a:spAutoFit/>
          </a:bodyPr>
          <a:lstStyle/>
          <a:p>
            <a:pPr marL="285750" indent="-285750">
              <a:buFont typeface="Arial" panose="020B0604020202020204" pitchFamily="34" charset="0"/>
              <a:buChar char="•"/>
            </a:pPr>
            <a:r>
              <a:rPr lang="en-US" sz="3600" dirty="0"/>
              <a:t>The Data</a:t>
            </a:r>
          </a:p>
          <a:p>
            <a:pPr marL="285750" indent="-285750">
              <a:buFont typeface="Arial" panose="020B0604020202020204" pitchFamily="34" charset="0"/>
              <a:buChar char="•"/>
            </a:pPr>
            <a:endParaRPr lang="en-US" sz="3600" dirty="0"/>
          </a:p>
          <a:p>
            <a:pPr marL="285750" indent="-285750">
              <a:buFont typeface="Arial" panose="020B0604020202020204" pitchFamily="34" charset="0"/>
              <a:buChar char="•"/>
            </a:pPr>
            <a:r>
              <a:rPr lang="en-US" sz="3600" dirty="0"/>
              <a:t>Data Cleaning and visualization</a:t>
            </a:r>
          </a:p>
          <a:p>
            <a:pPr marL="285750" indent="-285750">
              <a:buFont typeface="Arial" panose="020B0604020202020204" pitchFamily="34" charset="0"/>
              <a:buChar char="•"/>
            </a:pPr>
            <a:endParaRPr lang="en-US" sz="3600" dirty="0"/>
          </a:p>
          <a:p>
            <a:pPr marL="285750" indent="-285750">
              <a:buFont typeface="Arial" panose="020B0604020202020204" pitchFamily="34" charset="0"/>
              <a:buChar char="•"/>
            </a:pPr>
            <a:r>
              <a:rPr lang="en-US" sz="3600" dirty="0"/>
              <a:t>Modelling and next steps</a:t>
            </a:r>
          </a:p>
        </p:txBody>
      </p:sp>
    </p:spTree>
    <p:extLst>
      <p:ext uri="{BB962C8B-B14F-4D97-AF65-F5344CB8AC3E}">
        <p14:creationId xmlns:p14="http://schemas.microsoft.com/office/powerpoint/2010/main" val="2176671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01F84CF8-2331-415C-BB60-2C921D641A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0594D253-D55E-424F-A173-E2BB98E2E8EC}"/>
              </a:ext>
            </a:extLst>
          </p:cNvPr>
          <p:cNvSpPr txBox="1"/>
          <p:nvPr/>
        </p:nvSpPr>
        <p:spPr>
          <a:xfrm>
            <a:off x="558817" y="2548683"/>
            <a:ext cx="3279758" cy="1200329"/>
          </a:xfrm>
          <a:prstGeom prst="rect">
            <a:avLst/>
          </a:prstGeom>
          <a:noFill/>
        </p:spPr>
        <p:txBody>
          <a:bodyPr wrap="square" rtlCol="0">
            <a:spAutoFit/>
          </a:bodyPr>
          <a:lstStyle/>
          <a:p>
            <a:r>
              <a:rPr lang="en-US" sz="7200" dirty="0"/>
              <a:t>Content</a:t>
            </a:r>
          </a:p>
        </p:txBody>
      </p:sp>
      <p:sp>
        <p:nvSpPr>
          <p:cNvPr id="6" name="TextBox 5">
            <a:extLst>
              <a:ext uri="{FF2B5EF4-FFF2-40B4-BE49-F238E27FC236}">
                <a16:creationId xmlns:a16="http://schemas.microsoft.com/office/drawing/2014/main" id="{61FA1E92-4D53-437D-A883-1A2B5B63A756}"/>
              </a:ext>
            </a:extLst>
          </p:cNvPr>
          <p:cNvSpPr txBox="1"/>
          <p:nvPr/>
        </p:nvSpPr>
        <p:spPr>
          <a:xfrm>
            <a:off x="4584734" y="1104588"/>
            <a:ext cx="7191375" cy="2862322"/>
          </a:xfrm>
          <a:prstGeom prst="rect">
            <a:avLst/>
          </a:prstGeom>
          <a:noFill/>
        </p:spPr>
        <p:txBody>
          <a:bodyPr wrap="square" rtlCol="0">
            <a:spAutoFit/>
          </a:bodyPr>
          <a:lstStyle/>
          <a:p>
            <a:pPr marL="285750" indent="-285750">
              <a:buFont typeface="Arial" panose="020B0604020202020204" pitchFamily="34" charset="0"/>
              <a:buChar char="•"/>
            </a:pPr>
            <a:r>
              <a:rPr lang="en-US" sz="3600" dirty="0"/>
              <a:t>The Data</a:t>
            </a:r>
          </a:p>
          <a:p>
            <a:pPr marL="285750" indent="-285750">
              <a:buFont typeface="Arial" panose="020B0604020202020204" pitchFamily="34" charset="0"/>
              <a:buChar char="•"/>
            </a:pPr>
            <a:endParaRPr lang="en-US" sz="3600" dirty="0"/>
          </a:p>
          <a:p>
            <a:pPr marL="285750" indent="-285750">
              <a:buFont typeface="Arial" panose="020B0604020202020204" pitchFamily="34" charset="0"/>
              <a:buChar char="•"/>
            </a:pPr>
            <a:r>
              <a:rPr lang="en-US" sz="3600" dirty="0">
                <a:solidFill>
                  <a:schemeClr val="bg2"/>
                </a:solidFill>
              </a:rPr>
              <a:t>Data Cleaning and visualization</a:t>
            </a:r>
          </a:p>
          <a:p>
            <a:pPr marL="285750" indent="-285750">
              <a:buFont typeface="Arial" panose="020B0604020202020204" pitchFamily="34" charset="0"/>
              <a:buChar char="•"/>
            </a:pPr>
            <a:endParaRPr lang="en-US" sz="3600" dirty="0">
              <a:solidFill>
                <a:schemeClr val="bg2"/>
              </a:solidFill>
            </a:endParaRPr>
          </a:p>
          <a:p>
            <a:pPr marL="285750" indent="-285750">
              <a:buFont typeface="Arial" panose="020B0604020202020204" pitchFamily="34" charset="0"/>
              <a:buChar char="•"/>
            </a:pPr>
            <a:r>
              <a:rPr lang="en-US" sz="3600" dirty="0">
                <a:solidFill>
                  <a:schemeClr val="bg2"/>
                </a:solidFill>
              </a:rPr>
              <a:t>Modelling and next steps</a:t>
            </a:r>
          </a:p>
        </p:txBody>
      </p:sp>
    </p:spTree>
    <p:extLst>
      <p:ext uri="{BB962C8B-B14F-4D97-AF65-F5344CB8AC3E}">
        <p14:creationId xmlns:p14="http://schemas.microsoft.com/office/powerpoint/2010/main" val="3535563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1A6A6A-C02F-4B15-8B6A-D1DFAFFAB227}"/>
              </a:ext>
            </a:extLst>
          </p:cNvPr>
          <p:cNvSpPr txBox="1"/>
          <p:nvPr/>
        </p:nvSpPr>
        <p:spPr>
          <a:xfrm>
            <a:off x="239697" y="656948"/>
            <a:ext cx="11842812" cy="5139869"/>
          </a:xfrm>
          <a:prstGeom prst="rect">
            <a:avLst/>
          </a:prstGeom>
          <a:noFill/>
        </p:spPr>
        <p:txBody>
          <a:bodyPr wrap="square" rtlCol="0">
            <a:spAutoFit/>
          </a:bodyPr>
          <a:lstStyle/>
          <a:p>
            <a:pPr marL="285750" indent="-285750">
              <a:buFont typeface="Arial" panose="020B0604020202020204" pitchFamily="34" charset="0"/>
              <a:buChar char="•"/>
            </a:pPr>
            <a:r>
              <a:rPr lang="en-US" sz="2000" b="1" dirty="0"/>
              <a:t>What is the Data we are working with ? And what are trying to do?</a:t>
            </a:r>
          </a:p>
          <a:p>
            <a:pPr marL="742950" lvl="1" indent="-285750">
              <a:buFont typeface="Courier New" panose="02070309020205020404" pitchFamily="49" charset="0"/>
              <a:buChar char="o"/>
            </a:pPr>
            <a:r>
              <a:rPr lang="en-US" dirty="0">
                <a:solidFill>
                  <a:schemeClr val="accent4"/>
                </a:solidFill>
              </a:rPr>
              <a:t>The data is from the Big Mart stores, it was collected in 2013 which shows the sales of different products from different outlets. The Goal is to have better understanding of the data and what outlets perform better than others. After this we can have a model to predict the sales for the upcoming year .</a:t>
            </a:r>
            <a:endParaRPr lang="en-US" sz="2000" b="1" dirty="0"/>
          </a:p>
          <a:p>
            <a:pPr marL="742950" lvl="1" indent="-285750">
              <a:buFont typeface="Courier New" panose="02070309020205020404" pitchFamily="49" charset="0"/>
              <a:buChar char="o"/>
            </a:pPr>
            <a:endParaRPr lang="en-US" dirty="0">
              <a:solidFill>
                <a:schemeClr val="accent4"/>
              </a:solidFill>
            </a:endParaRPr>
          </a:p>
          <a:p>
            <a:pPr marL="342900" indent="-342900">
              <a:buFont typeface="Arial" panose="020B0604020202020204" pitchFamily="34" charset="0"/>
              <a:buChar char="•"/>
            </a:pPr>
            <a:r>
              <a:rPr lang="en-US" sz="2000" b="1" dirty="0"/>
              <a:t>Features of the data :</a:t>
            </a:r>
          </a:p>
          <a:p>
            <a:pPr marL="800100" lvl="1" indent="-342900">
              <a:buFont typeface="Courier New" panose="02070309020205020404" pitchFamily="49" charset="0"/>
              <a:buChar char="o"/>
            </a:pPr>
            <a:r>
              <a:rPr lang="en-US">
                <a:solidFill>
                  <a:schemeClr val="accent4"/>
                </a:solidFill>
              </a:rPr>
              <a:t>Product ID </a:t>
            </a:r>
            <a:r>
              <a:rPr lang="en-US" dirty="0">
                <a:solidFill>
                  <a:schemeClr val="accent4"/>
                </a:solidFill>
              </a:rPr>
              <a:t>: unique product ID</a:t>
            </a:r>
          </a:p>
          <a:p>
            <a:pPr marL="800100" lvl="1" indent="-342900">
              <a:buFont typeface="Courier New" panose="02070309020205020404" pitchFamily="49" charset="0"/>
              <a:buChar char="o"/>
            </a:pPr>
            <a:r>
              <a:rPr lang="en-US" dirty="0">
                <a:solidFill>
                  <a:schemeClr val="accent4"/>
                </a:solidFill>
              </a:rPr>
              <a:t>Weight : weight of products</a:t>
            </a:r>
          </a:p>
          <a:p>
            <a:pPr marL="800100" lvl="1" indent="-342900">
              <a:buFont typeface="Courier New" panose="02070309020205020404" pitchFamily="49" charset="0"/>
              <a:buChar char="o"/>
            </a:pPr>
            <a:r>
              <a:rPr lang="en-US" dirty="0">
                <a:solidFill>
                  <a:schemeClr val="accent4"/>
                </a:solidFill>
              </a:rPr>
              <a:t>Fat Content : specifies whether the product is low on fat or not</a:t>
            </a:r>
          </a:p>
          <a:p>
            <a:pPr marL="800100" lvl="1" indent="-342900">
              <a:buFont typeface="Courier New" panose="02070309020205020404" pitchFamily="49" charset="0"/>
              <a:buChar char="o"/>
            </a:pPr>
            <a:r>
              <a:rPr lang="en-US" dirty="0">
                <a:solidFill>
                  <a:schemeClr val="accent4"/>
                </a:solidFill>
              </a:rPr>
              <a:t>Visibility : percentage of total display area of all products in a store allocated to the particular product</a:t>
            </a:r>
          </a:p>
          <a:p>
            <a:pPr marL="800100" lvl="1" indent="-342900">
              <a:buFont typeface="Courier New" panose="02070309020205020404" pitchFamily="49" charset="0"/>
              <a:buChar char="o"/>
            </a:pPr>
            <a:r>
              <a:rPr lang="en-US" dirty="0">
                <a:solidFill>
                  <a:schemeClr val="accent4"/>
                </a:solidFill>
              </a:rPr>
              <a:t>Product Type : the category to which the product belongs</a:t>
            </a:r>
          </a:p>
          <a:p>
            <a:pPr marL="800100" lvl="1" indent="-342900">
              <a:buFont typeface="Courier New" panose="02070309020205020404" pitchFamily="49" charset="0"/>
              <a:buChar char="o"/>
            </a:pPr>
            <a:r>
              <a:rPr lang="en-US" dirty="0">
                <a:solidFill>
                  <a:schemeClr val="accent4"/>
                </a:solidFill>
              </a:rPr>
              <a:t>Outlet ID : unique store ID</a:t>
            </a:r>
          </a:p>
          <a:p>
            <a:pPr marL="800100" lvl="1" indent="-342900">
              <a:buFont typeface="Courier New" panose="02070309020205020404" pitchFamily="49" charset="0"/>
              <a:buChar char="o"/>
            </a:pPr>
            <a:r>
              <a:rPr lang="en-US" dirty="0">
                <a:solidFill>
                  <a:schemeClr val="accent4"/>
                </a:solidFill>
              </a:rPr>
              <a:t>Establishment Year : year of establishment of the outlets</a:t>
            </a:r>
          </a:p>
          <a:p>
            <a:pPr marL="800100" lvl="1" indent="-342900">
              <a:buFont typeface="Courier New" panose="02070309020205020404" pitchFamily="49" charset="0"/>
              <a:buChar char="o"/>
            </a:pPr>
            <a:r>
              <a:rPr lang="en-US" dirty="0">
                <a:solidFill>
                  <a:schemeClr val="accent4"/>
                </a:solidFill>
              </a:rPr>
              <a:t>Outlet Size : the size of the store in terms of ground area covered</a:t>
            </a:r>
          </a:p>
          <a:p>
            <a:pPr marL="800100" lvl="1" indent="-342900">
              <a:buFont typeface="Courier New" panose="02070309020205020404" pitchFamily="49" charset="0"/>
              <a:buChar char="o"/>
            </a:pPr>
            <a:r>
              <a:rPr lang="en-US" dirty="0">
                <a:solidFill>
                  <a:schemeClr val="accent4"/>
                </a:solidFill>
              </a:rPr>
              <a:t>Location Type : the type of city in which the store is located</a:t>
            </a:r>
          </a:p>
          <a:p>
            <a:pPr marL="800100" lvl="1" indent="-342900">
              <a:buFont typeface="Courier New" panose="02070309020205020404" pitchFamily="49" charset="0"/>
              <a:buChar char="o"/>
            </a:pPr>
            <a:r>
              <a:rPr lang="en-US" dirty="0">
                <a:solidFill>
                  <a:schemeClr val="accent4"/>
                </a:solidFill>
              </a:rPr>
              <a:t>Outlet Type : specifies whether the outlet is just a grocery store or some sort of supermarket</a:t>
            </a:r>
          </a:p>
          <a:p>
            <a:pPr marL="800100" lvl="1" indent="-342900">
              <a:buFont typeface="Courier New" panose="02070309020205020404" pitchFamily="49" charset="0"/>
              <a:buChar char="o"/>
            </a:pPr>
            <a:r>
              <a:rPr lang="en-US" dirty="0">
                <a:solidFill>
                  <a:schemeClr val="accent4"/>
                </a:solidFill>
              </a:rPr>
              <a:t>Outlet Sales : (target variable) sales of the product in the particular store</a:t>
            </a:r>
          </a:p>
          <a:p>
            <a:pPr marL="742950" lvl="1" indent="-285750">
              <a:buFont typeface="Courier New" panose="02070309020205020404" pitchFamily="49" charset="0"/>
              <a:buChar char="o"/>
            </a:pPr>
            <a:endParaRPr lang="en-US" dirty="0">
              <a:solidFill>
                <a:schemeClr val="accent4"/>
              </a:solidFill>
            </a:endParaRPr>
          </a:p>
        </p:txBody>
      </p:sp>
    </p:spTree>
    <p:extLst>
      <p:ext uri="{BB962C8B-B14F-4D97-AF65-F5344CB8AC3E}">
        <p14:creationId xmlns:p14="http://schemas.microsoft.com/office/powerpoint/2010/main" val="2556585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01F84CF8-2331-415C-BB60-2C921D641A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0594D253-D55E-424F-A173-E2BB98E2E8EC}"/>
              </a:ext>
            </a:extLst>
          </p:cNvPr>
          <p:cNvSpPr txBox="1"/>
          <p:nvPr/>
        </p:nvSpPr>
        <p:spPr>
          <a:xfrm>
            <a:off x="558817" y="2548683"/>
            <a:ext cx="3279758" cy="1200329"/>
          </a:xfrm>
          <a:prstGeom prst="rect">
            <a:avLst/>
          </a:prstGeom>
          <a:noFill/>
        </p:spPr>
        <p:txBody>
          <a:bodyPr wrap="square" rtlCol="0">
            <a:spAutoFit/>
          </a:bodyPr>
          <a:lstStyle/>
          <a:p>
            <a:r>
              <a:rPr lang="en-US" sz="7200" dirty="0"/>
              <a:t>Content</a:t>
            </a:r>
          </a:p>
        </p:txBody>
      </p:sp>
      <p:sp>
        <p:nvSpPr>
          <p:cNvPr id="6" name="TextBox 5">
            <a:extLst>
              <a:ext uri="{FF2B5EF4-FFF2-40B4-BE49-F238E27FC236}">
                <a16:creationId xmlns:a16="http://schemas.microsoft.com/office/drawing/2014/main" id="{61FA1E92-4D53-437D-A883-1A2B5B63A756}"/>
              </a:ext>
            </a:extLst>
          </p:cNvPr>
          <p:cNvSpPr txBox="1"/>
          <p:nvPr/>
        </p:nvSpPr>
        <p:spPr>
          <a:xfrm>
            <a:off x="4584734" y="1104588"/>
            <a:ext cx="7191375" cy="3416320"/>
          </a:xfrm>
          <a:prstGeom prst="rect">
            <a:avLst/>
          </a:prstGeom>
          <a:noFill/>
        </p:spPr>
        <p:txBody>
          <a:bodyPr wrap="square" rtlCol="0">
            <a:spAutoFit/>
          </a:bodyPr>
          <a:lstStyle/>
          <a:p>
            <a:pPr marL="285750" indent="-285750">
              <a:buFont typeface="Arial" panose="020B0604020202020204" pitchFamily="34" charset="0"/>
              <a:buChar char="•"/>
            </a:pPr>
            <a:r>
              <a:rPr lang="en-US" sz="3600" dirty="0">
                <a:solidFill>
                  <a:schemeClr val="bg2"/>
                </a:solidFill>
              </a:rPr>
              <a:t>The Data</a:t>
            </a:r>
          </a:p>
          <a:p>
            <a:pPr marL="285750" indent="-285750">
              <a:buFont typeface="Arial" panose="020B0604020202020204" pitchFamily="34" charset="0"/>
              <a:buChar char="•"/>
            </a:pPr>
            <a:endParaRPr lang="en-US" sz="3600" dirty="0"/>
          </a:p>
          <a:p>
            <a:pPr marL="285750" indent="-285750">
              <a:buFont typeface="Arial" panose="020B0604020202020204" pitchFamily="34" charset="0"/>
              <a:buChar char="•"/>
            </a:pPr>
            <a:r>
              <a:rPr lang="en-US" sz="3600" dirty="0"/>
              <a:t>Data Cleaning and visualization</a:t>
            </a:r>
          </a:p>
          <a:p>
            <a:pPr marL="285750" indent="-285750">
              <a:buFont typeface="Arial" panose="020B0604020202020204" pitchFamily="34" charset="0"/>
              <a:buChar char="•"/>
            </a:pPr>
            <a:endParaRPr lang="en-US" sz="3600" dirty="0"/>
          </a:p>
          <a:p>
            <a:pPr marL="285750" indent="-285750">
              <a:buFont typeface="Arial" panose="020B0604020202020204" pitchFamily="34" charset="0"/>
              <a:buChar char="•"/>
            </a:pPr>
            <a:r>
              <a:rPr lang="en-US" sz="3600" dirty="0">
                <a:solidFill>
                  <a:schemeClr val="bg2"/>
                </a:solidFill>
              </a:rPr>
              <a:t>Modelling and next steps</a:t>
            </a:r>
          </a:p>
          <a:p>
            <a:pPr marL="285750" indent="-285750">
              <a:buFont typeface="Arial" panose="020B0604020202020204" pitchFamily="34" charset="0"/>
              <a:buChar char="•"/>
            </a:pPr>
            <a:endParaRPr lang="en-US" sz="3600" dirty="0">
              <a:solidFill>
                <a:schemeClr val="bg2"/>
              </a:solidFill>
            </a:endParaRPr>
          </a:p>
        </p:txBody>
      </p:sp>
    </p:spTree>
    <p:extLst>
      <p:ext uri="{BB962C8B-B14F-4D97-AF65-F5344CB8AC3E}">
        <p14:creationId xmlns:p14="http://schemas.microsoft.com/office/powerpoint/2010/main" val="3698142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DFBEDB-4D62-4DEE-BE2F-CA2A94540F1C}"/>
              </a:ext>
            </a:extLst>
          </p:cNvPr>
          <p:cNvSpPr txBox="1"/>
          <p:nvPr/>
        </p:nvSpPr>
        <p:spPr>
          <a:xfrm>
            <a:off x="0" y="0"/>
            <a:ext cx="6045693" cy="584775"/>
          </a:xfrm>
          <a:prstGeom prst="rect">
            <a:avLst/>
          </a:prstGeom>
          <a:noFill/>
        </p:spPr>
        <p:txBody>
          <a:bodyPr wrap="square" rtlCol="0">
            <a:spAutoFit/>
          </a:bodyPr>
          <a:lstStyle/>
          <a:p>
            <a:pPr marL="285750" indent="-285750">
              <a:buFont typeface="Wingdings" panose="05000000000000000000" pitchFamily="2" charset="2"/>
              <a:buChar char="v"/>
            </a:pPr>
            <a:r>
              <a:rPr lang="en-US" sz="3200" b="1" dirty="0"/>
              <a:t> Data Cleaning</a:t>
            </a:r>
          </a:p>
        </p:txBody>
      </p:sp>
      <p:sp>
        <p:nvSpPr>
          <p:cNvPr id="3" name="TextBox 2">
            <a:extLst>
              <a:ext uri="{FF2B5EF4-FFF2-40B4-BE49-F238E27FC236}">
                <a16:creationId xmlns:a16="http://schemas.microsoft.com/office/drawing/2014/main" id="{AA6753C5-1591-4EB4-8FFF-1F9FDD8B89E2}"/>
              </a:ext>
            </a:extLst>
          </p:cNvPr>
          <p:cNvSpPr txBox="1"/>
          <p:nvPr/>
        </p:nvSpPr>
        <p:spPr>
          <a:xfrm>
            <a:off x="230818" y="1074198"/>
            <a:ext cx="11718525" cy="4308872"/>
          </a:xfrm>
          <a:prstGeom prst="rect">
            <a:avLst/>
          </a:prstGeom>
          <a:noFill/>
        </p:spPr>
        <p:txBody>
          <a:bodyPr wrap="square" rtlCol="0">
            <a:spAutoFit/>
          </a:bodyPr>
          <a:lstStyle/>
          <a:p>
            <a:pPr marL="285750" indent="-285750">
              <a:buFont typeface="Arial" panose="020B0604020202020204" pitchFamily="34" charset="0"/>
              <a:buChar char="•"/>
            </a:pPr>
            <a:r>
              <a:rPr lang="en-US" sz="2000" b="1" dirty="0"/>
              <a:t>Missing Values</a:t>
            </a:r>
            <a:r>
              <a:rPr lang="en-US" sz="2000" dirty="0">
                <a:solidFill>
                  <a:schemeClr val="accent4"/>
                </a:solidFill>
              </a:rPr>
              <a:t>	</a:t>
            </a:r>
          </a:p>
          <a:p>
            <a:pPr marL="742950" lvl="1" indent="-285750">
              <a:buFont typeface="Courier New" panose="02070309020205020404" pitchFamily="49" charset="0"/>
              <a:buChar char="o"/>
            </a:pPr>
            <a:r>
              <a:rPr lang="en-US" dirty="0">
                <a:solidFill>
                  <a:schemeClr val="accent4"/>
                </a:solidFill>
              </a:rPr>
              <a:t>The data columns were in a good shape and consistent. But there are many missing data in two columns (Product Weight and Outlet Size) around 2500 missing values.</a:t>
            </a:r>
          </a:p>
          <a:p>
            <a:endParaRPr lang="en-US" dirty="0">
              <a:solidFill>
                <a:schemeClr val="accent4"/>
              </a:solidFill>
            </a:endParaRPr>
          </a:p>
          <a:p>
            <a:pPr marL="285750" indent="-285750">
              <a:buFont typeface="Arial" panose="020B0604020202020204" pitchFamily="34" charset="0"/>
              <a:buChar char="•"/>
            </a:pPr>
            <a:r>
              <a:rPr lang="en-US" sz="2000" b="1" dirty="0"/>
              <a:t>Approaches to deal with missing values </a:t>
            </a:r>
          </a:p>
          <a:p>
            <a:pPr marL="742950" lvl="1" indent="-285750">
              <a:buFont typeface="Courier New" panose="02070309020205020404" pitchFamily="49" charset="0"/>
              <a:buChar char="o"/>
            </a:pPr>
            <a:r>
              <a:rPr lang="en-US" dirty="0">
                <a:solidFill>
                  <a:schemeClr val="accent4"/>
                </a:solidFill>
              </a:rPr>
              <a:t>Here we have two data types to deal with:</a:t>
            </a:r>
          </a:p>
          <a:p>
            <a:pPr marL="1200150" lvl="2" indent="-285750">
              <a:buFont typeface="Wingdings" panose="05000000000000000000" pitchFamily="2" charset="2"/>
              <a:buChar char="Ø"/>
            </a:pPr>
            <a:r>
              <a:rPr lang="en-US" dirty="0">
                <a:solidFill>
                  <a:schemeClr val="accent4"/>
                </a:solidFill>
              </a:rPr>
              <a:t>Product Weight which is numerical.</a:t>
            </a:r>
          </a:p>
          <a:p>
            <a:pPr marL="1200150" lvl="2" indent="-285750">
              <a:buFont typeface="Wingdings" panose="05000000000000000000" pitchFamily="2" charset="2"/>
              <a:buChar char="Ø"/>
            </a:pPr>
            <a:r>
              <a:rPr lang="en-US" dirty="0">
                <a:solidFill>
                  <a:schemeClr val="accent4"/>
                </a:solidFill>
              </a:rPr>
              <a:t>Outlet size which is categorical (small – medium – large)</a:t>
            </a:r>
          </a:p>
          <a:p>
            <a:pPr marL="742950" lvl="1" indent="-285750">
              <a:buFont typeface="Courier New" panose="02070309020205020404" pitchFamily="49" charset="0"/>
              <a:buChar char="o"/>
            </a:pPr>
            <a:r>
              <a:rPr lang="en-US" dirty="0">
                <a:solidFill>
                  <a:schemeClr val="accent4"/>
                </a:solidFill>
              </a:rPr>
              <a:t>For the numerical data (product weight) we can use many methods to fill it ( average , last value … </a:t>
            </a:r>
            <a:r>
              <a:rPr lang="en-US" dirty="0" err="1">
                <a:solidFill>
                  <a:schemeClr val="accent4"/>
                </a:solidFill>
              </a:rPr>
              <a:t>etc</a:t>
            </a:r>
            <a:r>
              <a:rPr lang="en-US" dirty="0">
                <a:solidFill>
                  <a:schemeClr val="accent4"/>
                </a:solidFill>
              </a:rPr>
              <a:t> )</a:t>
            </a:r>
          </a:p>
          <a:p>
            <a:pPr marL="742950" lvl="1" indent="-285750">
              <a:buFont typeface="Courier New" panose="02070309020205020404" pitchFamily="49" charset="0"/>
              <a:buChar char="o"/>
            </a:pPr>
            <a:r>
              <a:rPr lang="en-US" dirty="0">
                <a:solidFill>
                  <a:schemeClr val="accent4"/>
                </a:solidFill>
              </a:rPr>
              <a:t>For the categorical data (Outlet size) we can use the mode (the most common size) to fill the missing.</a:t>
            </a:r>
          </a:p>
          <a:p>
            <a:pPr marL="742950" lvl="1" indent="-285750">
              <a:buFont typeface="Courier New" panose="02070309020205020404" pitchFamily="49" charset="0"/>
              <a:buChar char="o"/>
            </a:pPr>
            <a:r>
              <a:rPr lang="en-US" dirty="0">
                <a:solidFill>
                  <a:schemeClr val="accent4"/>
                </a:solidFill>
              </a:rPr>
              <a:t>There is one smarter way to fill them both, Since we have another columns like product ID and outlet ID, we can link them together to get the correct data. For Example: if a product ID = 23 , and its weight = 1.5 KG. then we know this product will always have this weight and we can use this with all the products and outlets.</a:t>
            </a:r>
          </a:p>
          <a:p>
            <a:pPr marL="742950" lvl="1" indent="-285750">
              <a:buFont typeface="Courier New" panose="02070309020205020404" pitchFamily="49" charset="0"/>
              <a:buChar char="o"/>
            </a:pPr>
            <a:endParaRPr lang="en-US" dirty="0">
              <a:solidFill>
                <a:schemeClr val="accent4"/>
              </a:solidFill>
            </a:endParaRPr>
          </a:p>
          <a:p>
            <a:pPr marL="742950" lvl="1" indent="-285750">
              <a:buFont typeface="Courier New" panose="02070309020205020404" pitchFamily="49" charset="0"/>
              <a:buChar char="o"/>
            </a:pPr>
            <a:r>
              <a:rPr lang="en-US" dirty="0">
                <a:solidFill>
                  <a:schemeClr val="accent4"/>
                </a:solidFill>
              </a:rPr>
              <a:t>For this MVP, the first two approaches were followed since the later isn’t easy programming wise. </a:t>
            </a:r>
          </a:p>
        </p:txBody>
      </p:sp>
    </p:spTree>
    <p:extLst>
      <p:ext uri="{BB962C8B-B14F-4D97-AF65-F5344CB8AC3E}">
        <p14:creationId xmlns:p14="http://schemas.microsoft.com/office/powerpoint/2010/main" val="919908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76B34E-E165-4404-A4D9-466BBE27AB62}"/>
              </a:ext>
            </a:extLst>
          </p:cNvPr>
          <p:cNvSpPr txBox="1"/>
          <p:nvPr/>
        </p:nvSpPr>
        <p:spPr>
          <a:xfrm>
            <a:off x="0" y="0"/>
            <a:ext cx="6045693" cy="584775"/>
          </a:xfrm>
          <a:prstGeom prst="rect">
            <a:avLst/>
          </a:prstGeom>
          <a:noFill/>
        </p:spPr>
        <p:txBody>
          <a:bodyPr wrap="square" rtlCol="0">
            <a:spAutoFit/>
          </a:bodyPr>
          <a:lstStyle/>
          <a:p>
            <a:pPr marL="285750" indent="-285750">
              <a:buFont typeface="Wingdings" panose="05000000000000000000" pitchFamily="2" charset="2"/>
              <a:buChar char="v"/>
            </a:pPr>
            <a:r>
              <a:rPr lang="en-US" sz="3200" b="1" dirty="0"/>
              <a:t> Data Visualization</a:t>
            </a:r>
          </a:p>
        </p:txBody>
      </p:sp>
      <p:sp>
        <p:nvSpPr>
          <p:cNvPr id="3" name="TextBox 2">
            <a:extLst>
              <a:ext uri="{FF2B5EF4-FFF2-40B4-BE49-F238E27FC236}">
                <a16:creationId xmlns:a16="http://schemas.microsoft.com/office/drawing/2014/main" id="{2F200117-EE73-4E99-B91E-91EF8CCA7A04}"/>
              </a:ext>
            </a:extLst>
          </p:cNvPr>
          <p:cNvSpPr txBox="1"/>
          <p:nvPr/>
        </p:nvSpPr>
        <p:spPr>
          <a:xfrm>
            <a:off x="1124505" y="689934"/>
            <a:ext cx="4785064"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4"/>
                </a:solidFill>
              </a:rPr>
              <a:t>What Outlet was the best in sales?</a:t>
            </a:r>
          </a:p>
        </p:txBody>
      </p:sp>
      <p:pic>
        <p:nvPicPr>
          <p:cNvPr id="7" name="Picture 6" descr="Chart, bar chart&#10;&#10;Description automatically generated">
            <a:extLst>
              <a:ext uri="{FF2B5EF4-FFF2-40B4-BE49-F238E27FC236}">
                <a16:creationId xmlns:a16="http://schemas.microsoft.com/office/drawing/2014/main" id="{2D2C57C7-DDA4-42F1-9A0B-36289290763C}"/>
              </a:ext>
            </a:extLst>
          </p:cNvPr>
          <p:cNvPicPr>
            <a:picLocks noChangeAspect="1"/>
          </p:cNvPicPr>
          <p:nvPr/>
        </p:nvPicPr>
        <p:blipFill>
          <a:blip r:embed="rId2"/>
          <a:stretch>
            <a:fillRect/>
          </a:stretch>
        </p:blipFill>
        <p:spPr>
          <a:xfrm>
            <a:off x="5909569" y="1056896"/>
            <a:ext cx="5976123" cy="4896524"/>
          </a:xfrm>
          <a:prstGeom prst="rect">
            <a:avLst/>
          </a:prstGeom>
        </p:spPr>
      </p:pic>
      <p:pic>
        <p:nvPicPr>
          <p:cNvPr id="9" name="Picture 8" descr="Chart, bar chart&#10;&#10;Description automatically generated">
            <a:extLst>
              <a:ext uri="{FF2B5EF4-FFF2-40B4-BE49-F238E27FC236}">
                <a16:creationId xmlns:a16="http://schemas.microsoft.com/office/drawing/2014/main" id="{57B4EB9D-D465-4679-9D8B-6F276534E87D}"/>
              </a:ext>
            </a:extLst>
          </p:cNvPr>
          <p:cNvPicPr>
            <a:picLocks noChangeAspect="1"/>
          </p:cNvPicPr>
          <p:nvPr/>
        </p:nvPicPr>
        <p:blipFill rotWithShape="1">
          <a:blip r:embed="rId3"/>
          <a:srcRect l="7315" t="16345"/>
          <a:stretch/>
        </p:blipFill>
        <p:spPr>
          <a:xfrm>
            <a:off x="221942" y="994299"/>
            <a:ext cx="5228948" cy="4909649"/>
          </a:xfrm>
          <a:prstGeom prst="rect">
            <a:avLst/>
          </a:prstGeom>
        </p:spPr>
      </p:pic>
      <p:sp>
        <p:nvSpPr>
          <p:cNvPr id="10" name="TextBox 9">
            <a:extLst>
              <a:ext uri="{FF2B5EF4-FFF2-40B4-BE49-F238E27FC236}">
                <a16:creationId xmlns:a16="http://schemas.microsoft.com/office/drawing/2014/main" id="{251B7037-D38B-4BAD-9C83-E12BD8897200}"/>
              </a:ext>
            </a:extLst>
          </p:cNvPr>
          <p:cNvSpPr txBox="1"/>
          <p:nvPr/>
        </p:nvSpPr>
        <p:spPr>
          <a:xfrm>
            <a:off x="7492754" y="689934"/>
            <a:ext cx="4785064"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4"/>
                </a:solidFill>
              </a:rPr>
              <a:t>How the Outlet size differ ?</a:t>
            </a:r>
          </a:p>
        </p:txBody>
      </p:sp>
      <p:cxnSp>
        <p:nvCxnSpPr>
          <p:cNvPr id="16" name="Straight Connector 15">
            <a:extLst>
              <a:ext uri="{FF2B5EF4-FFF2-40B4-BE49-F238E27FC236}">
                <a16:creationId xmlns:a16="http://schemas.microsoft.com/office/drawing/2014/main" id="{77B0B72E-BC55-4383-BD39-3EE2298653E9}"/>
              </a:ext>
            </a:extLst>
          </p:cNvPr>
          <p:cNvCxnSpPr/>
          <p:nvPr/>
        </p:nvCxnSpPr>
        <p:spPr>
          <a:xfrm>
            <a:off x="5758649" y="593950"/>
            <a:ext cx="0" cy="554081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4709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76B34E-E165-4404-A4D9-466BBE27AB62}"/>
              </a:ext>
            </a:extLst>
          </p:cNvPr>
          <p:cNvSpPr txBox="1"/>
          <p:nvPr/>
        </p:nvSpPr>
        <p:spPr>
          <a:xfrm>
            <a:off x="0" y="0"/>
            <a:ext cx="6045693" cy="584775"/>
          </a:xfrm>
          <a:prstGeom prst="rect">
            <a:avLst/>
          </a:prstGeom>
          <a:noFill/>
        </p:spPr>
        <p:txBody>
          <a:bodyPr wrap="square" rtlCol="0">
            <a:spAutoFit/>
          </a:bodyPr>
          <a:lstStyle/>
          <a:p>
            <a:pPr marL="285750" indent="-285750">
              <a:buFont typeface="Wingdings" panose="05000000000000000000" pitchFamily="2" charset="2"/>
              <a:buChar char="v"/>
            </a:pPr>
            <a:r>
              <a:rPr lang="en-US" sz="3200" b="1" dirty="0"/>
              <a:t> Data Visualization</a:t>
            </a:r>
          </a:p>
        </p:txBody>
      </p:sp>
      <p:sp>
        <p:nvSpPr>
          <p:cNvPr id="3" name="TextBox 2">
            <a:extLst>
              <a:ext uri="{FF2B5EF4-FFF2-40B4-BE49-F238E27FC236}">
                <a16:creationId xmlns:a16="http://schemas.microsoft.com/office/drawing/2014/main" id="{2F200117-EE73-4E99-B91E-91EF8CCA7A04}"/>
              </a:ext>
            </a:extLst>
          </p:cNvPr>
          <p:cNvSpPr txBox="1"/>
          <p:nvPr/>
        </p:nvSpPr>
        <p:spPr>
          <a:xfrm>
            <a:off x="973585" y="969059"/>
            <a:ext cx="4785064"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4"/>
                </a:solidFill>
              </a:rPr>
              <a:t>How the location differ in sales</a:t>
            </a:r>
          </a:p>
        </p:txBody>
      </p:sp>
      <p:sp>
        <p:nvSpPr>
          <p:cNvPr id="10" name="TextBox 9">
            <a:extLst>
              <a:ext uri="{FF2B5EF4-FFF2-40B4-BE49-F238E27FC236}">
                <a16:creationId xmlns:a16="http://schemas.microsoft.com/office/drawing/2014/main" id="{251B7037-D38B-4BAD-9C83-E12BD8897200}"/>
              </a:ext>
            </a:extLst>
          </p:cNvPr>
          <p:cNvSpPr txBox="1"/>
          <p:nvPr/>
        </p:nvSpPr>
        <p:spPr>
          <a:xfrm>
            <a:off x="7600765" y="969059"/>
            <a:ext cx="4785064"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4"/>
                </a:solidFill>
              </a:rPr>
              <a:t>Does the year make a difference ?</a:t>
            </a:r>
          </a:p>
        </p:txBody>
      </p:sp>
      <p:pic>
        <p:nvPicPr>
          <p:cNvPr id="8" name="Picture 7" descr="Chart, bar chart&#10;&#10;Description automatically generated">
            <a:extLst>
              <a:ext uri="{FF2B5EF4-FFF2-40B4-BE49-F238E27FC236}">
                <a16:creationId xmlns:a16="http://schemas.microsoft.com/office/drawing/2014/main" id="{AF7B7A9B-129B-4BB2-A443-8DF124FCF063}"/>
              </a:ext>
            </a:extLst>
          </p:cNvPr>
          <p:cNvPicPr>
            <a:picLocks noChangeAspect="1"/>
          </p:cNvPicPr>
          <p:nvPr/>
        </p:nvPicPr>
        <p:blipFill>
          <a:blip r:embed="rId2"/>
          <a:stretch>
            <a:fillRect/>
          </a:stretch>
        </p:blipFill>
        <p:spPr>
          <a:xfrm>
            <a:off x="221942" y="1338391"/>
            <a:ext cx="5212080" cy="4618525"/>
          </a:xfrm>
          <a:prstGeom prst="rect">
            <a:avLst/>
          </a:prstGeom>
        </p:spPr>
      </p:pic>
      <p:pic>
        <p:nvPicPr>
          <p:cNvPr id="11" name="Picture 10" descr="Chart, bar chart, histogram&#10;&#10;Description automatically generated">
            <a:extLst>
              <a:ext uri="{FF2B5EF4-FFF2-40B4-BE49-F238E27FC236}">
                <a16:creationId xmlns:a16="http://schemas.microsoft.com/office/drawing/2014/main" id="{685A74E0-D020-4ED9-A6BC-53175AD1C623}"/>
              </a:ext>
            </a:extLst>
          </p:cNvPr>
          <p:cNvPicPr>
            <a:picLocks noChangeAspect="1"/>
          </p:cNvPicPr>
          <p:nvPr/>
        </p:nvPicPr>
        <p:blipFill rotWithShape="1">
          <a:blip r:embed="rId3"/>
          <a:srcRect l="9363" t="18565" r="244" b="557"/>
          <a:stretch/>
        </p:blipFill>
        <p:spPr>
          <a:xfrm>
            <a:off x="5939161" y="1338392"/>
            <a:ext cx="5965793" cy="4618525"/>
          </a:xfrm>
          <a:prstGeom prst="rect">
            <a:avLst/>
          </a:prstGeom>
        </p:spPr>
      </p:pic>
      <p:cxnSp>
        <p:nvCxnSpPr>
          <p:cNvPr id="12" name="Straight Connector 11">
            <a:extLst>
              <a:ext uri="{FF2B5EF4-FFF2-40B4-BE49-F238E27FC236}">
                <a16:creationId xmlns:a16="http://schemas.microsoft.com/office/drawing/2014/main" id="{49F944EA-3BBC-43E1-877A-C6C8E9E2FF43}"/>
              </a:ext>
            </a:extLst>
          </p:cNvPr>
          <p:cNvCxnSpPr/>
          <p:nvPr/>
        </p:nvCxnSpPr>
        <p:spPr>
          <a:xfrm>
            <a:off x="5758649" y="593950"/>
            <a:ext cx="0" cy="554081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2717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01F84CF8-2331-415C-BB60-2C921D641A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0594D253-D55E-424F-A173-E2BB98E2E8EC}"/>
              </a:ext>
            </a:extLst>
          </p:cNvPr>
          <p:cNvSpPr txBox="1"/>
          <p:nvPr/>
        </p:nvSpPr>
        <p:spPr>
          <a:xfrm>
            <a:off x="558817" y="2548683"/>
            <a:ext cx="3279758" cy="1200329"/>
          </a:xfrm>
          <a:prstGeom prst="rect">
            <a:avLst/>
          </a:prstGeom>
          <a:noFill/>
        </p:spPr>
        <p:txBody>
          <a:bodyPr wrap="square" rtlCol="0">
            <a:spAutoFit/>
          </a:bodyPr>
          <a:lstStyle/>
          <a:p>
            <a:r>
              <a:rPr lang="en-US" sz="7200" dirty="0"/>
              <a:t>Content</a:t>
            </a:r>
          </a:p>
        </p:txBody>
      </p:sp>
      <p:sp>
        <p:nvSpPr>
          <p:cNvPr id="6" name="TextBox 5">
            <a:extLst>
              <a:ext uri="{FF2B5EF4-FFF2-40B4-BE49-F238E27FC236}">
                <a16:creationId xmlns:a16="http://schemas.microsoft.com/office/drawing/2014/main" id="{61FA1E92-4D53-437D-A883-1A2B5B63A756}"/>
              </a:ext>
            </a:extLst>
          </p:cNvPr>
          <p:cNvSpPr txBox="1"/>
          <p:nvPr/>
        </p:nvSpPr>
        <p:spPr>
          <a:xfrm>
            <a:off x="4584734" y="1104588"/>
            <a:ext cx="7191375" cy="2862322"/>
          </a:xfrm>
          <a:prstGeom prst="rect">
            <a:avLst/>
          </a:prstGeom>
          <a:noFill/>
        </p:spPr>
        <p:txBody>
          <a:bodyPr wrap="square" rtlCol="0">
            <a:spAutoFit/>
          </a:bodyPr>
          <a:lstStyle/>
          <a:p>
            <a:pPr marL="285750" indent="-285750">
              <a:buFont typeface="Arial" panose="020B0604020202020204" pitchFamily="34" charset="0"/>
              <a:buChar char="•"/>
            </a:pPr>
            <a:r>
              <a:rPr lang="en-US" sz="3600" dirty="0">
                <a:solidFill>
                  <a:schemeClr val="bg2"/>
                </a:solidFill>
              </a:rPr>
              <a:t>The Data</a:t>
            </a:r>
          </a:p>
          <a:p>
            <a:pPr marL="285750" indent="-285750">
              <a:buFont typeface="Arial" panose="020B0604020202020204" pitchFamily="34" charset="0"/>
              <a:buChar char="•"/>
            </a:pPr>
            <a:endParaRPr lang="en-US" sz="3600" dirty="0">
              <a:solidFill>
                <a:schemeClr val="bg2"/>
              </a:solidFill>
            </a:endParaRPr>
          </a:p>
          <a:p>
            <a:pPr marL="285750" indent="-285750">
              <a:buFont typeface="Arial" panose="020B0604020202020204" pitchFamily="34" charset="0"/>
              <a:buChar char="•"/>
            </a:pPr>
            <a:r>
              <a:rPr lang="en-US" sz="3600" dirty="0">
                <a:solidFill>
                  <a:schemeClr val="bg2"/>
                </a:solidFill>
              </a:rPr>
              <a:t>Data Cleaning and visualization</a:t>
            </a:r>
          </a:p>
          <a:p>
            <a:pPr marL="285750" indent="-285750">
              <a:buFont typeface="Arial" panose="020B0604020202020204" pitchFamily="34" charset="0"/>
              <a:buChar char="•"/>
            </a:pPr>
            <a:endParaRPr lang="en-US" sz="3600" dirty="0"/>
          </a:p>
          <a:p>
            <a:pPr marL="285750" indent="-285750">
              <a:buFont typeface="Arial" panose="020B0604020202020204" pitchFamily="34" charset="0"/>
              <a:buChar char="•"/>
            </a:pPr>
            <a:r>
              <a:rPr lang="en-US" sz="3600" dirty="0"/>
              <a:t>Modelling and next steps</a:t>
            </a:r>
          </a:p>
        </p:txBody>
      </p:sp>
    </p:spTree>
    <p:extLst>
      <p:ext uri="{BB962C8B-B14F-4D97-AF65-F5344CB8AC3E}">
        <p14:creationId xmlns:p14="http://schemas.microsoft.com/office/powerpoint/2010/main" val="3846474253"/>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{DF5DF846-4EDF-487C-AD22-6B66EA3474F8}tf22712842_win32</Template>
  <TotalTime>84</TotalTime>
  <Words>609</Words>
  <Application>Microsoft Office PowerPoint</Application>
  <PresentationFormat>Widescreen</PresentationFormat>
  <Paragraphs>75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Bookman Old Style</vt:lpstr>
      <vt:lpstr>Calibri</vt:lpstr>
      <vt:lpstr>Courier New</vt:lpstr>
      <vt:lpstr>Franklin Gothic Book</vt:lpstr>
      <vt:lpstr>Wingdings</vt:lpstr>
      <vt:lpstr>1_RetrospectVTI</vt:lpstr>
      <vt:lpstr>Store Sales: Analyzing and predicting (MVP)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Store Sales: Analyzing and predicting (MVP)</dc:title>
  <dc:creator>عبد الرحمن</dc:creator>
  <cp:lastModifiedBy>عبد الرحمن</cp:lastModifiedBy>
  <cp:revision>3</cp:revision>
  <dcterms:created xsi:type="dcterms:W3CDTF">2022-01-06T08:13:08Z</dcterms:created>
  <dcterms:modified xsi:type="dcterms:W3CDTF">2022-01-06T10:08:30Z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