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Roboto" panose="020B0604020202020204" charset="0"/>
      <p:regular r:id="rId20"/>
      <p:bold r:id="rId21"/>
      <p:italic r:id="rId22"/>
      <p:boldItalic r:id="rId23"/>
    </p:embeddedFont>
    <p:embeddedFont>
      <p:font typeface="Roboto Slab"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a03993a337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a03993a33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9c145567c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9c145567c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9b8e3606e6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9b8e3606e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a03993a33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3993a33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9c145567c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9c145567c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9c145567cc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9c145567c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c145567cc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9c145567c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9c145567cc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9c145567cc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9b8e3606e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9b8e3606e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9b8e3606e6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9b8e3606e6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9b8e3606e6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9b8e3606e6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a03993a33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a03993a3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9b8e3606e6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9b8e3606e6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9b8e3606e6_0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9b8e3606e6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9b8e3606e6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9b8e3606e6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a03993a337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a03993a33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uciml/breast-cancer-wisconsin-data"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archive.ics.uci.edu/ml/machine-learning-databases/breast-cancer-wisconsin/"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346300" y="1175550"/>
            <a:ext cx="62688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Machine Learning for Breast Cancer Diagnosis</a:t>
            </a:r>
            <a:endParaRPr/>
          </a:p>
        </p:txBody>
      </p:sp>
      <p:sp>
        <p:nvSpPr>
          <p:cNvPr id="64" name="Google Shape;64;p13"/>
          <p:cNvSpPr txBox="1">
            <a:spLocks noGrp="1"/>
          </p:cNvSpPr>
          <p:nvPr>
            <p:ph type="subTitle" idx="1"/>
          </p:nvPr>
        </p:nvSpPr>
        <p:spPr>
          <a:xfrm>
            <a:off x="1707025" y="3089525"/>
            <a:ext cx="3049200" cy="73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17it015(Kishan Dalsania)</a:t>
            </a:r>
            <a:endParaRPr sz="1600"/>
          </a:p>
          <a:p>
            <a:pPr marL="0" lvl="0" indent="0" algn="l" rtl="0">
              <a:spcBef>
                <a:spcPts val="0"/>
              </a:spcBef>
              <a:spcAft>
                <a:spcPts val="0"/>
              </a:spcAft>
              <a:buNone/>
            </a:pPr>
            <a:r>
              <a:rPr lang="en" sz="1600"/>
              <a:t>17it013(Dharmesh Chauhan)</a:t>
            </a:r>
            <a:endParaRPr sz="1600"/>
          </a:p>
        </p:txBody>
      </p:sp>
      <p:sp>
        <p:nvSpPr>
          <p:cNvPr id="65" name="Google Shape;65;p13"/>
          <p:cNvSpPr txBox="1"/>
          <p:nvPr/>
        </p:nvSpPr>
        <p:spPr>
          <a:xfrm>
            <a:off x="5303825" y="3072750"/>
            <a:ext cx="2311200" cy="8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5"/>
                </a:solidFill>
                <a:latin typeface="Roboto"/>
                <a:ea typeface="Roboto"/>
                <a:cs typeface="Roboto"/>
                <a:sym typeface="Roboto"/>
              </a:rPr>
              <a:t>Guided by:</a:t>
            </a:r>
            <a:endParaRPr>
              <a:solidFill>
                <a:schemeClr val="accent5"/>
              </a:solidFill>
              <a:latin typeface="Roboto"/>
              <a:ea typeface="Roboto"/>
              <a:cs typeface="Roboto"/>
              <a:sym typeface="Roboto"/>
            </a:endParaRPr>
          </a:p>
          <a:p>
            <a:pPr marL="0" lvl="0" indent="0" algn="l" rtl="0">
              <a:spcBef>
                <a:spcPts val="0"/>
              </a:spcBef>
              <a:spcAft>
                <a:spcPts val="0"/>
              </a:spcAft>
              <a:buNone/>
            </a:pPr>
            <a:r>
              <a:rPr lang="en">
                <a:solidFill>
                  <a:schemeClr val="accent5"/>
                </a:solidFill>
                <a:latin typeface="Roboto"/>
                <a:ea typeface="Roboto"/>
                <a:cs typeface="Roboto"/>
                <a:sym typeface="Roboto"/>
              </a:rPr>
              <a:t>Asst. Prof. Sagar patel</a:t>
            </a:r>
            <a:endParaRPr>
              <a:solidFill>
                <a:schemeClr val="accent5"/>
              </a:solidFill>
              <a:latin typeface="Roboto"/>
              <a:ea typeface="Roboto"/>
              <a:cs typeface="Roboto"/>
              <a:sym typeface="Roboto"/>
            </a:endParaRPr>
          </a:p>
          <a:p>
            <a:pPr marL="0" lvl="0" indent="0" algn="l" rtl="0">
              <a:spcBef>
                <a:spcPts val="0"/>
              </a:spcBef>
              <a:spcAft>
                <a:spcPts val="0"/>
              </a:spcAft>
              <a:buNone/>
            </a:pPr>
            <a:r>
              <a:rPr lang="en">
                <a:solidFill>
                  <a:schemeClr val="accent5"/>
                </a:solidFill>
                <a:latin typeface="Roboto"/>
                <a:ea typeface="Roboto"/>
                <a:cs typeface="Roboto"/>
                <a:sym typeface="Roboto"/>
              </a:rPr>
              <a:t>CSPIT,Changa</a:t>
            </a:r>
            <a:endParaRPr>
              <a:solidFill>
                <a:schemeClr val="accent5"/>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29" name="Google Shape;129;p22"/>
          <p:cNvSpPr txBox="1">
            <a:spLocks noGrp="1"/>
          </p:cNvSpPr>
          <p:nvPr>
            <p:ph type="body" idx="1"/>
          </p:nvPr>
        </p:nvSpPr>
        <p:spPr>
          <a:xfrm>
            <a:off x="387900" y="1369575"/>
            <a:ext cx="3700200" cy="15330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FFFFFF"/>
              </a:buClr>
              <a:buSzPts val="1400"/>
              <a:buFont typeface="Arial"/>
              <a:buChar char="●"/>
            </a:pPr>
            <a:r>
              <a:rPr lang="en" sz="1400"/>
              <a:t>Mean Concavity, Mean Concave , and Mean Compactness appear to be helpful in classification.  </a:t>
            </a:r>
            <a:endParaRPr sz="1400"/>
          </a:p>
          <a:p>
            <a:pPr marL="457200" lvl="0" indent="-317500" algn="l" rtl="0">
              <a:lnSpc>
                <a:spcPct val="100000"/>
              </a:lnSpc>
              <a:spcBef>
                <a:spcPts val="0"/>
              </a:spcBef>
              <a:spcAft>
                <a:spcPts val="0"/>
              </a:spcAft>
              <a:buClr>
                <a:srgbClr val="FFFFFF"/>
              </a:buClr>
              <a:buSzPts val="1400"/>
              <a:buFont typeface="Arial"/>
              <a:buChar char="●"/>
            </a:pPr>
            <a:r>
              <a:rPr lang="en" sz="1400"/>
              <a:t>Higher the values of each parameter more are the chances of it being malignant.</a:t>
            </a:r>
            <a:endParaRPr sz="1400"/>
          </a:p>
          <a:p>
            <a:pPr marL="0" lvl="0" indent="0" algn="l" rtl="0">
              <a:spcBef>
                <a:spcPts val="0"/>
              </a:spcBef>
              <a:spcAft>
                <a:spcPts val="1600"/>
              </a:spcAft>
              <a:buNone/>
            </a:pPr>
            <a:endParaRPr sz="1400"/>
          </a:p>
        </p:txBody>
      </p:sp>
      <p:pic>
        <p:nvPicPr>
          <p:cNvPr id="130" name="Google Shape;130;p22"/>
          <p:cNvPicPr preferRelativeResize="0"/>
          <p:nvPr/>
        </p:nvPicPr>
        <p:blipFill>
          <a:blip r:embed="rId3">
            <a:alphaModFix/>
          </a:blip>
          <a:stretch>
            <a:fillRect/>
          </a:stretch>
        </p:blipFill>
        <p:spPr>
          <a:xfrm>
            <a:off x="5133100" y="458027"/>
            <a:ext cx="3537349" cy="2198525"/>
          </a:xfrm>
          <a:prstGeom prst="rect">
            <a:avLst/>
          </a:prstGeom>
          <a:noFill/>
          <a:ln>
            <a:noFill/>
          </a:ln>
        </p:spPr>
      </p:pic>
      <p:pic>
        <p:nvPicPr>
          <p:cNvPr id="131" name="Google Shape;131;p22"/>
          <p:cNvPicPr preferRelativeResize="0"/>
          <p:nvPr/>
        </p:nvPicPr>
        <p:blipFill>
          <a:blip r:embed="rId4">
            <a:alphaModFix/>
          </a:blip>
          <a:stretch>
            <a:fillRect/>
          </a:stretch>
        </p:blipFill>
        <p:spPr>
          <a:xfrm>
            <a:off x="5146288" y="2902502"/>
            <a:ext cx="3510979" cy="2182148"/>
          </a:xfrm>
          <a:prstGeom prst="rect">
            <a:avLst/>
          </a:prstGeom>
          <a:noFill/>
          <a:ln>
            <a:noFill/>
          </a:ln>
        </p:spPr>
      </p:pic>
      <p:pic>
        <p:nvPicPr>
          <p:cNvPr id="132" name="Google Shape;132;p22"/>
          <p:cNvPicPr preferRelativeResize="0"/>
          <p:nvPr/>
        </p:nvPicPr>
        <p:blipFill>
          <a:blip r:embed="rId5">
            <a:alphaModFix/>
          </a:blip>
          <a:stretch>
            <a:fillRect/>
          </a:stretch>
        </p:blipFill>
        <p:spPr>
          <a:xfrm>
            <a:off x="887175" y="3025512"/>
            <a:ext cx="3115137" cy="1936124"/>
          </a:xfrm>
          <a:prstGeom prst="rect">
            <a:avLst/>
          </a:prstGeom>
          <a:noFill/>
          <a:ln>
            <a:noFill/>
          </a:ln>
        </p:spPr>
      </p:pic>
      <p:sp>
        <p:nvSpPr>
          <p:cNvPr id="133" name="Google Shape;133;p22"/>
          <p:cNvSpPr/>
          <p:nvPr/>
        </p:nvSpPr>
        <p:spPr>
          <a:xfrm>
            <a:off x="6679874" y="961900"/>
            <a:ext cx="1990580" cy="292626"/>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Mean Compactness</a:t>
            </a:r>
          </a:p>
        </p:txBody>
      </p:sp>
      <p:sp>
        <p:nvSpPr>
          <p:cNvPr id="134" name="Google Shape;134;p22"/>
          <p:cNvSpPr/>
          <p:nvPr/>
        </p:nvSpPr>
        <p:spPr>
          <a:xfrm>
            <a:off x="1715499" y="3425550"/>
            <a:ext cx="1606747" cy="296098"/>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Mean Concavity</a:t>
            </a:r>
          </a:p>
        </p:txBody>
      </p:sp>
      <p:sp>
        <p:nvSpPr>
          <p:cNvPr id="135" name="Google Shape;135;p22"/>
          <p:cNvSpPr/>
          <p:nvPr/>
        </p:nvSpPr>
        <p:spPr>
          <a:xfrm>
            <a:off x="6330050" y="3310750"/>
            <a:ext cx="1990568" cy="292626"/>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Mean Concave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41" name="Google Shape;141;p23"/>
          <p:cNvSpPr txBox="1">
            <a:spLocks noGrp="1"/>
          </p:cNvSpPr>
          <p:nvPr>
            <p:ph type="body" idx="1"/>
          </p:nvPr>
        </p:nvSpPr>
        <p:spPr>
          <a:xfrm>
            <a:off x="109950" y="1476150"/>
            <a:ext cx="2228100" cy="423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Mean Smoothness, Mean Texture, Mean Fractal Dimension, Mean Symmetry and Mean Compactness do not appears to have influence on classification. </a:t>
            </a:r>
            <a:endParaRPr sz="1400"/>
          </a:p>
          <a:p>
            <a:pPr marL="457200" lvl="0" indent="-317500" algn="l" rtl="0">
              <a:spcBef>
                <a:spcPts val="0"/>
              </a:spcBef>
              <a:spcAft>
                <a:spcPts val="0"/>
              </a:spcAft>
              <a:buSzPts val="1400"/>
              <a:buChar char="●"/>
            </a:pPr>
            <a:r>
              <a:rPr lang="en" sz="1400"/>
              <a:t>Here Both the classes are spread across</a:t>
            </a:r>
            <a:endParaRPr sz="1400"/>
          </a:p>
        </p:txBody>
      </p:sp>
      <p:pic>
        <p:nvPicPr>
          <p:cNvPr id="142" name="Google Shape;142;p23"/>
          <p:cNvPicPr preferRelativeResize="0"/>
          <p:nvPr/>
        </p:nvPicPr>
        <p:blipFill>
          <a:blip r:embed="rId3">
            <a:alphaModFix/>
          </a:blip>
          <a:stretch>
            <a:fillRect/>
          </a:stretch>
        </p:blipFill>
        <p:spPr>
          <a:xfrm>
            <a:off x="5897000" y="629225"/>
            <a:ext cx="2912575" cy="1949000"/>
          </a:xfrm>
          <a:prstGeom prst="rect">
            <a:avLst/>
          </a:prstGeom>
          <a:noFill/>
          <a:ln>
            <a:noFill/>
          </a:ln>
        </p:spPr>
      </p:pic>
      <p:pic>
        <p:nvPicPr>
          <p:cNvPr id="143" name="Google Shape;143;p23"/>
          <p:cNvPicPr preferRelativeResize="0"/>
          <p:nvPr/>
        </p:nvPicPr>
        <p:blipFill>
          <a:blip r:embed="rId4">
            <a:alphaModFix/>
          </a:blip>
          <a:stretch>
            <a:fillRect/>
          </a:stretch>
        </p:blipFill>
        <p:spPr>
          <a:xfrm>
            <a:off x="5919725" y="3072750"/>
            <a:ext cx="2912575" cy="1810224"/>
          </a:xfrm>
          <a:prstGeom prst="rect">
            <a:avLst/>
          </a:prstGeom>
          <a:noFill/>
          <a:ln>
            <a:noFill/>
          </a:ln>
        </p:spPr>
      </p:pic>
      <p:sp>
        <p:nvSpPr>
          <p:cNvPr id="144" name="Google Shape;144;p23"/>
          <p:cNvSpPr/>
          <p:nvPr/>
        </p:nvSpPr>
        <p:spPr>
          <a:xfrm>
            <a:off x="7574625" y="783375"/>
            <a:ext cx="1151202" cy="684977"/>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Mean </a:t>
            </a:r>
            <a:br>
              <a:rPr b="0" i="0">
                <a:ln w="9525" cap="flat" cmpd="sng">
                  <a:solidFill>
                    <a:schemeClr val="dk2"/>
                  </a:solidFill>
                  <a:prstDash val="solid"/>
                  <a:round/>
                  <a:headEnd type="none" w="sm" len="sm"/>
                  <a:tailEnd type="none" w="sm" len="sm"/>
                </a:ln>
                <a:solidFill>
                  <a:schemeClr val="lt2"/>
                </a:solidFill>
                <a:latin typeface="Arial"/>
              </a:rPr>
            </a:br>
            <a:r>
              <a:rPr b="0" i="0">
                <a:ln w="9525" cap="flat" cmpd="sng">
                  <a:solidFill>
                    <a:schemeClr val="dk2"/>
                  </a:solidFill>
                  <a:prstDash val="solid"/>
                  <a:round/>
                  <a:headEnd type="none" w="sm" len="sm"/>
                  <a:tailEnd type="none" w="sm" len="sm"/>
                </a:ln>
                <a:solidFill>
                  <a:schemeClr val="lt2"/>
                </a:solidFill>
                <a:latin typeface="Arial"/>
              </a:rPr>
              <a:t>smoothness</a:t>
            </a:r>
          </a:p>
        </p:txBody>
      </p:sp>
      <p:sp>
        <p:nvSpPr>
          <p:cNvPr id="145" name="Google Shape;145;p23"/>
          <p:cNvSpPr/>
          <p:nvPr/>
        </p:nvSpPr>
        <p:spPr>
          <a:xfrm>
            <a:off x="7295900" y="3251399"/>
            <a:ext cx="1536400" cy="229801"/>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Mean Symmetry</a:t>
            </a:r>
          </a:p>
        </p:txBody>
      </p:sp>
      <p:pic>
        <p:nvPicPr>
          <p:cNvPr id="146" name="Google Shape;146;p23"/>
          <p:cNvPicPr preferRelativeResize="0"/>
          <p:nvPr/>
        </p:nvPicPr>
        <p:blipFill>
          <a:blip r:embed="rId5">
            <a:alphaModFix/>
          </a:blip>
          <a:stretch>
            <a:fillRect/>
          </a:stretch>
        </p:blipFill>
        <p:spPr>
          <a:xfrm>
            <a:off x="2622200" y="3003363"/>
            <a:ext cx="3135851" cy="1949000"/>
          </a:xfrm>
          <a:prstGeom prst="rect">
            <a:avLst/>
          </a:prstGeom>
          <a:noFill/>
          <a:ln>
            <a:noFill/>
          </a:ln>
        </p:spPr>
      </p:pic>
      <p:sp>
        <p:nvSpPr>
          <p:cNvPr id="147" name="Google Shape;147;p23"/>
          <p:cNvSpPr/>
          <p:nvPr/>
        </p:nvSpPr>
        <p:spPr>
          <a:xfrm>
            <a:off x="4205874" y="3481200"/>
            <a:ext cx="1343301" cy="229808"/>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Mean Texture</a:t>
            </a:r>
          </a:p>
        </p:txBody>
      </p:sp>
      <p:pic>
        <p:nvPicPr>
          <p:cNvPr id="148" name="Google Shape;148;p23"/>
          <p:cNvPicPr preferRelativeResize="0"/>
          <p:nvPr/>
        </p:nvPicPr>
        <p:blipFill>
          <a:blip r:embed="rId6">
            <a:alphaModFix/>
          </a:blip>
          <a:stretch>
            <a:fillRect/>
          </a:stretch>
        </p:blipFill>
        <p:spPr>
          <a:xfrm>
            <a:off x="2622199" y="601889"/>
            <a:ext cx="3135851" cy="1948998"/>
          </a:xfrm>
          <a:prstGeom prst="rect">
            <a:avLst/>
          </a:prstGeom>
          <a:noFill/>
          <a:ln>
            <a:noFill/>
          </a:ln>
        </p:spPr>
      </p:pic>
      <p:sp>
        <p:nvSpPr>
          <p:cNvPr id="149" name="Google Shape;149;p23"/>
          <p:cNvSpPr/>
          <p:nvPr/>
        </p:nvSpPr>
        <p:spPr>
          <a:xfrm>
            <a:off x="4440164" y="1066625"/>
            <a:ext cx="1032333" cy="684982"/>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Mean Fractal </a:t>
            </a:r>
            <a:br>
              <a:rPr b="0" i="0">
                <a:ln w="9525" cap="flat" cmpd="sng">
                  <a:solidFill>
                    <a:schemeClr val="dk2"/>
                  </a:solidFill>
                  <a:prstDash val="solid"/>
                  <a:round/>
                  <a:headEnd type="none" w="sm" len="sm"/>
                  <a:tailEnd type="none" w="sm" len="sm"/>
                </a:ln>
                <a:solidFill>
                  <a:schemeClr val="lt2"/>
                </a:solidFill>
                <a:latin typeface="Arial"/>
              </a:rPr>
            </a:br>
            <a:r>
              <a:rPr b="0" i="0">
                <a:ln w="9525" cap="flat" cmpd="sng">
                  <a:solidFill>
                    <a:schemeClr val="dk2"/>
                  </a:solidFill>
                  <a:prstDash val="solid"/>
                  <a:round/>
                  <a:headEnd type="none" w="sm" len="sm"/>
                  <a:tailEnd type="none" w="sm" len="sm"/>
                </a:ln>
                <a:solidFill>
                  <a:schemeClr val="lt2"/>
                </a:solidFill>
                <a:latin typeface="Arial"/>
              </a:rPr>
              <a:t>Dimension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387900" y="748125"/>
            <a:ext cx="8368200" cy="88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Description</a:t>
            </a:r>
            <a:r>
              <a:rPr lang="en" sz="1400"/>
              <a:t>(DataSource2)</a:t>
            </a:r>
            <a:endParaRPr/>
          </a:p>
          <a:p>
            <a:pPr marL="0" lvl="0" indent="0" algn="l" rtl="0">
              <a:spcBef>
                <a:spcPts val="0"/>
              </a:spcBef>
              <a:spcAft>
                <a:spcPts val="0"/>
              </a:spcAft>
              <a:buNone/>
            </a:pPr>
            <a:endParaRPr/>
          </a:p>
        </p:txBody>
      </p:sp>
      <p:sp>
        <p:nvSpPr>
          <p:cNvPr id="155" name="Google Shape;155;p2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6" name="Google Shape;156;p24"/>
          <p:cNvPicPr preferRelativeResize="0"/>
          <p:nvPr/>
        </p:nvPicPr>
        <p:blipFill rotWithShape="1">
          <a:blip r:embed="rId3">
            <a:alphaModFix/>
          </a:blip>
          <a:srcRect t="-1520" b="1520"/>
          <a:stretch/>
        </p:blipFill>
        <p:spPr>
          <a:xfrm>
            <a:off x="1074725" y="1382925"/>
            <a:ext cx="6448425" cy="3514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Description</a:t>
            </a:r>
            <a:r>
              <a:rPr lang="en" sz="1400"/>
              <a:t>(DataSource2)</a:t>
            </a:r>
            <a:endParaRPr sz="1400"/>
          </a:p>
        </p:txBody>
      </p:sp>
      <p:sp>
        <p:nvSpPr>
          <p:cNvPr id="162" name="Google Shape;162;p2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3" name="Google Shape;163;p25"/>
          <p:cNvPicPr preferRelativeResize="0"/>
          <p:nvPr/>
        </p:nvPicPr>
        <p:blipFill>
          <a:blip r:embed="rId3">
            <a:alphaModFix/>
          </a:blip>
          <a:stretch>
            <a:fillRect/>
          </a:stretch>
        </p:blipFill>
        <p:spPr>
          <a:xfrm>
            <a:off x="1185850" y="1870038"/>
            <a:ext cx="6619875" cy="2333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Description</a:t>
            </a:r>
            <a:r>
              <a:rPr lang="en" sz="1400"/>
              <a:t>(DataSource2)</a:t>
            </a:r>
            <a:endParaRPr sz="1400"/>
          </a:p>
        </p:txBody>
      </p:sp>
      <p:sp>
        <p:nvSpPr>
          <p:cNvPr id="169" name="Google Shape;169;p26"/>
          <p:cNvSpPr txBox="1">
            <a:spLocks noGrp="1"/>
          </p:cNvSpPr>
          <p:nvPr>
            <p:ph type="body" idx="1"/>
          </p:nvPr>
        </p:nvSpPr>
        <p:spPr>
          <a:xfrm>
            <a:off x="387900" y="1489825"/>
            <a:ext cx="52647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features distinguish between benign and Malignant fairly well.</a:t>
            </a:r>
            <a:endParaRPr/>
          </a:p>
        </p:txBody>
      </p:sp>
      <p:pic>
        <p:nvPicPr>
          <p:cNvPr id="170" name="Google Shape;170;p26"/>
          <p:cNvPicPr preferRelativeResize="0"/>
          <p:nvPr/>
        </p:nvPicPr>
        <p:blipFill>
          <a:blip r:embed="rId3">
            <a:alphaModFix/>
          </a:blip>
          <a:stretch>
            <a:fillRect/>
          </a:stretch>
        </p:blipFill>
        <p:spPr>
          <a:xfrm>
            <a:off x="5652450" y="458025"/>
            <a:ext cx="3103651" cy="1929000"/>
          </a:xfrm>
          <a:prstGeom prst="rect">
            <a:avLst/>
          </a:prstGeom>
          <a:noFill/>
          <a:ln>
            <a:noFill/>
          </a:ln>
        </p:spPr>
      </p:pic>
      <p:pic>
        <p:nvPicPr>
          <p:cNvPr id="171" name="Google Shape;171;p26"/>
          <p:cNvPicPr preferRelativeResize="0"/>
          <p:nvPr/>
        </p:nvPicPr>
        <p:blipFill>
          <a:blip r:embed="rId4">
            <a:alphaModFix/>
          </a:blip>
          <a:stretch>
            <a:fillRect/>
          </a:stretch>
        </p:blipFill>
        <p:spPr>
          <a:xfrm>
            <a:off x="5574724" y="2860480"/>
            <a:ext cx="3103651" cy="1928995"/>
          </a:xfrm>
          <a:prstGeom prst="rect">
            <a:avLst/>
          </a:prstGeom>
          <a:noFill/>
          <a:ln>
            <a:noFill/>
          </a:ln>
        </p:spPr>
      </p:pic>
      <p:pic>
        <p:nvPicPr>
          <p:cNvPr id="172" name="Google Shape;172;p26"/>
          <p:cNvPicPr preferRelativeResize="0"/>
          <p:nvPr/>
        </p:nvPicPr>
        <p:blipFill>
          <a:blip r:embed="rId5">
            <a:alphaModFix/>
          </a:blip>
          <a:stretch>
            <a:fillRect/>
          </a:stretch>
        </p:blipFill>
        <p:spPr>
          <a:xfrm>
            <a:off x="1683325" y="2817075"/>
            <a:ext cx="3243319" cy="2015801"/>
          </a:xfrm>
          <a:prstGeom prst="rect">
            <a:avLst/>
          </a:prstGeom>
          <a:noFill/>
          <a:ln>
            <a:noFill/>
          </a:ln>
        </p:spPr>
      </p:pic>
      <p:sp>
        <p:nvSpPr>
          <p:cNvPr id="173" name="Google Shape;173;p26"/>
          <p:cNvSpPr/>
          <p:nvPr/>
        </p:nvSpPr>
        <p:spPr>
          <a:xfrm>
            <a:off x="2896624" y="3387675"/>
            <a:ext cx="1088471" cy="292626"/>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Cell Shape</a:t>
            </a:r>
          </a:p>
        </p:txBody>
      </p:sp>
      <p:sp>
        <p:nvSpPr>
          <p:cNvPr id="174" name="Google Shape;174;p26"/>
          <p:cNvSpPr/>
          <p:nvPr/>
        </p:nvSpPr>
        <p:spPr>
          <a:xfrm>
            <a:off x="6442399" y="751925"/>
            <a:ext cx="1587022" cy="685004"/>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Single Epithelial </a:t>
            </a:r>
            <a:br>
              <a:rPr b="0" i="0">
                <a:ln w="9525" cap="flat" cmpd="sng">
                  <a:solidFill>
                    <a:schemeClr val="dk2"/>
                  </a:solidFill>
                  <a:prstDash val="solid"/>
                  <a:round/>
                  <a:headEnd type="none" w="sm" len="sm"/>
                  <a:tailEnd type="none" w="sm" len="sm"/>
                </a:ln>
                <a:solidFill>
                  <a:schemeClr val="lt2"/>
                </a:solidFill>
                <a:latin typeface="Arial"/>
              </a:rPr>
            </a:br>
            <a:r>
              <a:rPr b="0" i="0">
                <a:ln w="9525" cap="flat" cmpd="sng">
                  <a:solidFill>
                    <a:schemeClr val="dk2"/>
                  </a:solidFill>
                  <a:prstDash val="solid"/>
                  <a:round/>
                  <a:headEnd type="none" w="sm" len="sm"/>
                  <a:tailEnd type="none" w="sm" len="sm"/>
                </a:ln>
                <a:solidFill>
                  <a:schemeClr val="lt2"/>
                </a:solidFill>
                <a:latin typeface="Arial"/>
              </a:rPr>
              <a:t>Cell Size</a:t>
            </a:r>
          </a:p>
        </p:txBody>
      </p:sp>
      <p:sp>
        <p:nvSpPr>
          <p:cNvPr id="175" name="Google Shape;175;p26"/>
          <p:cNvSpPr/>
          <p:nvPr/>
        </p:nvSpPr>
        <p:spPr>
          <a:xfrm>
            <a:off x="7169274" y="3157875"/>
            <a:ext cx="873769" cy="233596"/>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Cell Size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81" name="Google Shape;181;p2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2" name="Google Shape;182;p27"/>
          <p:cNvPicPr preferRelativeResize="0"/>
          <p:nvPr/>
        </p:nvPicPr>
        <p:blipFill>
          <a:blip r:embed="rId3">
            <a:alphaModFix/>
          </a:blip>
          <a:stretch>
            <a:fillRect/>
          </a:stretch>
        </p:blipFill>
        <p:spPr>
          <a:xfrm>
            <a:off x="5623925" y="458025"/>
            <a:ext cx="3132175" cy="1946725"/>
          </a:xfrm>
          <a:prstGeom prst="rect">
            <a:avLst/>
          </a:prstGeom>
          <a:noFill/>
          <a:ln>
            <a:noFill/>
          </a:ln>
        </p:spPr>
      </p:pic>
      <p:pic>
        <p:nvPicPr>
          <p:cNvPr id="183" name="Google Shape;183;p27"/>
          <p:cNvPicPr preferRelativeResize="0"/>
          <p:nvPr/>
        </p:nvPicPr>
        <p:blipFill>
          <a:blip r:embed="rId4">
            <a:alphaModFix/>
          </a:blip>
          <a:stretch>
            <a:fillRect/>
          </a:stretch>
        </p:blipFill>
        <p:spPr>
          <a:xfrm>
            <a:off x="5623925" y="2622000"/>
            <a:ext cx="3132175" cy="1946725"/>
          </a:xfrm>
          <a:prstGeom prst="rect">
            <a:avLst/>
          </a:prstGeom>
          <a:noFill/>
          <a:ln>
            <a:noFill/>
          </a:ln>
        </p:spPr>
      </p:pic>
      <p:pic>
        <p:nvPicPr>
          <p:cNvPr id="184" name="Google Shape;184;p27"/>
          <p:cNvPicPr preferRelativeResize="0"/>
          <p:nvPr/>
        </p:nvPicPr>
        <p:blipFill>
          <a:blip r:embed="rId5">
            <a:alphaModFix/>
          </a:blip>
          <a:stretch>
            <a:fillRect/>
          </a:stretch>
        </p:blipFill>
        <p:spPr>
          <a:xfrm>
            <a:off x="387900" y="2571750"/>
            <a:ext cx="3052306" cy="1897075"/>
          </a:xfrm>
          <a:prstGeom prst="rect">
            <a:avLst/>
          </a:prstGeom>
          <a:noFill/>
          <a:ln>
            <a:noFill/>
          </a:ln>
        </p:spPr>
      </p:pic>
      <p:pic>
        <p:nvPicPr>
          <p:cNvPr id="185" name="Google Shape;185;p27"/>
          <p:cNvPicPr preferRelativeResize="0"/>
          <p:nvPr/>
        </p:nvPicPr>
        <p:blipFill>
          <a:blip r:embed="rId6">
            <a:alphaModFix/>
          </a:blip>
          <a:stretch>
            <a:fillRect/>
          </a:stretch>
        </p:blipFill>
        <p:spPr>
          <a:xfrm>
            <a:off x="387900" y="482857"/>
            <a:ext cx="3052300" cy="1897055"/>
          </a:xfrm>
          <a:prstGeom prst="rect">
            <a:avLst/>
          </a:prstGeom>
          <a:noFill/>
          <a:ln>
            <a:noFill/>
          </a:ln>
        </p:spPr>
      </p:pic>
      <p:sp>
        <p:nvSpPr>
          <p:cNvPr id="186" name="Google Shape;186;p27"/>
          <p:cNvSpPr/>
          <p:nvPr/>
        </p:nvSpPr>
        <p:spPr>
          <a:xfrm>
            <a:off x="7043574" y="914325"/>
            <a:ext cx="1139936" cy="229808"/>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Bare Nuclei</a:t>
            </a:r>
          </a:p>
        </p:txBody>
      </p:sp>
      <p:sp>
        <p:nvSpPr>
          <p:cNvPr id="187" name="Google Shape;187;p27"/>
          <p:cNvSpPr/>
          <p:nvPr/>
        </p:nvSpPr>
        <p:spPr>
          <a:xfrm>
            <a:off x="1558174" y="914325"/>
            <a:ext cx="1656398" cy="233596"/>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Bland Chromatin</a:t>
            </a:r>
          </a:p>
        </p:txBody>
      </p:sp>
      <p:sp>
        <p:nvSpPr>
          <p:cNvPr id="188" name="Google Shape;188;p27"/>
          <p:cNvSpPr/>
          <p:nvPr/>
        </p:nvSpPr>
        <p:spPr>
          <a:xfrm>
            <a:off x="1683849" y="3003225"/>
            <a:ext cx="1567525" cy="229808"/>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Normal Nucleoli</a:t>
            </a:r>
          </a:p>
        </p:txBody>
      </p:sp>
      <p:sp>
        <p:nvSpPr>
          <p:cNvPr id="189" name="Google Shape;189;p27"/>
          <p:cNvSpPr/>
          <p:nvPr/>
        </p:nvSpPr>
        <p:spPr>
          <a:xfrm>
            <a:off x="7100000" y="3405375"/>
            <a:ext cx="969278" cy="229824"/>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Mitoses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95" name="Google Shape;195;p2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6" name="Google Shape;196;p28"/>
          <p:cNvPicPr preferRelativeResize="0"/>
          <p:nvPr/>
        </p:nvPicPr>
        <p:blipFill>
          <a:blip r:embed="rId3">
            <a:alphaModFix/>
          </a:blip>
          <a:stretch>
            <a:fillRect/>
          </a:stretch>
        </p:blipFill>
        <p:spPr>
          <a:xfrm>
            <a:off x="387900" y="1737325"/>
            <a:ext cx="3910725" cy="2430599"/>
          </a:xfrm>
          <a:prstGeom prst="rect">
            <a:avLst/>
          </a:prstGeom>
          <a:noFill/>
          <a:ln>
            <a:noFill/>
          </a:ln>
        </p:spPr>
      </p:pic>
      <p:pic>
        <p:nvPicPr>
          <p:cNvPr id="197" name="Google Shape;197;p28"/>
          <p:cNvPicPr preferRelativeResize="0"/>
          <p:nvPr/>
        </p:nvPicPr>
        <p:blipFill>
          <a:blip r:embed="rId4">
            <a:alphaModFix/>
          </a:blip>
          <a:stretch>
            <a:fillRect/>
          </a:stretch>
        </p:blipFill>
        <p:spPr>
          <a:xfrm>
            <a:off x="4572000" y="1737325"/>
            <a:ext cx="3910712" cy="2430599"/>
          </a:xfrm>
          <a:prstGeom prst="rect">
            <a:avLst/>
          </a:prstGeom>
          <a:noFill/>
          <a:ln>
            <a:noFill/>
          </a:ln>
        </p:spPr>
      </p:pic>
      <p:sp>
        <p:nvSpPr>
          <p:cNvPr id="198" name="Google Shape;198;p28"/>
          <p:cNvSpPr/>
          <p:nvPr/>
        </p:nvSpPr>
        <p:spPr>
          <a:xfrm>
            <a:off x="2868000" y="2061400"/>
            <a:ext cx="1153274" cy="611773"/>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Clump</a:t>
            </a:r>
            <a:br>
              <a:rPr b="0" i="0">
                <a:ln w="9525" cap="flat" cmpd="sng">
                  <a:solidFill>
                    <a:schemeClr val="dk2"/>
                  </a:solidFill>
                  <a:prstDash val="solid"/>
                  <a:round/>
                  <a:headEnd type="none" w="sm" len="sm"/>
                  <a:tailEnd type="none" w="sm" len="sm"/>
                </a:ln>
                <a:solidFill>
                  <a:schemeClr val="lt2"/>
                </a:solidFill>
                <a:latin typeface="Arial"/>
              </a:rPr>
            </a:br>
            <a:r>
              <a:rPr b="0" i="0">
                <a:ln w="9525" cap="flat" cmpd="sng">
                  <a:solidFill>
                    <a:schemeClr val="dk2"/>
                  </a:solidFill>
                  <a:prstDash val="solid"/>
                  <a:round/>
                  <a:headEnd type="none" w="sm" len="sm"/>
                  <a:tailEnd type="none" w="sm" len="sm"/>
                </a:ln>
                <a:solidFill>
                  <a:schemeClr val="lt2"/>
                </a:solidFill>
                <a:latin typeface="Arial"/>
              </a:rPr>
              <a:t>Thickness</a:t>
            </a:r>
          </a:p>
        </p:txBody>
      </p:sp>
      <p:sp>
        <p:nvSpPr>
          <p:cNvPr id="199" name="Google Shape;199;p28"/>
          <p:cNvSpPr/>
          <p:nvPr/>
        </p:nvSpPr>
        <p:spPr>
          <a:xfrm>
            <a:off x="6354324" y="2061400"/>
            <a:ext cx="1832784" cy="292310"/>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Marginal Adhesion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205" name="Google Shape;205;p2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206" name="Google Shape;206;p29"/>
          <p:cNvSpPr/>
          <p:nvPr/>
        </p:nvSpPr>
        <p:spPr>
          <a:xfrm>
            <a:off x="476188" y="2094062"/>
            <a:ext cx="8191622" cy="1062674"/>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accent5"/>
                </a:solidFill>
                <a:latin typeface="Aria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87900" y="564900"/>
            <a:ext cx="8368200" cy="686100"/>
          </a:xfrm>
          <a:prstGeom prst="rect">
            <a:avLst/>
          </a:prstGeom>
        </p:spPr>
        <p:txBody>
          <a:bodyPr spcFirstLastPara="1" wrap="square" lIns="91425" tIns="91425" rIns="91425" bIns="91425" anchor="b" anchorCtr="0">
            <a:noAutofit/>
          </a:bodyPr>
          <a:lstStyle/>
          <a:p>
            <a:pPr marL="457200" lvl="0" indent="0" algn="l" rtl="0">
              <a:lnSpc>
                <a:spcPct val="115000"/>
              </a:lnSpc>
              <a:spcBef>
                <a:spcPts val="0"/>
              </a:spcBef>
              <a:spcAft>
                <a:spcPts val="0"/>
              </a:spcAft>
              <a:buNone/>
            </a:pPr>
            <a:endParaRPr sz="2800">
              <a:latin typeface="Roboto"/>
              <a:ea typeface="Roboto"/>
              <a:cs typeface="Roboto"/>
              <a:sym typeface="Roboto"/>
            </a:endParaRPr>
          </a:p>
          <a:p>
            <a:pPr marL="457200" lvl="0" indent="0" algn="l" rtl="0">
              <a:lnSpc>
                <a:spcPct val="115000"/>
              </a:lnSpc>
              <a:spcBef>
                <a:spcPts val="1600"/>
              </a:spcBef>
              <a:spcAft>
                <a:spcPts val="0"/>
              </a:spcAft>
              <a:buNone/>
            </a:pPr>
            <a:endParaRPr sz="2800">
              <a:latin typeface="Roboto"/>
              <a:ea typeface="Roboto"/>
              <a:cs typeface="Roboto"/>
              <a:sym typeface="Roboto"/>
            </a:endParaRPr>
          </a:p>
          <a:p>
            <a:pPr marL="457200" lvl="0" indent="0" algn="l" rtl="0">
              <a:lnSpc>
                <a:spcPct val="115000"/>
              </a:lnSpc>
              <a:spcBef>
                <a:spcPts val="1600"/>
              </a:spcBef>
              <a:spcAft>
                <a:spcPts val="0"/>
              </a:spcAft>
              <a:buNone/>
            </a:pPr>
            <a:endParaRPr sz="2800">
              <a:latin typeface="Roboto"/>
              <a:ea typeface="Roboto"/>
              <a:cs typeface="Roboto"/>
              <a:sym typeface="Roboto"/>
            </a:endParaRPr>
          </a:p>
          <a:p>
            <a:pPr marL="457200" lvl="0" indent="0" algn="l" rtl="0">
              <a:lnSpc>
                <a:spcPct val="115000"/>
              </a:lnSpc>
              <a:spcBef>
                <a:spcPts val="1600"/>
              </a:spcBef>
              <a:spcAft>
                <a:spcPts val="0"/>
              </a:spcAft>
              <a:buNone/>
            </a:pPr>
            <a:endParaRPr sz="2800">
              <a:latin typeface="Roboto"/>
              <a:ea typeface="Roboto"/>
              <a:cs typeface="Roboto"/>
              <a:sym typeface="Roboto"/>
            </a:endParaRPr>
          </a:p>
          <a:p>
            <a:pPr marL="457200" lvl="0" indent="0" algn="l" rtl="0">
              <a:lnSpc>
                <a:spcPct val="115000"/>
              </a:lnSpc>
              <a:spcBef>
                <a:spcPts val="1600"/>
              </a:spcBef>
              <a:spcAft>
                <a:spcPts val="1600"/>
              </a:spcAft>
              <a:buNone/>
            </a:pPr>
            <a:r>
              <a:rPr lang="en" sz="2800">
                <a:latin typeface="Roboto"/>
                <a:ea typeface="Roboto"/>
                <a:cs typeface="Roboto"/>
                <a:sym typeface="Roboto"/>
              </a:rPr>
              <a:t>Introduction  </a:t>
            </a:r>
            <a:endParaRPr sz="4200"/>
          </a:p>
        </p:txBody>
      </p:sp>
      <p:sp>
        <p:nvSpPr>
          <p:cNvPr id="71" name="Google Shape;71;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dirty="0"/>
              <a:t>Machine learning is branch of Data Science which incorporates a large set of statistical techniques.  </a:t>
            </a:r>
            <a:endParaRPr sz="1600" dirty="0"/>
          </a:p>
          <a:p>
            <a:pPr marL="457200" lvl="0" indent="-330200" algn="l" rtl="0">
              <a:spcBef>
                <a:spcPts val="0"/>
              </a:spcBef>
              <a:spcAft>
                <a:spcPts val="0"/>
              </a:spcAft>
              <a:buSzPts val="1600"/>
              <a:buChar char="●"/>
            </a:pPr>
            <a:r>
              <a:rPr lang="en" sz="1600" dirty="0"/>
              <a:t>These techniques enable data scientists to create a model which can learn from past data and detect patterns from massive, noisy and complex data sets.</a:t>
            </a:r>
            <a:endParaRPr sz="1600" dirty="0"/>
          </a:p>
          <a:p>
            <a:pPr marL="457200" lvl="0" indent="-330200" algn="l" rtl="0">
              <a:spcBef>
                <a:spcPts val="0"/>
              </a:spcBef>
              <a:spcAft>
                <a:spcPts val="0"/>
              </a:spcAft>
              <a:buSzPts val="1600"/>
              <a:buChar char="●"/>
            </a:pPr>
            <a:r>
              <a:rPr lang="en" sz="1600" dirty="0"/>
              <a:t>Researchers use machine learning for cancer prediction and prognosis.  Machine learning allows inferences or decisions that otherwise cannot be made using conventional statistical methodologies.  </a:t>
            </a:r>
            <a:endParaRPr sz="1600" dirty="0"/>
          </a:p>
          <a:p>
            <a:pPr marL="457200" lvl="0" indent="-330200" algn="l" rtl="0">
              <a:spcBef>
                <a:spcPts val="0"/>
              </a:spcBef>
              <a:spcAft>
                <a:spcPts val="0"/>
              </a:spcAft>
              <a:buSzPts val="1600"/>
              <a:buChar char="●"/>
            </a:pPr>
            <a:r>
              <a:rPr lang="en" sz="1600" dirty="0"/>
              <a:t>With a robustly validated machine learning model, chances of right diagnosis improve.  </a:t>
            </a:r>
            <a:endParaRPr sz="1600" dirty="0"/>
          </a:p>
          <a:p>
            <a:pPr marL="457200" lvl="0" indent="-330200" algn="l" rtl="0">
              <a:spcBef>
                <a:spcPts val="0"/>
              </a:spcBef>
              <a:spcAft>
                <a:spcPts val="0"/>
              </a:spcAft>
              <a:buSzPts val="1600"/>
              <a:buChar char="●"/>
            </a:pPr>
            <a:r>
              <a:rPr lang="en" sz="1600" dirty="0"/>
              <a:t>It specially helps in interpretation of results for borderline cases.</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Breast Cancer: An overview</a:t>
            </a:r>
            <a:endParaRPr/>
          </a:p>
        </p:txBody>
      </p:sp>
      <p:sp>
        <p:nvSpPr>
          <p:cNvPr id="77" name="Google Shape;77;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The most common cancer in women worldwide.</a:t>
            </a:r>
            <a:endParaRPr dirty="0"/>
          </a:p>
          <a:p>
            <a:pPr marL="457200" lvl="0" indent="-342900" algn="l" rtl="0">
              <a:spcBef>
                <a:spcPts val="0"/>
              </a:spcBef>
              <a:spcAft>
                <a:spcPts val="0"/>
              </a:spcAft>
              <a:buSzPts val="1800"/>
              <a:buChar char="●"/>
            </a:pPr>
            <a:r>
              <a:rPr lang="en" dirty="0"/>
              <a:t>The principle cause of death from cancer among women globally. </a:t>
            </a:r>
            <a:endParaRPr dirty="0"/>
          </a:p>
          <a:p>
            <a:pPr marL="457200" lvl="0" indent="-342900" algn="l" rtl="0">
              <a:spcBef>
                <a:spcPts val="0"/>
              </a:spcBef>
              <a:spcAft>
                <a:spcPts val="0"/>
              </a:spcAft>
              <a:buSzPts val="1800"/>
              <a:buChar char="●"/>
            </a:pPr>
            <a:r>
              <a:rPr lang="en" dirty="0"/>
              <a:t>Early detection is the most effective way to reduce breast cancer deaths.  </a:t>
            </a:r>
            <a:endParaRPr dirty="0"/>
          </a:p>
          <a:p>
            <a:pPr marL="457200" lvl="0" indent="-342900" algn="l" rtl="0">
              <a:spcBef>
                <a:spcPts val="0"/>
              </a:spcBef>
              <a:spcAft>
                <a:spcPts val="0"/>
              </a:spcAft>
              <a:buSzPts val="1800"/>
              <a:buChar char="●"/>
            </a:pPr>
            <a:r>
              <a:rPr lang="en" dirty="0"/>
              <a:t>Early diagnosis requires an accurate and reliable procedure to distinguish between benign breast tumors from malignant ones  </a:t>
            </a:r>
            <a:endParaRPr dirty="0"/>
          </a:p>
          <a:p>
            <a:pPr marL="457200" lvl="0" indent="-342900" algn="l" rtl="0">
              <a:spcBef>
                <a:spcPts val="0"/>
              </a:spcBef>
              <a:spcAft>
                <a:spcPts val="0"/>
              </a:spcAft>
              <a:buSzPts val="1800"/>
              <a:buChar char="●"/>
            </a:pPr>
            <a:r>
              <a:rPr lang="en" dirty="0"/>
              <a:t>Breast Cancer Types - three types of breast tumors: Benign breast tumors, In-situ cancers, and Invasive cancers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Source(1)</a:t>
            </a:r>
            <a:endParaRPr/>
          </a:p>
          <a:p>
            <a:pPr marL="0" lvl="0" indent="0" algn="l" rtl="0">
              <a:spcBef>
                <a:spcPts val="0"/>
              </a:spcBef>
              <a:spcAft>
                <a:spcPts val="0"/>
              </a:spcAft>
              <a:buNone/>
            </a:pPr>
            <a:r>
              <a:rPr lang="en" sz="1200" u="sng">
                <a:solidFill>
                  <a:schemeClr val="hlink"/>
                </a:solidFill>
                <a:hlinkClick r:id="rId3"/>
              </a:rPr>
              <a:t>https://www.kaggle.com/uciml/breast-cancer-wisconsin-data</a:t>
            </a:r>
            <a:endParaRPr sz="1200"/>
          </a:p>
        </p:txBody>
      </p:sp>
      <p:sp>
        <p:nvSpPr>
          <p:cNvPr id="83" name="Google Shape;83;p16"/>
          <p:cNvSpPr txBox="1">
            <a:spLocks noGrp="1"/>
          </p:cNvSpPr>
          <p:nvPr>
            <p:ph type="body" idx="1"/>
          </p:nvPr>
        </p:nvSpPr>
        <p:spPr>
          <a:xfrm>
            <a:off x="387900" y="1509650"/>
            <a:ext cx="7620600" cy="3192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data used for this POC is from University of Wisconsin.</a:t>
            </a:r>
            <a:endParaRPr/>
          </a:p>
          <a:p>
            <a:pPr marL="457200" lvl="0" indent="-342900" algn="l" rtl="0">
              <a:spcBef>
                <a:spcPts val="0"/>
              </a:spcBef>
              <a:spcAft>
                <a:spcPts val="0"/>
              </a:spcAft>
              <a:buSzPts val="1800"/>
              <a:buChar char="●"/>
            </a:pPr>
            <a:r>
              <a:rPr lang="en"/>
              <a:t>Citation: This breast cancer databases was obtained from the University of Wisconsin Hospitals, Madison from Dr. William H. Wolberg.  </a:t>
            </a:r>
            <a:endParaRPr/>
          </a:p>
        </p:txBody>
      </p:sp>
      <p:pic>
        <p:nvPicPr>
          <p:cNvPr id="84" name="Google Shape;84;p16"/>
          <p:cNvPicPr preferRelativeResize="0"/>
          <p:nvPr/>
        </p:nvPicPr>
        <p:blipFill>
          <a:blip r:embed="rId4">
            <a:alphaModFix/>
          </a:blip>
          <a:stretch>
            <a:fillRect/>
          </a:stretch>
        </p:blipFill>
        <p:spPr>
          <a:xfrm>
            <a:off x="114450" y="2921300"/>
            <a:ext cx="8015100" cy="2122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87900" y="1019150"/>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Source(2)</a:t>
            </a:r>
            <a:endParaRPr/>
          </a:p>
          <a:p>
            <a:pPr marL="0" lvl="0" indent="0" algn="l" rtl="0">
              <a:spcBef>
                <a:spcPts val="0"/>
              </a:spcBef>
              <a:spcAft>
                <a:spcPts val="0"/>
              </a:spcAft>
              <a:buNone/>
            </a:pPr>
            <a:r>
              <a:rPr lang="en" sz="1200" u="sng">
                <a:solidFill>
                  <a:schemeClr val="hlink"/>
                </a:solidFill>
                <a:hlinkClick r:id="rId3"/>
              </a:rPr>
              <a:t>https://archive.ics.uci.edu/ml/machine-learning-databases/breast-cancer-wisconsin/</a:t>
            </a:r>
            <a:endParaRPr sz="1200"/>
          </a:p>
          <a:p>
            <a:pPr marL="0" lvl="0" indent="0" algn="l" rtl="0">
              <a:spcBef>
                <a:spcPts val="0"/>
              </a:spcBef>
              <a:spcAft>
                <a:spcPts val="0"/>
              </a:spcAft>
              <a:buNone/>
            </a:pPr>
            <a:endParaRPr/>
          </a:p>
        </p:txBody>
      </p:sp>
      <p:sp>
        <p:nvSpPr>
          <p:cNvPr id="90" name="Google Shape;90;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this site we have to download </a:t>
            </a:r>
            <a:r>
              <a:rPr lang="en">
                <a:latin typeface="Arial"/>
                <a:ea typeface="Arial"/>
                <a:cs typeface="Arial"/>
                <a:sym typeface="Arial"/>
              </a:rPr>
              <a:t>breast-cancer-wisconsin.data file</a:t>
            </a:r>
            <a:endParaRPr u="sng">
              <a:solidFill>
                <a:schemeClr val="hlink"/>
              </a:solidFill>
              <a:latin typeface="Arial"/>
              <a:ea typeface="Arial"/>
              <a:cs typeface="Arial"/>
              <a:sym typeface="Arial"/>
            </a:endParaRPr>
          </a:p>
          <a:p>
            <a:pPr marL="0" lvl="0" indent="0" algn="l" rtl="0">
              <a:spcBef>
                <a:spcPts val="1600"/>
              </a:spcBef>
              <a:spcAft>
                <a:spcPts val="1600"/>
              </a:spcAft>
              <a:buNone/>
            </a:pPr>
            <a:endParaRPr/>
          </a:p>
        </p:txBody>
      </p:sp>
      <p:pic>
        <p:nvPicPr>
          <p:cNvPr id="91" name="Google Shape;91;p17"/>
          <p:cNvPicPr preferRelativeResize="0"/>
          <p:nvPr/>
        </p:nvPicPr>
        <p:blipFill>
          <a:blip r:embed="rId4">
            <a:alphaModFix/>
          </a:blip>
          <a:stretch>
            <a:fillRect/>
          </a:stretch>
        </p:blipFill>
        <p:spPr>
          <a:xfrm>
            <a:off x="1245663" y="2105975"/>
            <a:ext cx="6652674" cy="270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Flow of Data</a:t>
            </a:r>
            <a:endParaRPr/>
          </a:p>
        </p:txBody>
      </p:sp>
      <p:sp>
        <p:nvSpPr>
          <p:cNvPr id="97" name="Google Shape;97;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8" name="Google Shape;98;p18"/>
          <p:cNvPicPr preferRelativeResize="0"/>
          <p:nvPr/>
        </p:nvPicPr>
        <p:blipFill rotWithShape="1">
          <a:blip r:embed="rId3">
            <a:alphaModFix/>
          </a:blip>
          <a:srcRect l="-4270" t="5359" r="4270" b="-5360"/>
          <a:stretch/>
        </p:blipFill>
        <p:spPr>
          <a:xfrm>
            <a:off x="80625" y="1564913"/>
            <a:ext cx="8675474" cy="2928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Description</a:t>
            </a:r>
            <a:r>
              <a:rPr lang="en" sz="1400"/>
              <a:t>(DataSource1)</a:t>
            </a:r>
            <a:endParaRPr sz="1400"/>
          </a:p>
        </p:txBody>
      </p:sp>
      <p:sp>
        <p:nvSpPr>
          <p:cNvPr id="104" name="Google Shape;104;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Features are computed from a digitized image of a fine needle aspirate (FNA) of a breast mass.  </a:t>
            </a:r>
            <a:endParaRPr/>
          </a:p>
          <a:p>
            <a:pPr marL="457200" lvl="0" indent="-342900" algn="l" rtl="0">
              <a:spcBef>
                <a:spcPts val="0"/>
              </a:spcBef>
              <a:spcAft>
                <a:spcPts val="0"/>
              </a:spcAft>
              <a:buSzPts val="1800"/>
              <a:buChar char="●"/>
            </a:pPr>
            <a:r>
              <a:rPr lang="en"/>
              <a:t>They describe characteristics of the cell nuclei present in the image.  The mean, standard error, and "worst" or largest (mean of the three largest values) of these features were computed for each image, resulting in 30 features.  </a:t>
            </a:r>
            <a:endParaRPr/>
          </a:p>
          <a:p>
            <a:pPr marL="457200" lvl="0" indent="-342900" algn="l" rtl="0">
              <a:spcBef>
                <a:spcPts val="0"/>
              </a:spcBef>
              <a:spcAft>
                <a:spcPts val="0"/>
              </a:spcAft>
              <a:buSzPts val="1800"/>
              <a:buChar char="●"/>
            </a:pPr>
            <a:r>
              <a:rPr lang="en"/>
              <a:t>For instance, field 3 is Mean Radius, field 13 is Radius SE, field 23 is Worst Radius. All feature values are recorded with four significant digits.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Description</a:t>
            </a:r>
            <a:r>
              <a:rPr lang="en" sz="1400"/>
              <a:t>(DataSource1)</a:t>
            </a:r>
            <a:endParaRPr/>
          </a:p>
        </p:txBody>
      </p:sp>
      <p:sp>
        <p:nvSpPr>
          <p:cNvPr id="110" name="Google Shape;110;p20"/>
          <p:cNvSpPr txBox="1">
            <a:spLocks noGrp="1"/>
          </p:cNvSpPr>
          <p:nvPr>
            <p:ph type="body" idx="1"/>
          </p:nvPr>
        </p:nvSpPr>
        <p:spPr>
          <a:xfrm>
            <a:off x="387900" y="1489825"/>
            <a:ext cx="5771100" cy="307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400"/>
              <a:t>1. ID number                                                                                                     2. Diagnosis (M = malignant, B = benign)                                               3-32. Ten real-valued features are computed for each cell nucleus:      a) radius (mean of distances from center to points on the perimeter)                                                            b) texture (standard deviation of gray-scale values)                                                                                             c) perimeter                                                                                                                                                                   d) area                                                                                                                                                                          e) smoothness (local variation in radius lengths)                                                                                                  f) compactness (perimeter^2 / area - 1.0) </a:t>
            </a:r>
            <a:endParaRPr sz="1400"/>
          </a:p>
        </p:txBody>
      </p:sp>
      <p:sp>
        <p:nvSpPr>
          <p:cNvPr id="111" name="Google Shape;111;p20"/>
          <p:cNvSpPr txBox="1"/>
          <p:nvPr/>
        </p:nvSpPr>
        <p:spPr>
          <a:xfrm>
            <a:off x="6038600" y="1563100"/>
            <a:ext cx="2717400" cy="30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Roboto"/>
                <a:ea typeface="Roboto"/>
                <a:cs typeface="Roboto"/>
                <a:sym typeface="Roboto"/>
              </a:rPr>
              <a:t>g) concavity (severity of concave portions of the contour)                                        h) concave points (number of concave portions of the contour)                                         i) symmetry                                   j) fractal dimension ("coastline approximation" - 1) </a:t>
            </a:r>
            <a:endParaRPr>
              <a:solidFill>
                <a:schemeClr val="dk1"/>
              </a:solidFill>
              <a:latin typeface="Roboto"/>
              <a:ea typeface="Roboto"/>
              <a:cs typeface="Roboto"/>
              <a:sym typeface="Roboto"/>
            </a:endParaRPr>
          </a:p>
          <a:p>
            <a:pPr marL="0" lvl="0" indent="0" algn="l" rtl="0">
              <a:spcBef>
                <a:spcPts val="1600"/>
              </a:spcBef>
              <a:spcAft>
                <a:spcPts val="0"/>
              </a:spcAft>
              <a:buNone/>
            </a:pP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17" name="Google Shape;117;p21"/>
          <p:cNvSpPr txBox="1">
            <a:spLocks noGrp="1"/>
          </p:cNvSpPr>
          <p:nvPr>
            <p:ph type="body" idx="1"/>
          </p:nvPr>
        </p:nvSpPr>
        <p:spPr>
          <a:xfrm>
            <a:off x="454700" y="1361000"/>
            <a:ext cx="3165900" cy="1890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Mean Radius, Mean Perimeter and Mean Area appear to be helpful in classification.  </a:t>
            </a:r>
            <a:endParaRPr sz="1400"/>
          </a:p>
          <a:p>
            <a:pPr marL="457200" lvl="0" indent="-317500" algn="l" rtl="0">
              <a:spcBef>
                <a:spcPts val="0"/>
              </a:spcBef>
              <a:spcAft>
                <a:spcPts val="0"/>
              </a:spcAft>
              <a:buSzPts val="1400"/>
              <a:buChar char="●"/>
            </a:pPr>
            <a:r>
              <a:rPr lang="en" sz="1400"/>
              <a:t>Higher the values of each parameter more are the chances of it being malignant.</a:t>
            </a:r>
            <a:endParaRPr sz="1400"/>
          </a:p>
        </p:txBody>
      </p:sp>
      <p:pic>
        <p:nvPicPr>
          <p:cNvPr id="118" name="Google Shape;118;p21"/>
          <p:cNvPicPr preferRelativeResize="0"/>
          <p:nvPr/>
        </p:nvPicPr>
        <p:blipFill>
          <a:blip r:embed="rId3">
            <a:alphaModFix/>
          </a:blip>
          <a:stretch>
            <a:fillRect/>
          </a:stretch>
        </p:blipFill>
        <p:spPr>
          <a:xfrm>
            <a:off x="4986825" y="458034"/>
            <a:ext cx="3523799" cy="2190124"/>
          </a:xfrm>
          <a:prstGeom prst="rect">
            <a:avLst/>
          </a:prstGeom>
          <a:noFill/>
          <a:ln>
            <a:noFill/>
          </a:ln>
        </p:spPr>
      </p:pic>
      <p:sp>
        <p:nvSpPr>
          <p:cNvPr id="119" name="Google Shape;119;p21"/>
          <p:cNvSpPr/>
          <p:nvPr/>
        </p:nvSpPr>
        <p:spPr>
          <a:xfrm>
            <a:off x="6719951" y="694700"/>
            <a:ext cx="1775039" cy="334751"/>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Area Mean</a:t>
            </a:r>
          </a:p>
        </p:txBody>
      </p:sp>
      <p:pic>
        <p:nvPicPr>
          <p:cNvPr id="120" name="Google Shape;120;p21"/>
          <p:cNvPicPr preferRelativeResize="0"/>
          <p:nvPr/>
        </p:nvPicPr>
        <p:blipFill>
          <a:blip r:embed="rId4">
            <a:alphaModFix/>
          </a:blip>
          <a:stretch>
            <a:fillRect/>
          </a:stretch>
        </p:blipFill>
        <p:spPr>
          <a:xfrm>
            <a:off x="4986488" y="2840633"/>
            <a:ext cx="3524483" cy="2190542"/>
          </a:xfrm>
          <a:prstGeom prst="rect">
            <a:avLst/>
          </a:prstGeom>
          <a:noFill/>
          <a:ln>
            <a:noFill/>
          </a:ln>
        </p:spPr>
      </p:pic>
      <p:pic>
        <p:nvPicPr>
          <p:cNvPr id="121" name="Google Shape;121;p21"/>
          <p:cNvPicPr preferRelativeResize="0"/>
          <p:nvPr/>
        </p:nvPicPr>
        <p:blipFill>
          <a:blip r:embed="rId5">
            <a:alphaModFix/>
          </a:blip>
          <a:stretch>
            <a:fillRect/>
          </a:stretch>
        </p:blipFill>
        <p:spPr>
          <a:xfrm>
            <a:off x="658349" y="3119500"/>
            <a:ext cx="3256525" cy="2024000"/>
          </a:xfrm>
          <a:prstGeom prst="rect">
            <a:avLst/>
          </a:prstGeom>
          <a:noFill/>
          <a:ln>
            <a:noFill/>
          </a:ln>
        </p:spPr>
      </p:pic>
      <p:sp>
        <p:nvSpPr>
          <p:cNvPr id="122" name="Google Shape;122;p21"/>
          <p:cNvSpPr/>
          <p:nvPr/>
        </p:nvSpPr>
        <p:spPr>
          <a:xfrm>
            <a:off x="6719950" y="3273125"/>
            <a:ext cx="1616528" cy="246699"/>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Radius Mean</a:t>
            </a:r>
          </a:p>
        </p:txBody>
      </p:sp>
      <p:sp>
        <p:nvSpPr>
          <p:cNvPr id="123" name="Google Shape;123;p21"/>
          <p:cNvSpPr/>
          <p:nvPr/>
        </p:nvSpPr>
        <p:spPr>
          <a:xfrm>
            <a:off x="2139825" y="3468175"/>
            <a:ext cx="1616524" cy="246699"/>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Perimeter Mean</a:t>
            </a: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674</Words>
  <Application>Microsoft Office PowerPoint</Application>
  <PresentationFormat>On-screen Show (16:9)</PresentationFormat>
  <Paragraphs>67</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Roboto Slab</vt:lpstr>
      <vt:lpstr>Roboto</vt:lpstr>
      <vt:lpstr>Marina</vt:lpstr>
      <vt:lpstr>Machine Learning for Breast Cancer Diagnosis</vt:lpstr>
      <vt:lpstr>    Introduction  </vt:lpstr>
      <vt:lpstr>Breast Cancer: An overview</vt:lpstr>
      <vt:lpstr>Data Source(1) https://www.kaggle.com/uciml/breast-cancer-wisconsin-data</vt:lpstr>
      <vt:lpstr>Data Source(2) https://archive.ics.uci.edu/ml/machine-learning-databases/breast-cancer-wisconsin/ </vt:lpstr>
      <vt:lpstr>Flow of Data</vt:lpstr>
      <vt:lpstr>Data Description(DataSource1)</vt:lpstr>
      <vt:lpstr>Data Description(DataSource1)</vt:lpstr>
      <vt:lpstr>PowerPoint Presentation</vt:lpstr>
      <vt:lpstr>PowerPoint Presentation</vt:lpstr>
      <vt:lpstr>PowerPoint Presentation</vt:lpstr>
      <vt:lpstr>Data Description(DataSource2) </vt:lpstr>
      <vt:lpstr>Data Description(DataSource2)</vt:lpstr>
      <vt:lpstr>Data Description(DataSource2)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Breast Cancer Diagnosis</dc:title>
  <cp:lastModifiedBy>Dharmesh Chauhan</cp:lastModifiedBy>
  <cp:revision>2</cp:revision>
  <dcterms:modified xsi:type="dcterms:W3CDTF">2020-10-09T08:28:19Z</dcterms:modified>
</cp:coreProperties>
</file>