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61" r:id="rId2"/>
    <p:sldMasterId id="2147483863" r:id="rId3"/>
    <p:sldMasterId id="2147483865" r:id="rId4"/>
  </p:sldMasterIdLst>
  <p:sldIdLst>
    <p:sldId id="256" r:id="rId5"/>
    <p:sldId id="260" r:id="rId6"/>
    <p:sldId id="257" r:id="rId7"/>
    <p:sldId id="261" r:id="rId8"/>
    <p:sldId id="267" r:id="rId9"/>
    <p:sldId id="269" r:id="rId10"/>
    <p:sldId id="268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3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7686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4281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1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62103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1087317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217791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17791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26500" y="-17781"/>
            <a:ext cx="12270800" cy="35868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1087317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2177917" y="5099761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2177917" y="5467167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6058500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719354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719354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6058500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7193547" y="5099763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7193547" y="5467168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989300" y="25463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8754900" y="25070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42661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67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67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67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34424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832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06922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7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7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22057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59277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43889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4427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01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772552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7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0" y="-493733"/>
            <a:ext cx="7688000" cy="74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7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7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497" y="-6021020"/>
            <a:ext cx="7688231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0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068897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33" y="2993717"/>
            <a:ext cx="5854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33" y="1284100"/>
            <a:ext cx="5683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331871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3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195242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67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67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3" y="-1054016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3" y="-1346116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7" y="384000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047111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800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0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0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33" y="-984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33" y="-10603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1894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7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8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363258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88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3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67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3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639420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2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35" y="30487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64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35" y="30467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599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01" y="47251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1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00" y="47231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9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33611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922357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587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589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587" y="4537232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589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52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52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52" y="45372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52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5075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73925105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3" y="33729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3" y="3538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49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49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43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3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687597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00" y="1818545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64" y="4704727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3" y="3233164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67" y="-83603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64" y="3606200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00" y="707633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1534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608712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920084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705094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8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0680722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89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89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1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35858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010549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0" y="129233"/>
            <a:ext cx="14234800" cy="6410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0" y="13763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00" y="1701500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0" y="328108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00" y="3612629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0" y="5169892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00" y="5501443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67" y="-9461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7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67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21359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531591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2096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33" y="4574267"/>
            <a:ext cx="3056800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00" y="-736700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3" y="59878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7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795332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7" y="-480333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4"/>
          <p:cNvSpPr/>
          <p:nvPr/>
        </p:nvSpPr>
        <p:spPr>
          <a:xfrm>
            <a:off x="9319867" y="45970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3235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7000" y="-1180533"/>
            <a:ext cx="5757200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1441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713560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8453958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7703073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7353633" y="-24094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86398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33" y="33094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3" y="-1805433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300" y="-26475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82407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85283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60821761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52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52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011402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0" y="1686172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69" y="853095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0" y="3602539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69" y="2769461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0" y="5518905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69" y="4685828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67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33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0688141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00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0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69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35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28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17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0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1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9972459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55"/>
          <p:cNvSpPr/>
          <p:nvPr/>
        </p:nvSpPr>
        <p:spPr>
          <a:xfrm>
            <a:off x="-100733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67" y="-9461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280152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444987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8507680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58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5088831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59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59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7101788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3188928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68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3167420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345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5183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80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86947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36936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7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5849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825" r:id="rId23"/>
    <p:sldLayoutId id="2147483826" r:id="rId24"/>
    <p:sldLayoutId id="2147483827" r:id="rId25"/>
    <p:sldLayoutId id="2147483828" r:id="rId26"/>
    <p:sldLayoutId id="2147483829" r:id="rId27"/>
    <p:sldLayoutId id="2147483830" r:id="rId28"/>
    <p:sldLayoutId id="2147483831" r:id="rId29"/>
    <p:sldLayoutId id="2147483832" r:id="rId30"/>
    <p:sldLayoutId id="2147483833" r:id="rId31"/>
    <p:sldLayoutId id="2147483834" r:id="rId32"/>
    <p:sldLayoutId id="2147483835" r:id="rId33"/>
    <p:sldLayoutId id="2147483836" r:id="rId34"/>
    <p:sldLayoutId id="2147483837" r:id="rId35"/>
    <p:sldLayoutId id="2147483838" r:id="rId36"/>
    <p:sldLayoutId id="2147483839" r:id="rId37"/>
    <p:sldLayoutId id="2147483840" r:id="rId38"/>
    <p:sldLayoutId id="2147483841" r:id="rId39"/>
    <p:sldLayoutId id="2147483842" r:id="rId40"/>
    <p:sldLayoutId id="2147483843" r:id="rId41"/>
    <p:sldLayoutId id="2147483844" r:id="rId42"/>
    <p:sldLayoutId id="2147483845" r:id="rId43"/>
    <p:sldLayoutId id="2147483846" r:id="rId44"/>
    <p:sldLayoutId id="2147483847" r:id="rId45"/>
    <p:sldLayoutId id="2147483848" r:id="rId46"/>
    <p:sldLayoutId id="2147483849" r:id="rId47"/>
    <p:sldLayoutId id="2147483850" r:id="rId48"/>
    <p:sldLayoutId id="2147483851" r:id="rId49"/>
    <p:sldLayoutId id="2147483852" r:id="rId50"/>
    <p:sldLayoutId id="2147483853" r:id="rId51"/>
    <p:sldLayoutId id="2147483854" r:id="rId52"/>
    <p:sldLayoutId id="2147483855" r:id="rId53"/>
    <p:sldLayoutId id="2147483856" r:id="rId54"/>
    <p:sldLayoutId id="2147483857" r:id="rId55"/>
    <p:sldLayoutId id="2147483858" r:id="rId56"/>
    <p:sldLayoutId id="2147483859" r:id="rId57"/>
    <p:sldLayoutId id="2147483868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663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3963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6450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8BD2-5A97-590A-911E-9F10BF00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183" y="1122363"/>
            <a:ext cx="3834864" cy="2387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Homework 5</a:t>
            </a:r>
            <a:br>
              <a:rPr lang="en-US" sz="4000" dirty="0"/>
            </a:br>
            <a:r>
              <a:rPr lang="en-US" sz="4000" dirty="0"/>
              <a:t>Password Hashing</a:t>
            </a:r>
            <a:br>
              <a:rPr lang="en-US" sz="4000" dirty="0"/>
            </a:br>
            <a:r>
              <a:rPr lang="en-US" sz="4000" dirty="0"/>
              <a:t>INT4023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86440-0E13-5AEE-08B3-135DDBDA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694" y="3556962"/>
            <a:ext cx="3184804" cy="1655762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Dalton Murray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7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 passwords – Method 1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987839" y="1476728"/>
            <a:ext cx="9813200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2400" b="0" dirty="0" err="1">
                <a:solidFill>
                  <a:schemeClr val="bg1"/>
                </a:solidFill>
                <a:effectLst/>
              </a:rPr>
              <a:t>Vaultwarden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 – A </a:t>
            </a:r>
            <a:r>
              <a:rPr lang="en-US" sz="2400" b="0" dirty="0" err="1">
                <a:solidFill>
                  <a:schemeClr val="bg1"/>
                </a:solidFill>
                <a:effectLst/>
              </a:rPr>
              <a:t>bitwarden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 locally hosted instance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ffectLst/>
              </a:rPr>
              <a:t>Incredibly secure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ffectLst/>
              </a:rPr>
              <a:t>Hosted locally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Can deny any outside use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Great for users to store company passwords (employees should not be storing private/personal passwords)</a:t>
            </a:r>
            <a:endParaRPr lang="en-US" sz="400" b="0" dirty="0">
              <a:solidFill>
                <a:schemeClr val="bg1"/>
              </a:solidFill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Organizational setup and access/user access and control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00532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 passwords – General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987839" y="1476728"/>
            <a:ext cx="9813200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b="0" dirty="0">
                <a:solidFill>
                  <a:schemeClr val="bg1"/>
                </a:solidFill>
              </a:rPr>
              <a:t>Do not physically write any passwords down, and especially do not store them on/in/around your desk (Sticky notes!)</a:t>
            </a:r>
          </a:p>
          <a:p>
            <a:pPr algn="l">
              <a:buClr>
                <a:schemeClr val="bg1"/>
              </a:buClr>
            </a:pPr>
            <a:endParaRPr lang="en-US" sz="2400" b="0" dirty="0">
              <a:solidFill>
                <a:schemeClr val="bg1"/>
              </a:solidFill>
            </a:endParaRPr>
          </a:p>
          <a:p>
            <a:pPr algn="l">
              <a:buClr>
                <a:schemeClr val="bg1"/>
              </a:buClr>
            </a:pPr>
            <a:r>
              <a:rPr lang="en-US" sz="2400" b="0" dirty="0">
                <a:solidFill>
                  <a:schemeClr val="bg1"/>
                </a:solidFill>
              </a:rPr>
              <a:t>Use secure passwords </a:t>
            </a:r>
          </a:p>
          <a:p>
            <a:pPr algn="l">
              <a:buClr>
                <a:schemeClr val="bg1"/>
              </a:buClr>
            </a:pPr>
            <a:r>
              <a:rPr lang="en-US" sz="2400" b="0" dirty="0">
                <a:solidFill>
                  <a:schemeClr val="bg1"/>
                </a:solidFill>
              </a:rPr>
              <a:t>	8+ characters, special symbols, numbers, capitals, no personal 	information in the password (use random characters)</a:t>
            </a:r>
          </a:p>
          <a:p>
            <a:pPr algn="l">
              <a:buClr>
                <a:schemeClr val="bg1"/>
              </a:buClr>
            </a:pPr>
            <a:r>
              <a:rPr lang="en-US" sz="2400" b="0" dirty="0">
                <a:solidFill>
                  <a:schemeClr val="bg1"/>
                </a:solidFill>
              </a:rPr>
              <a:t>Do not reuse passwords</a:t>
            </a:r>
          </a:p>
          <a:p>
            <a:pPr algn="l">
              <a:buClr>
                <a:schemeClr val="bg1"/>
              </a:buClr>
            </a:pPr>
            <a:endParaRPr lang="en-US" sz="2400" b="0" dirty="0">
              <a:solidFill>
                <a:schemeClr val="bg1"/>
              </a:solidFill>
            </a:endParaRPr>
          </a:p>
          <a:p>
            <a:pPr algn="l">
              <a:buClr>
                <a:schemeClr val="bg1"/>
              </a:buClr>
            </a:pPr>
            <a:r>
              <a:rPr lang="en-US" sz="2400" b="0" dirty="0">
                <a:solidFill>
                  <a:schemeClr val="bg1"/>
                </a:solidFill>
              </a:rPr>
              <a:t>Do not tell anyone your password</a:t>
            </a:r>
          </a:p>
          <a:p>
            <a:pPr algn="l">
              <a:buClr>
                <a:schemeClr val="bg1"/>
              </a:buClr>
            </a:pPr>
            <a:endParaRPr lang="en-US" sz="2400" b="0" dirty="0">
              <a:solidFill>
                <a:schemeClr val="bg1"/>
              </a:solidFill>
            </a:endParaRPr>
          </a:p>
          <a:p>
            <a:pPr algn="l">
              <a:buClr>
                <a:schemeClr val="bg1"/>
              </a:buClr>
            </a:pPr>
            <a:endParaRPr lang="en-US" sz="2400" b="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668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Securing your passwords – 2FA/MFA/Security keys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987839" y="1476728"/>
            <a:ext cx="9813200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2400" b="0" dirty="0">
                <a:solidFill>
                  <a:schemeClr val="bg1"/>
                </a:solidFill>
              </a:rPr>
              <a:t>2 factor authentication, and multi-factor authentication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sz="2400" b="0" dirty="0">
                <a:solidFill>
                  <a:schemeClr val="bg1"/>
                </a:solidFill>
              </a:rPr>
              <a:t>Things that allow for 2FA or MFA should be done and used</a:t>
            </a:r>
          </a:p>
          <a:p>
            <a:pPr algn="l"/>
            <a:endParaRPr lang="en-US" sz="2400" b="0" dirty="0">
              <a:solidFill>
                <a:schemeClr val="bg1"/>
              </a:solidFill>
            </a:endParaRPr>
          </a:p>
          <a:p>
            <a:pPr algn="l"/>
            <a:r>
              <a:rPr lang="en-US" sz="2400" b="0" dirty="0">
                <a:solidFill>
                  <a:schemeClr val="bg1"/>
                </a:solidFill>
                <a:effectLst/>
              </a:rPr>
              <a:t>Add </a:t>
            </a:r>
            <a:r>
              <a:rPr lang="en-US" sz="2400" b="0" dirty="0">
                <a:solidFill>
                  <a:schemeClr val="bg1"/>
                </a:solidFill>
              </a:rPr>
              <a:t>MFA to internal tools, combine password with email or text/call, use authenticator apps</a:t>
            </a:r>
          </a:p>
          <a:p>
            <a:pPr algn="l"/>
            <a:endParaRPr lang="en-US" sz="2400" b="0" dirty="0">
              <a:solidFill>
                <a:schemeClr val="bg1"/>
              </a:solidFill>
            </a:endParaRPr>
          </a:p>
          <a:p>
            <a:pPr algn="l"/>
            <a:r>
              <a:rPr lang="en-US" sz="2400" b="0" dirty="0">
                <a:solidFill>
                  <a:schemeClr val="bg1"/>
                </a:solidFill>
              </a:rPr>
              <a:t>When using RFID/NFC for access to buildings make sure to use secure forms of it</a:t>
            </a:r>
          </a:p>
          <a:p>
            <a:pPr algn="l"/>
            <a:endParaRPr lang="en-US" sz="2400" b="0" dirty="0">
              <a:solidFill>
                <a:schemeClr val="bg1"/>
              </a:solidFill>
            </a:endParaRPr>
          </a:p>
          <a:p>
            <a:pPr algn="l"/>
            <a:r>
              <a:rPr lang="en-US" sz="2400" b="0" dirty="0">
                <a:solidFill>
                  <a:schemeClr val="bg1"/>
                </a:solidFill>
              </a:rPr>
              <a:t>Internal tools which are high risk should use hardware security keys to allow access </a:t>
            </a:r>
            <a:endParaRPr lang="en-US" sz="24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594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</p:spTree>
    <p:extLst>
      <p:ext uri="{BB962C8B-B14F-4D97-AF65-F5344CB8AC3E}">
        <p14:creationId xmlns:p14="http://schemas.microsoft.com/office/powerpoint/2010/main" val="18555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1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987839" y="1476728"/>
            <a:ext cx="9813200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Local Admin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7C4A8D09CA3762AF61E59520943DC26494F8941B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123456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Domain Admin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8BE3C943B1609FFFBFC51AAD666D0A04ADF83C9D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Password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Master encryption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7C222FB2927D828AF22F592134E8932480637C0D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12345678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MDM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B1B3773A05C0ED0176787A4F1574FF0075F7521E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qwerty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Company Twitter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8CB2237D0679CA88DB6464EAC60DA96345513964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12345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Cloud Storage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F7C3BC1D808E04732ADF679965CCC34CA7AE3441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123456789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Amazon aws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B7A875FC1EA228B9061041B7CEC4BD3C52AB3CE3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letmein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DocuSign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20EABE5D64B0E216796E834F52D61FD0B70332FC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1234567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Email Admin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2D27B62C597EC858F6E7B54E7E58525E6A95E6D8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football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Peoplesoft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EE8D8728F435FD550F83852AABAB5234CE1DA528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iloveyou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Firewall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D033E22AE348AEB5660FC2140AEC35850C4DA997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admin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Contact database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C0B137FE2D792459F26FF763CCE44574A5B5AB03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welcome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AV Admin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AB87D24BDC7452E55738DEB5F868E1F16DEA5ACE</a:t>
            </a:r>
            <a:r>
              <a:rPr lang="en-US" sz="2000" b="0" dirty="0">
                <a:solidFill>
                  <a:srgbClr val="00FF00"/>
                </a:solidFill>
              </a:rPr>
              <a:t>,</a:t>
            </a:r>
            <a:r>
              <a:rPr lang="en-US" sz="2000" b="0" dirty="0">
                <a:solidFill>
                  <a:srgbClr val="FF0000"/>
                </a:solidFill>
              </a:rPr>
              <a:t>monkey</a:t>
            </a:r>
            <a:endParaRPr lang="en-US" sz="2000" b="0" dirty="0">
              <a:solidFill>
                <a:srgbClr val="FF0000"/>
              </a:solidFill>
              <a:effectLst/>
            </a:endParaRP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SIEM Admin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2736FAB291F04E69B62D490C3C09361F5B82461A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login</a:t>
            </a:r>
          </a:p>
          <a:p>
            <a:pPr algn="l"/>
            <a:endParaRPr lang="en-US" sz="2000" b="0" dirty="0">
              <a:solidFill>
                <a:srgbClr val="D4D4D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9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2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987839" y="1476728"/>
            <a:ext cx="9813200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Conference Admin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6367C48DD193D56EA7B0BAAD25B19455E529F5EE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abc123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Office 365 Admin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327156AB287C6AA52C8670E13163FC1BF660ADD4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starwars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Salesforce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601F1889667EFAEBB33B8C12572835DA3F027F78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123123</a:t>
            </a: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</a:rPr>
              <a:t>Voip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 Admin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AF8978B1797B72ACFFF9595A5A2A373EC3D9106D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dragon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CRM Admin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7C6A61C68EF8B9B6B061B28C348BC1ED7921CB53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passw0rd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Apple Developer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4F26AEAFDB2367620A393C973EDDBE8F8B846EBD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master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Dropbox(js@securelyyoursllc.com)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93d3baf4b4ad4e53de115b3bbfb2e5ce9bb862f5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JeffSisolak1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Company LinkedIn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bd35787ade5ee05643425afa77ecb6d2e6b651d5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JeffSisolak2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Microsoft Developer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19c947c00bf95df1e05e1eb98ac2d622540c6404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JeffSisolak3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Expense Report Admin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95be6f7bbc1d39c877312eb45e26e8bdac7daa08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 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vx4z43ivxBh4q7b56KIA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</a:rPr>
              <a:t>Backup Server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569CD6"/>
                </a:solidFill>
                <a:effectLst/>
              </a:rPr>
              <a:t>898932645f60026bf49484ee5792f77a447ac4fa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,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Jf5N?8EuNEi@@(JQ*R1#N)7RdOF245UfohFyJf5RqnYvi8*</a:t>
            </a:r>
            <a:r>
              <a:rPr lang="en-US" sz="2000" b="0" dirty="0" err="1">
                <a:solidFill>
                  <a:srgbClr val="FF0000"/>
                </a:solidFill>
                <a:effectLst/>
              </a:rPr>
              <a:t>Dj</a:t>
            </a:r>
            <a:endParaRPr lang="en-US" sz="2000" b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43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Server - Dropbox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987839" y="1476728"/>
            <a:ext cx="9813200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endParaRPr lang="en-US" sz="2000" b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B41EFF-5A23-1ED8-3FF4-410DC3FEF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410"/>
            <a:ext cx="12192000" cy="19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8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Server?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987839" y="1476728"/>
            <a:ext cx="9813200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endParaRPr lang="en-US" sz="2000" b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AF0489-895F-DF50-740B-CCB81AAE5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55" y="1766028"/>
            <a:ext cx="5336490" cy="46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Server – Password/Hash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987839" y="1476728"/>
            <a:ext cx="9813200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endParaRPr lang="en-US" sz="2000" b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181310-03A5-7013-5331-B1923A4B1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1641544"/>
            <a:ext cx="846890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987839" y="1476728"/>
            <a:ext cx="9813200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2000" b="0" dirty="0">
                <a:solidFill>
                  <a:schemeClr val="bg1"/>
                </a:solidFill>
                <a:effectLst/>
              </a:rPr>
              <a:t>All SHA-1 hashes (except one) easily found in public databases, used open-source program to run the hashes through the public databases, and used private tool to verify the password with the hash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</a:rPr>
              <a:t>Backup server hash tried to </a:t>
            </a:r>
            <a:r>
              <a:rPr lang="en-US" sz="2000" b="0" dirty="0" err="1">
                <a:solidFill>
                  <a:schemeClr val="bg1"/>
                </a:solidFill>
                <a:effectLst/>
              </a:rPr>
              <a:t>bruteforce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, used a piece of software I previously made to do so, however it was taking multiple days and not much progress was being made. I eventually turned to public tools such as </a:t>
            </a:r>
            <a:r>
              <a:rPr lang="en-US" sz="2000" b="0" dirty="0" err="1">
                <a:solidFill>
                  <a:schemeClr val="bg1"/>
                </a:solidFill>
                <a:effectLst/>
              </a:rPr>
              <a:t>Hashcat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, John the Ripper/Johnny, and Hash Suite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</a:rPr>
              <a:t>I noticed that one of the accounts had an email associated with it and it was a Dropbox account, so I logged in with it, however, 2FA was enabled on it, which is where I believe the password would have been stored in but could not gain access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</a:rPr>
              <a:t>I eventually found a semi-public/private passwords and character combinations </a:t>
            </a:r>
            <a:r>
              <a:rPr lang="en-US" sz="2000" b="0" dirty="0">
                <a:solidFill>
                  <a:schemeClr val="bg1"/>
                </a:solidFill>
              </a:rPr>
              <a:t>‘database’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with and was able to retrieve the password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endParaRPr lang="en-US" sz="20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910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</p:spTree>
    <p:extLst>
      <p:ext uri="{BB962C8B-B14F-4D97-AF65-F5344CB8AC3E}">
        <p14:creationId xmlns:p14="http://schemas.microsoft.com/office/powerpoint/2010/main" val="136451304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590</TotalTime>
  <Words>544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Didact Gothic</vt:lpstr>
      <vt:lpstr>Julius Sans One</vt:lpstr>
      <vt:lpstr>Montserrat</vt:lpstr>
      <vt:lpstr>Proxima Nova</vt:lpstr>
      <vt:lpstr>Proxima Nova Semibold</vt:lpstr>
      <vt:lpstr>Questrial</vt:lpstr>
      <vt:lpstr>Minimalist Grayscale Pitch Deck XL by Slidesgo</vt:lpstr>
      <vt:lpstr>Slidesgo Final Pages</vt:lpstr>
      <vt:lpstr>1_Slidesgo Final Pages</vt:lpstr>
      <vt:lpstr>2_Slidesgo Final Pages</vt:lpstr>
      <vt:lpstr>Homework 5 Password Hashing INT4023</vt:lpstr>
      <vt:lpstr>Hashes</vt:lpstr>
      <vt:lpstr>List 1</vt:lpstr>
      <vt:lpstr>List 2</vt:lpstr>
      <vt:lpstr>Backup Server - Dropbox</vt:lpstr>
      <vt:lpstr>Email Server?</vt:lpstr>
      <vt:lpstr>Backup Server – Password/Hash</vt:lpstr>
      <vt:lpstr>Methods</vt:lpstr>
      <vt:lpstr>Passwords</vt:lpstr>
      <vt:lpstr>Securing your passwords – Method 1</vt:lpstr>
      <vt:lpstr>Securing your passwords – General</vt:lpstr>
      <vt:lpstr>Securing your passwords – 2FA/MFA/Security 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Wireshark INT4023</dc:title>
  <dc:creator>Dalton Murray</dc:creator>
  <cp:lastModifiedBy>dalton murray</cp:lastModifiedBy>
  <cp:revision>188</cp:revision>
  <dcterms:created xsi:type="dcterms:W3CDTF">2023-01-15T21:20:36Z</dcterms:created>
  <dcterms:modified xsi:type="dcterms:W3CDTF">2023-02-13T21:31:56Z</dcterms:modified>
</cp:coreProperties>
</file>