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61" r:id="rId2"/>
    <p:sldMasterId id="2147483863" r:id="rId3"/>
    <p:sldMasterId id="2147483865" r:id="rId4"/>
  </p:sldMasterIdLst>
  <p:sldIdLst>
    <p:sldId id="256" r:id="rId5"/>
    <p:sldId id="263" r:id="rId6"/>
    <p:sldId id="273" r:id="rId7"/>
    <p:sldId id="272" r:id="rId8"/>
    <p:sldId id="262" r:id="rId9"/>
    <p:sldId id="269" r:id="rId10"/>
    <p:sldId id="270" r:id="rId11"/>
    <p:sldId id="271" r:id="rId12"/>
    <p:sldId id="268" r:id="rId13"/>
    <p:sldId id="267" r:id="rId14"/>
    <p:sldId id="274" r:id="rId15"/>
    <p:sldId id="266" r:id="rId16"/>
    <p:sldId id="260" r:id="rId17"/>
    <p:sldId id="275" r:id="rId18"/>
    <p:sldId id="27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3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16833" y="949300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5333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732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7686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428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0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225733" y="-86000"/>
            <a:ext cx="5934800" cy="702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6414361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6414361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6414361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6414361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2103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1087317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217791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17791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26500" y="-17781"/>
            <a:ext cx="12270800" cy="35868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1087317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2177917" y="5099761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2177917" y="5467167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6058500" y="39943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7193547" y="3909067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7193547" y="4276472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6058500" y="5185000"/>
            <a:ext cx="811200" cy="5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7193547" y="5099763"/>
            <a:ext cx="39112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7193547" y="5467168"/>
            <a:ext cx="39112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989300" y="25463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8754900" y="2507000"/>
            <a:ext cx="6426400" cy="58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4266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42267" y="2692957"/>
            <a:ext cx="4337200" cy="13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1242267" y="1289407"/>
            <a:ext cx="40764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242267" y="4434973"/>
            <a:ext cx="2638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4424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832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06922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7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2205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6394833" y="-290100"/>
            <a:ext cx="5797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950967" y="1920267"/>
            <a:ext cx="514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950967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123800" y="719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59277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356633" y="3135947"/>
            <a:ext cx="54788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algn="just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algn="just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3889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149933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65933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8701007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8117001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4920200" y="4557448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4336197" y="4879215"/>
            <a:ext cx="3519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4427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1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2254400" y="1642733"/>
            <a:ext cx="7683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4078400" y="2497823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01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2797579"/>
            <a:ext cx="45648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533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6012"/>
            <a:ext cx="4076400" cy="11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169400" y="4427067"/>
            <a:ext cx="2775200" cy="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772552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4587067" y="-1063800"/>
            <a:ext cx="17676800" cy="89856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5865300" y="-493733"/>
            <a:ext cx="7688000" cy="745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950967" y="2229967"/>
            <a:ext cx="4035200" cy="7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950967" y="3296005"/>
            <a:ext cx="403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5344497" y="-6021020"/>
            <a:ext cx="7688231" cy="7454603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6083400" y="-272100"/>
            <a:ext cx="8013600" cy="824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068897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86633" y="2993717"/>
            <a:ext cx="58544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5557333" y="1284100"/>
            <a:ext cx="5683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331871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5797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698913" y="192026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6698913" y="30177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195242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950967" y="3130456"/>
            <a:ext cx="5478800" cy="1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50967" y="2028433"/>
            <a:ext cx="547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1014683" y="-1054016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1141683" y="-1346116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3862467" y="384000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047111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3186800" y="-136633"/>
            <a:ext cx="18516000" cy="87632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6"/>
          <p:cNvSpPr/>
          <p:nvPr/>
        </p:nvSpPr>
        <p:spPr>
          <a:xfrm>
            <a:off x="-7015935" y="2060167"/>
            <a:ext cx="9380800" cy="4369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245700" y="4177652"/>
            <a:ext cx="5700400" cy="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301600" y="2241933"/>
            <a:ext cx="7588800" cy="1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9225833" y="-984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9416333" y="-10603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894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27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950968" y="2393917"/>
            <a:ext cx="45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950967" y="3506875"/>
            <a:ext cx="45344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363258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6190588" y="-2231145"/>
            <a:ext cx="10246800" cy="9935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3788733" y="384067"/>
            <a:ext cx="13521600" cy="60900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950967" y="2169533"/>
            <a:ext cx="62124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7211633" y="6015767"/>
            <a:ext cx="4611200" cy="25652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4639420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759432" y="2681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759435" y="30487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6241864" y="26817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6241835" y="30467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3214599" y="43579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3214601" y="4725167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7697031" y="43581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7697000" y="4723133"/>
            <a:ext cx="2962000" cy="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9759233" y="4304400"/>
            <a:ext cx="2816800" cy="2731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29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349967" y="-2519833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33611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978900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978900" y="4997087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7569533" y="1555832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7569533" y="4994784"/>
            <a:ext cx="3643600" cy="1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22357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741587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741589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741587" y="4537232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741589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7259552" y="27657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7259552" y="31099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7259552" y="4537233"/>
            <a:ext cx="2969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7259552" y="4881400"/>
            <a:ext cx="2969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9497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81770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5075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173925105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95096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95096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9338833" y="33729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9592833" y="3538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3560477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3560477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6169988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6169988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8779499" y="4466300"/>
            <a:ext cx="24616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8779499" y="4810463"/>
            <a:ext cx="2461600" cy="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43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2323567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6695693" y="4678467"/>
            <a:ext cx="31728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33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2687597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3225700" y="950397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2608100" y="-101603"/>
            <a:ext cx="11574400" cy="6009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1116800" y="1818545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6939164" y="4704727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834333" y="3233164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10451667" y="-83603"/>
            <a:ext cx="4106000" cy="4236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6939164" y="3606200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1116800" y="707633"/>
            <a:ext cx="413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1534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5691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950967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8624265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8006244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5096600" y="2877533"/>
            <a:ext cx="1998800" cy="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4478600" y="3279000"/>
            <a:ext cx="3234800" cy="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608712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771767" y="5781033"/>
            <a:ext cx="69724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692867" y="31824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9849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8970433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6790333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920084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1275167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950967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8705233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8407033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5003200" y="47374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4679000" y="5104007"/>
            <a:ext cx="2860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370509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38"/>
          <p:cNvSpPr/>
          <p:nvPr/>
        </p:nvSpPr>
        <p:spPr>
          <a:xfrm>
            <a:off x="1039500" y="19117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391705" y="24407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412305" y="28537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391705" y="43744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412305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4841813" y="24407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4852013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4841813" y="43744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4852013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8286836" y="24407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8292836" y="28537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8286836" y="43744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8292836" y="48192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680722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3123089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3133289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6568111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6574111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6358582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40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1149933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565933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8701007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8117001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4920200" y="44326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4336197" y="4777615"/>
            <a:ext cx="3519600" cy="1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010549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4226800" y="129233"/>
            <a:ext cx="14234800" cy="64108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7495800" y="13763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7060800" y="1701500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950967" y="3039600"/>
            <a:ext cx="44384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7495800" y="328108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7060800" y="3612629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7495800" y="5169892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7060800" y="5501443"/>
            <a:ext cx="32216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93121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9392167" y="-9461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10617867" y="5318167"/>
            <a:ext cx="1807200" cy="175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9784267" y="5674667"/>
            <a:ext cx="3884400" cy="18220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21359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52210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6476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531591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9210567" y="-10780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9290567" y="-12050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209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696633" y="4574267"/>
            <a:ext cx="3056800" cy="2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9682400" y="-736700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43"/>
          <p:cNvSpPr/>
          <p:nvPr/>
        </p:nvSpPr>
        <p:spPr>
          <a:xfrm flipH="1">
            <a:off x="-3151233" y="59878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10612067" y="450167"/>
            <a:ext cx="3276400" cy="153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795332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306367" y="-480333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44"/>
          <p:cNvSpPr/>
          <p:nvPr/>
        </p:nvSpPr>
        <p:spPr>
          <a:xfrm>
            <a:off x="9319867" y="45970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3235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769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3327000" y="-1180533"/>
            <a:ext cx="5757200" cy="2950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1441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2368867" y="36015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5713560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383667" y="-151700"/>
            <a:ext cx="3971600" cy="4110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47"/>
          <p:cNvSpPr/>
          <p:nvPr/>
        </p:nvSpPr>
        <p:spPr>
          <a:xfrm>
            <a:off x="6678633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68453958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7703073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7353633" y="-24094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86398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9884933" y="3309467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1232733" y="-1805433"/>
            <a:ext cx="4541200" cy="440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2662300" y="-26475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102812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82407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85283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60821761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5944916" y="-1257300"/>
            <a:ext cx="11000800" cy="10666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44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52"/>
          <p:cNvSpPr/>
          <p:nvPr/>
        </p:nvSpPr>
        <p:spPr>
          <a:xfrm>
            <a:off x="7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52"/>
          <p:cNvSpPr/>
          <p:nvPr/>
        </p:nvSpPr>
        <p:spPr>
          <a:xfrm>
            <a:off x="8113400" y="25966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871599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4586232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8271601" y="41882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784399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2908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9559600" y="31892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1016567" y="-1576333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2241867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0114029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951000" y="1686172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950969" y="853095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951000" y="3602539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950969" y="2769461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951000" y="5518905"/>
            <a:ext cx="10290000" cy="4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950969" y="4685828"/>
            <a:ext cx="102900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7884867" y="-548500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53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53"/>
          <p:cNvSpPr/>
          <p:nvPr/>
        </p:nvSpPr>
        <p:spPr>
          <a:xfrm flipH="1">
            <a:off x="-1232133" y="5330600"/>
            <a:ext cx="4439600" cy="2082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068814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955400" y="707633"/>
            <a:ext cx="10281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2241867" y="3309467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8659633" y="-15763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7272933" y="-23857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1237400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1011800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8915769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8690163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5086835" y="4754367"/>
            <a:ext cx="20128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4861228" y="5267320"/>
            <a:ext cx="2464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5342017" y="3330500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489800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9168151" y="3330497"/>
            <a:ext cx="1508000" cy="5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99724596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55"/>
          <p:cNvSpPr/>
          <p:nvPr/>
        </p:nvSpPr>
        <p:spPr>
          <a:xfrm>
            <a:off x="-100733" y="617733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8707267" y="-819167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8999367" y="-946167"/>
            <a:ext cx="4541200" cy="440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950967" y="707633"/>
            <a:ext cx="5145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280152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951000" y="8969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8" name="Google Shape;428;p56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 dirty="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4449871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9366000" y="3467500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9505067" y="3467500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1016567" y="-1220733"/>
            <a:ext cx="4541200" cy="440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2241867" y="-2030167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8507680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58"/>
          <p:cNvSpPr/>
          <p:nvPr/>
        </p:nvSpPr>
        <p:spPr>
          <a:xfrm>
            <a:off x="8070800" y="4086433"/>
            <a:ext cx="7153200" cy="3355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088831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59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59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7101788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2428633" y="3370167"/>
            <a:ext cx="73348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57800" y="2044681"/>
            <a:ext cx="4076400" cy="11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4264200" y="4390916"/>
            <a:ext cx="366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8466817" y="-2001500"/>
            <a:ext cx="5010000" cy="557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85600" y="5101033"/>
            <a:ext cx="1728000" cy="1843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5"/>
          <p:cNvSpPr/>
          <p:nvPr/>
        </p:nvSpPr>
        <p:spPr>
          <a:xfrm>
            <a:off x="7011867" y="-3172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5"/>
          <p:cNvSpPr/>
          <p:nvPr/>
        </p:nvSpPr>
        <p:spPr>
          <a:xfrm rot="10800000">
            <a:off x="-7185400" y="-2882633"/>
            <a:ext cx="15205200" cy="77924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5"/>
          <p:cNvSpPr/>
          <p:nvPr/>
        </p:nvSpPr>
        <p:spPr>
          <a:xfrm>
            <a:off x="6948367" y="5151367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477300" y="-741433"/>
            <a:ext cx="3876400" cy="198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3188928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68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950967" y="2939473"/>
            <a:ext cx="51336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50967" y="1230700"/>
            <a:ext cx="5627600" cy="1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3167420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345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5183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80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73400" y="24540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86947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2254400" y="3293733"/>
            <a:ext cx="7683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58300" y="4445733"/>
            <a:ext cx="627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693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67" y="7467"/>
            <a:ext cx="12192000" cy="68580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0"/>
          <p:cNvSpPr/>
          <p:nvPr/>
        </p:nvSpPr>
        <p:spPr>
          <a:xfrm>
            <a:off x="5749867" y="4892367"/>
            <a:ext cx="6515200" cy="14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0" y="4972767"/>
            <a:ext cx="5145200" cy="1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333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454949" y="-1050849"/>
            <a:ext cx="4541200" cy="44032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581949" y="-1342949"/>
            <a:ext cx="4541200" cy="440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27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5849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  <p:sldLayoutId id="2147483829" r:id="rId27"/>
    <p:sldLayoutId id="2147483830" r:id="rId28"/>
    <p:sldLayoutId id="2147483831" r:id="rId29"/>
    <p:sldLayoutId id="2147483832" r:id="rId30"/>
    <p:sldLayoutId id="2147483833" r:id="rId31"/>
    <p:sldLayoutId id="2147483834" r:id="rId32"/>
    <p:sldLayoutId id="2147483835" r:id="rId33"/>
    <p:sldLayoutId id="2147483836" r:id="rId34"/>
    <p:sldLayoutId id="2147483837" r:id="rId35"/>
    <p:sldLayoutId id="2147483838" r:id="rId36"/>
    <p:sldLayoutId id="2147483839" r:id="rId37"/>
    <p:sldLayoutId id="2147483840" r:id="rId38"/>
    <p:sldLayoutId id="2147483841" r:id="rId39"/>
    <p:sldLayoutId id="2147483842" r:id="rId40"/>
    <p:sldLayoutId id="2147483843" r:id="rId41"/>
    <p:sldLayoutId id="2147483844" r:id="rId42"/>
    <p:sldLayoutId id="2147483845" r:id="rId43"/>
    <p:sldLayoutId id="2147483846" r:id="rId44"/>
    <p:sldLayoutId id="2147483847" r:id="rId45"/>
    <p:sldLayoutId id="2147483848" r:id="rId46"/>
    <p:sldLayoutId id="2147483849" r:id="rId47"/>
    <p:sldLayoutId id="2147483850" r:id="rId48"/>
    <p:sldLayoutId id="2147483851" r:id="rId49"/>
    <p:sldLayoutId id="2147483852" r:id="rId50"/>
    <p:sldLayoutId id="2147483853" r:id="rId51"/>
    <p:sldLayoutId id="2147483854" r:id="rId52"/>
    <p:sldLayoutId id="2147483855" r:id="rId53"/>
    <p:sldLayoutId id="2147483856" r:id="rId54"/>
    <p:sldLayoutId id="2147483857" r:id="rId55"/>
    <p:sldLayoutId id="2147483858" r:id="rId56"/>
    <p:sldLayoutId id="2147483859" r:id="rId57"/>
    <p:sldLayoutId id="2147483868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663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3963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6450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6" r:id="rId1"/>
    <p:sldLayoutId id="21474838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8BD2-5A97-590A-911E-9F10BF00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183" y="1122363"/>
            <a:ext cx="3834864" cy="2387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Homework 6</a:t>
            </a:r>
            <a:br>
              <a:rPr lang="en-US" sz="4000" dirty="0"/>
            </a:br>
            <a:r>
              <a:rPr lang="en-US" sz="4000" dirty="0"/>
              <a:t>Privacy</a:t>
            </a:r>
            <a:br>
              <a:rPr lang="en-US" sz="4000" dirty="0"/>
            </a:br>
            <a:r>
              <a:rPr lang="en-US" sz="4000" dirty="0"/>
              <a:t>INT4023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86440-0E13-5AEE-08B3-135DDBDA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694" y="3556962"/>
            <a:ext cx="3184804" cy="1655762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Dalton Murray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7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CUSpider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987839" y="1476728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endParaRPr lang="en-US" sz="20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38934E-59BC-EA5A-E2A4-51D8CA9A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1" y="1476728"/>
            <a:ext cx="6157249" cy="443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Search</a:t>
            </a:r>
          </a:p>
        </p:txBody>
      </p:sp>
    </p:spTree>
    <p:extLst>
      <p:ext uri="{BB962C8B-B14F-4D97-AF65-F5344CB8AC3E}">
        <p14:creationId xmlns:p14="http://schemas.microsoft.com/office/powerpoint/2010/main" val="49929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446314" y="1476728"/>
            <a:ext cx="11571515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000" b="0" dirty="0">
                <a:solidFill>
                  <a:srgbClr val="FFC000"/>
                </a:solidFill>
                <a:effectLst/>
              </a:rPr>
              <a:t>SSN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- ?!(000|666|9))\d{3}-(?!00)\d{2}-(?!0000)\d{4} – 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49 results</a:t>
            </a:r>
          </a:p>
          <a:p>
            <a:pPr algn="l"/>
            <a:r>
              <a:rPr lang="en-US" sz="2000" b="0" dirty="0">
                <a:solidFill>
                  <a:srgbClr val="FFC000"/>
                </a:solidFill>
              </a:rPr>
              <a:t>Phone number</a:t>
            </a:r>
            <a:r>
              <a:rPr lang="en-US" sz="2000" b="0" dirty="0">
                <a:solidFill>
                  <a:schemeClr val="bg1"/>
                </a:solidFill>
              </a:rPr>
              <a:t> - (\+\d{1,2}\s?)?\(?\d{3}\)?[\s.-]?\d{3}[\s.-]?\d{4} – </a:t>
            </a:r>
            <a:r>
              <a:rPr lang="en-US" sz="2000" b="0" dirty="0">
                <a:solidFill>
                  <a:srgbClr val="00FF00"/>
                </a:solidFill>
              </a:rPr>
              <a:t>49 results</a:t>
            </a:r>
          </a:p>
          <a:p>
            <a:pPr algn="l"/>
            <a:r>
              <a:rPr lang="en-US" sz="2000" b="0" dirty="0">
                <a:solidFill>
                  <a:srgbClr val="FFC000"/>
                </a:solidFill>
                <a:effectLst/>
              </a:rPr>
              <a:t>Email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- (?:[a-z0-9!#$%&amp;'*+/=?^_`{|}~-]+(?:\.[a-z0-9!#$%&amp;'*+/=?^_`{|}~-]+)*|"(?:[\x01-\x08\x0b\x0c\x0e-\x1f\x21\x23-\x5b\x5d-\x7f]|\\[\x01-\x09\x0b\x0c\x0e-\x7f])*")@(?:(?:[a-z0-9](?:[a-z0-9-]*[a-z0-9])?\.)+[a-z0-9](?:[a-z0-9-]*[a-z0-9])?|\[(?:(?:(2(5[0-5]|[0-4][0-9])|1[0-9][0-9]|[1-9]?[0-9]))\.){3}(?:(2(5[0-5]|[0-4][0-9])|1[0-9][0-9]|[1-9]?[0-9])|[a-z0-9-]*[a-z0-9]:(?:[\x01-\x08\x0b\x0c\x0e-\x1f\x21-\x5a\x53-\x7f]|\\[\x01-\x09\x0b\x0c\x0e-\x7f])+)\])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</a:rPr>
              <a:t> - </a:t>
            </a:r>
            <a:r>
              <a:rPr lang="en-US" sz="2000" b="0" dirty="0">
                <a:solidFill>
                  <a:srgbClr val="00FF00"/>
                </a:solidFill>
                <a:effectLst/>
              </a:rPr>
              <a:t>49 results</a:t>
            </a:r>
          </a:p>
          <a:p>
            <a:pPr algn="l"/>
            <a:r>
              <a:rPr lang="en-US" sz="2000" b="0" dirty="0">
                <a:solidFill>
                  <a:srgbClr val="FFC000"/>
                </a:solidFill>
                <a:effectLst/>
              </a:rPr>
              <a:t>IPv</a:t>
            </a:r>
            <a:r>
              <a:rPr lang="en-US" sz="2000" b="0" dirty="0">
                <a:solidFill>
                  <a:srgbClr val="FFC000"/>
                </a:solidFill>
              </a:rPr>
              <a:t>4</a:t>
            </a:r>
            <a:r>
              <a:rPr lang="en-US" sz="2000" b="0" dirty="0">
                <a:solidFill>
                  <a:schemeClr val="bg1"/>
                </a:solidFill>
              </a:rPr>
              <a:t> - (?:(?:25[0-5]|2[0-4][0-9]|[01]?[0-9][0-9]?)\.){3}(?:25[0-5]|2[0-4][0-9]|[01]?[0-9][0-9]?) – </a:t>
            </a:r>
            <a:r>
              <a:rPr lang="en-US" sz="2000" b="0" dirty="0">
                <a:solidFill>
                  <a:srgbClr val="00FF00"/>
                </a:solidFill>
              </a:rPr>
              <a:t>49 results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</a:rPr>
              <a:t>a</a:t>
            </a:r>
          </a:p>
          <a:p>
            <a:pPr algn="l"/>
            <a:r>
              <a:rPr lang="en-US" sz="2000" b="0" dirty="0">
                <a:solidFill>
                  <a:srgbClr val="FFC000"/>
                </a:solidFill>
              </a:rPr>
              <a:t>DOB/Date</a:t>
            </a:r>
            <a:r>
              <a:rPr lang="en-US" sz="2000" b="0" dirty="0">
                <a:solidFill>
                  <a:schemeClr val="bg1"/>
                </a:solidFill>
              </a:rPr>
              <a:t> - (Jan(</a:t>
            </a:r>
            <a:r>
              <a:rPr lang="en-US" sz="2000" b="0" dirty="0" err="1">
                <a:solidFill>
                  <a:schemeClr val="bg1"/>
                </a:solidFill>
              </a:rPr>
              <a:t>uary</a:t>
            </a:r>
            <a:r>
              <a:rPr lang="en-US" sz="2000" b="0" dirty="0">
                <a:solidFill>
                  <a:schemeClr val="bg1"/>
                </a:solidFill>
              </a:rPr>
              <a:t>)?|Feb(</a:t>
            </a:r>
            <a:r>
              <a:rPr lang="en-US" sz="2000" b="0" dirty="0" err="1">
                <a:solidFill>
                  <a:schemeClr val="bg1"/>
                </a:solidFill>
              </a:rPr>
              <a:t>ruary</a:t>
            </a:r>
            <a:r>
              <a:rPr lang="en-US" sz="2000" b="0" dirty="0">
                <a:solidFill>
                  <a:schemeClr val="bg1"/>
                </a:solidFill>
              </a:rPr>
              <a:t>)?|Mar(</a:t>
            </a:r>
            <a:r>
              <a:rPr lang="en-US" sz="2000" b="0" dirty="0" err="1">
                <a:solidFill>
                  <a:schemeClr val="bg1"/>
                </a:solidFill>
              </a:rPr>
              <a:t>ch</a:t>
            </a:r>
            <a:r>
              <a:rPr lang="en-US" sz="2000" b="0" dirty="0">
                <a:solidFill>
                  <a:schemeClr val="bg1"/>
                </a:solidFill>
              </a:rPr>
              <a:t>)?|Apr(il)?|</a:t>
            </a:r>
            <a:r>
              <a:rPr lang="en-US" sz="2000" b="0" dirty="0" err="1">
                <a:solidFill>
                  <a:schemeClr val="bg1"/>
                </a:solidFill>
              </a:rPr>
              <a:t>May|Jun</a:t>
            </a:r>
            <a:r>
              <a:rPr lang="en-US" sz="2000" b="0" dirty="0">
                <a:solidFill>
                  <a:schemeClr val="bg1"/>
                </a:solidFill>
              </a:rPr>
              <a:t>(e)?|Jul(y)?|Aug(</a:t>
            </a:r>
            <a:r>
              <a:rPr lang="en-US" sz="2000" b="0" dirty="0" err="1">
                <a:solidFill>
                  <a:schemeClr val="bg1"/>
                </a:solidFill>
              </a:rPr>
              <a:t>ust</a:t>
            </a:r>
            <a:r>
              <a:rPr lang="en-US" sz="2000" b="0" dirty="0">
                <a:solidFill>
                  <a:schemeClr val="bg1"/>
                </a:solidFill>
              </a:rPr>
              <a:t>)?|Sep(</a:t>
            </a:r>
            <a:r>
              <a:rPr lang="en-US" sz="2000" b="0" dirty="0" err="1">
                <a:solidFill>
                  <a:schemeClr val="bg1"/>
                </a:solidFill>
              </a:rPr>
              <a:t>tember</a:t>
            </a:r>
            <a:r>
              <a:rPr lang="en-US" sz="2000" b="0" dirty="0">
                <a:solidFill>
                  <a:schemeClr val="bg1"/>
                </a:solidFill>
              </a:rPr>
              <a:t>)?|Oct(</a:t>
            </a:r>
            <a:r>
              <a:rPr lang="en-US" sz="2000" b="0" dirty="0" err="1">
                <a:solidFill>
                  <a:schemeClr val="bg1"/>
                </a:solidFill>
              </a:rPr>
              <a:t>ober</a:t>
            </a:r>
            <a:r>
              <a:rPr lang="en-US" sz="2000" b="0" dirty="0">
                <a:solidFill>
                  <a:schemeClr val="bg1"/>
                </a:solidFill>
              </a:rPr>
              <a:t>)?|Nov(ember)?|Dec(ember)?)\s+\d{1,2},\s+\d{4} – Month Day, Year format – </a:t>
            </a:r>
            <a:r>
              <a:rPr lang="en-US" sz="2000" b="0" dirty="0">
                <a:solidFill>
                  <a:srgbClr val="00FF00"/>
                </a:solidFill>
              </a:rPr>
              <a:t>49 results</a:t>
            </a:r>
          </a:p>
          <a:p>
            <a:pPr algn="l"/>
            <a:r>
              <a:rPr lang="en-US" sz="2000" b="0" dirty="0">
                <a:solidFill>
                  <a:srgbClr val="FFC000"/>
                </a:solidFill>
              </a:rPr>
              <a:t>Patient</a:t>
            </a:r>
            <a:r>
              <a:rPr lang="en-US" sz="2000" b="0" dirty="0">
                <a:solidFill>
                  <a:srgbClr val="00FF00"/>
                </a:solidFill>
              </a:rPr>
              <a:t> </a:t>
            </a:r>
            <a:r>
              <a:rPr lang="en-US" sz="2000" b="0" dirty="0">
                <a:solidFill>
                  <a:schemeClr val="bg1"/>
                </a:solidFill>
              </a:rPr>
              <a:t>- (.*patient.*) – </a:t>
            </a:r>
            <a:r>
              <a:rPr lang="en-US" sz="2000" b="0" dirty="0">
                <a:solidFill>
                  <a:srgbClr val="00FF00"/>
                </a:solidFill>
              </a:rPr>
              <a:t>49 results</a:t>
            </a:r>
          </a:p>
          <a:p>
            <a:pPr algn="l"/>
            <a:r>
              <a:rPr lang="en-US" sz="2000" b="0" dirty="0">
                <a:solidFill>
                  <a:srgbClr val="FFC000"/>
                </a:solidFill>
              </a:rPr>
              <a:t>Username</a:t>
            </a:r>
            <a:r>
              <a:rPr lang="en-US" sz="2000" b="0" dirty="0">
                <a:solidFill>
                  <a:srgbClr val="00FF00"/>
                </a:solidFill>
              </a:rPr>
              <a:t> - </a:t>
            </a:r>
            <a:r>
              <a:rPr lang="en-US" sz="2000" b="0" dirty="0">
                <a:solidFill>
                  <a:schemeClr val="bg1"/>
                </a:solidFill>
              </a:rPr>
              <a:t>(.*username.*)</a:t>
            </a:r>
            <a:r>
              <a:rPr lang="en-US" sz="2000" b="0" dirty="0">
                <a:solidFill>
                  <a:srgbClr val="00FF00"/>
                </a:solidFill>
              </a:rPr>
              <a:t> – 49 results</a:t>
            </a:r>
          </a:p>
          <a:p>
            <a:pPr algn="l"/>
            <a:r>
              <a:rPr lang="en-US" sz="2000" b="0" dirty="0">
                <a:solidFill>
                  <a:srgbClr val="FFC000"/>
                </a:solidFill>
              </a:rPr>
              <a:t>Password</a:t>
            </a:r>
            <a:r>
              <a:rPr lang="en-US" sz="2000" b="0" dirty="0">
                <a:solidFill>
                  <a:srgbClr val="00FF00"/>
                </a:solidFill>
              </a:rPr>
              <a:t> - </a:t>
            </a:r>
            <a:r>
              <a:rPr lang="en-US" sz="2000" b="0" dirty="0">
                <a:solidFill>
                  <a:schemeClr val="bg1"/>
                </a:solidFill>
              </a:rPr>
              <a:t>(.*password.*)</a:t>
            </a:r>
            <a:r>
              <a:rPr lang="en-US" sz="2000" b="0" dirty="0">
                <a:solidFill>
                  <a:srgbClr val="00FF00"/>
                </a:solidFill>
              </a:rPr>
              <a:t> – 49 results</a:t>
            </a:r>
            <a:endParaRPr lang="en-US" sz="2000" b="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7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555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446314" y="1476728"/>
            <a:ext cx="11571515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1600" b="0" dirty="0">
                <a:solidFill>
                  <a:schemeClr val="bg1"/>
                </a:solidFill>
              </a:rPr>
              <a:t>PII scanner through provided website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Automated tools such as </a:t>
            </a:r>
            <a:r>
              <a:rPr lang="en-US" sz="1600" b="0" dirty="0" err="1">
                <a:solidFill>
                  <a:schemeClr val="bg1"/>
                </a:solidFill>
              </a:rPr>
              <a:t>CUSpider</a:t>
            </a:r>
            <a:endParaRPr lang="en-US" sz="1600" b="0" dirty="0">
              <a:solidFill>
                <a:schemeClr val="bg1"/>
              </a:solidFill>
            </a:endParaRP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Custom </a:t>
            </a:r>
            <a:r>
              <a:rPr lang="en-US" sz="1600" b="0" dirty="0" err="1">
                <a:solidFill>
                  <a:schemeClr val="bg1"/>
                </a:solidFill>
              </a:rPr>
              <a:t>RegEx’s</a:t>
            </a:r>
            <a:endParaRPr lang="en-US" sz="1600" b="0" dirty="0">
              <a:solidFill>
                <a:schemeClr val="bg1"/>
              </a:solidFill>
            </a:endParaRPr>
          </a:p>
          <a:p>
            <a:pPr algn="l"/>
            <a:endParaRPr lang="en-US" sz="1600" b="0" dirty="0">
              <a:solidFill>
                <a:schemeClr val="bg1"/>
              </a:solidFill>
            </a:endParaRP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I was able to find: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Update case numbers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Full name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Username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Password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Gender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Phone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IPv4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Full address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Conditions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Patient record numbers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Emails</a:t>
            </a:r>
          </a:p>
          <a:p>
            <a:pPr algn="l"/>
            <a:endParaRPr lang="en-US" sz="1600" b="0" dirty="0">
              <a:solidFill>
                <a:schemeClr val="bg1"/>
              </a:solidFill>
            </a:endParaRP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Example: Entry U00480. User Request: update 697-05-0111 , Sherell Sumner , Username </a:t>
            </a:r>
            <a:r>
              <a:rPr lang="en-US" sz="1600" b="0" dirty="0" err="1">
                <a:solidFill>
                  <a:schemeClr val="bg1"/>
                </a:solidFill>
              </a:rPr>
              <a:t>SSumner</a:t>
            </a:r>
            <a:r>
              <a:rPr lang="en-US" sz="1600" b="0" dirty="0">
                <a:solidFill>
                  <a:schemeClr val="bg1"/>
                </a:solidFill>
              </a:rPr>
              <a:t> , Password </a:t>
            </a:r>
            <a:r>
              <a:rPr lang="en-US" sz="1600" b="0" dirty="0" err="1">
                <a:solidFill>
                  <a:schemeClr val="bg1"/>
                </a:solidFill>
              </a:rPr>
              <a:t>jessica</a:t>
            </a:r>
            <a:r>
              <a:rPr lang="en-US" sz="1600" b="0" dirty="0">
                <a:solidFill>
                  <a:schemeClr val="bg1"/>
                </a:solidFill>
              </a:rPr>
              <a:t> , female , Phone (988) 600-7735 , 5.160.243.115 , 1621 Crystal Common, Redwood Lodge, North Dakota, 58711-0551, US, 39.4411, -123.689 , DOB February 23, 1994 , Condition none , Link NA , Patient-Record C-08148 , SSumner@Roxxon.com</a:t>
            </a:r>
          </a:p>
          <a:p>
            <a:pPr algn="l"/>
            <a:endParaRPr lang="en-US" sz="1600" b="0" dirty="0">
              <a:solidFill>
                <a:schemeClr val="bg1"/>
              </a:solidFill>
            </a:endParaRPr>
          </a:p>
          <a:p>
            <a:pPr algn="l"/>
            <a:endParaRPr lang="en-US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3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EC7B845-323E-77A7-CAF1-E0AAD2E55EEC}"/>
              </a:ext>
            </a:extLst>
          </p:cNvPr>
          <p:cNvSpPr txBox="1">
            <a:spLocks/>
          </p:cNvSpPr>
          <p:nvPr/>
        </p:nvSpPr>
        <p:spPr>
          <a:xfrm>
            <a:off x="446314" y="1476728"/>
            <a:ext cx="11571515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2000" b="0" dirty="0">
                <a:solidFill>
                  <a:schemeClr val="bg1"/>
                </a:solidFill>
              </a:rPr>
              <a:t>Properly encrypt/hash all PII and PHI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2FA/MFA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Only keep what is needed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Store in secure areas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Limit access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Policy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Inform affected people immediately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Have a plan to fix – take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72682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8940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Personally Identifiable Information (PII) &amp; Personal Health Information (PHI)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F8BED11-4785-50BB-7F27-C8EB1A73F65E}"/>
              </a:ext>
            </a:extLst>
          </p:cNvPr>
          <p:cNvSpPr txBox="1">
            <a:spLocks/>
          </p:cNvSpPr>
          <p:nvPr/>
        </p:nvSpPr>
        <p:spPr>
          <a:xfrm>
            <a:off x="595033" y="2062012"/>
            <a:ext cx="9813200" cy="467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sz="1600" b="0" dirty="0">
                <a:solidFill>
                  <a:schemeClr val="bg1"/>
                </a:solidFill>
                <a:effectLst/>
              </a:rPr>
              <a:t>Patient Names, </a:t>
            </a:r>
            <a:r>
              <a:rPr lang="en-US" sz="1600" b="0" dirty="0">
                <a:solidFill>
                  <a:schemeClr val="bg1"/>
                </a:solidFill>
              </a:rPr>
              <a:t>Relative’s names, Mother’s maiden name</a:t>
            </a:r>
            <a:endParaRPr lang="en-US" sz="1600" b="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Geographical Elements (Street address, city, country, zip code), place of birth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Birthdates, dates of admission, date of discharge, date of death, exact age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  <a:effectLst/>
              </a:rPr>
              <a:t>Telephone number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Fax numbers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  <a:effectLst/>
              </a:rPr>
              <a:t>Email addresses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Social Security Numbers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  <a:effectLst/>
              </a:rPr>
              <a:t>Medical record numbers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Health insurance beneficiary numbers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  <a:effectLst/>
              </a:rPr>
              <a:t>Digital identifiers, website </a:t>
            </a:r>
            <a:r>
              <a:rPr lang="en-US" sz="1600" b="0" dirty="0" err="1">
                <a:solidFill>
                  <a:schemeClr val="bg1"/>
                </a:solidFill>
                <a:effectLst/>
              </a:rPr>
              <a:t>urls</a:t>
            </a:r>
            <a:endParaRPr lang="en-US" sz="1600" b="0" dirty="0">
              <a:solidFill>
                <a:schemeClr val="bg1"/>
              </a:solidFill>
              <a:effectLst/>
            </a:endParaRP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IP addresses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  <a:effectLst/>
              </a:rPr>
              <a:t>Biometric elements, finger, retinal, voice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Full face photographs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  <a:effectLst/>
              </a:rPr>
              <a:t>Driver’s license number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Bank account information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  <a:effectLst/>
              </a:rPr>
              <a:t>Credit card information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  <a:effectLst/>
              </a:rPr>
              <a:t>Personal characteristics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Passport information</a:t>
            </a:r>
          </a:p>
          <a:p>
            <a:pPr algn="l"/>
            <a:r>
              <a:rPr lang="en-US" sz="1600" b="0" dirty="0">
                <a:solidFill>
                  <a:schemeClr val="bg1"/>
                </a:solidFill>
              </a:rPr>
              <a:t>Vehicle identifiers, serial numbers</a:t>
            </a:r>
          </a:p>
          <a:p>
            <a:pPr algn="l"/>
            <a:endParaRPr lang="en-US" sz="16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970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Search - Website</a:t>
            </a:r>
          </a:p>
        </p:txBody>
      </p:sp>
    </p:spTree>
    <p:extLst>
      <p:ext uri="{BB962C8B-B14F-4D97-AF65-F5344CB8AC3E}">
        <p14:creationId xmlns:p14="http://schemas.microsoft.com/office/powerpoint/2010/main" val="386163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search results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E2C5D97-6A49-FCBC-EE9C-AB7C86995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1653152"/>
            <a:ext cx="7992590" cy="165758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E9985FD-6F11-C990-F2D2-A73E15D6A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3998302"/>
            <a:ext cx="793543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0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search results</a:t>
            </a:r>
          </a:p>
        </p:txBody>
      </p:sp>
      <p:pic>
        <p:nvPicPr>
          <p:cNvPr id="4" name="Picture 3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346DD73-0DD8-0FA8-B153-CCDEA776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36" y="1715695"/>
            <a:ext cx="7897327" cy="238158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BDB0F86-340E-D26C-7666-7B28C4623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41" y="4516084"/>
            <a:ext cx="785922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search results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DE3DBC-8B42-E91B-D7FB-4430E5C3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15" y="1733313"/>
            <a:ext cx="8021169" cy="1695687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040BDE4-507F-DB91-F6B8-C9BA45385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01" y="3749880"/>
            <a:ext cx="826885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18B54-2089-2FDF-1EA8-670067B2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search results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54DD2D04-3D6F-8C85-69BD-05B3C073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1" y="1644267"/>
            <a:ext cx="7973538" cy="221963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ADF30A3-9BB3-3ABA-FE8D-628F2442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4095736"/>
            <a:ext cx="787827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6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136EDE-418F-DF22-8FAE-10A23706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741714" y="3370167"/>
            <a:ext cx="8021719" cy="617600"/>
          </a:xfrm>
        </p:spPr>
        <p:txBody>
          <a:bodyPr/>
          <a:lstStyle/>
          <a:p>
            <a:r>
              <a:rPr lang="en-US" dirty="0"/>
              <a:t>Automatic Search - Software</a:t>
            </a:r>
          </a:p>
        </p:txBody>
      </p:sp>
    </p:spTree>
    <p:extLst>
      <p:ext uri="{BB962C8B-B14F-4D97-AF65-F5344CB8AC3E}">
        <p14:creationId xmlns:p14="http://schemas.microsoft.com/office/powerpoint/2010/main" val="38480804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XL by Slidesgo</Template>
  <TotalTime>648</TotalTime>
  <Words>588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Didact Gothic</vt:lpstr>
      <vt:lpstr>Julius Sans One</vt:lpstr>
      <vt:lpstr>Montserrat</vt:lpstr>
      <vt:lpstr>Proxima Nova</vt:lpstr>
      <vt:lpstr>Proxima Nova Semibold</vt:lpstr>
      <vt:lpstr>Questrial</vt:lpstr>
      <vt:lpstr>Minimalist Grayscale Pitch Deck XL by Slidesgo</vt:lpstr>
      <vt:lpstr>Slidesgo Final Pages</vt:lpstr>
      <vt:lpstr>1_Slidesgo Final Pages</vt:lpstr>
      <vt:lpstr>2_Slidesgo Final Pages</vt:lpstr>
      <vt:lpstr>Homework 6 Privacy INT4023</vt:lpstr>
      <vt:lpstr>Information</vt:lpstr>
      <vt:lpstr>Personally Identifiable Information (PII) &amp; Personal Health Information (PHI)</vt:lpstr>
      <vt:lpstr>Automatic Search - Website</vt:lpstr>
      <vt:lpstr>Automatic search results</vt:lpstr>
      <vt:lpstr>Automatic search results</vt:lpstr>
      <vt:lpstr>Custom search results</vt:lpstr>
      <vt:lpstr>Custom search results</vt:lpstr>
      <vt:lpstr>Automatic Search - Software</vt:lpstr>
      <vt:lpstr>CUSpider</vt:lpstr>
      <vt:lpstr>Manual Search</vt:lpstr>
      <vt:lpstr>RegEx</vt:lpstr>
      <vt:lpstr>Recommendations</vt:lpstr>
      <vt:lpstr>How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Wireshark INT4023</dc:title>
  <dc:creator>Dalton Murray</dc:creator>
  <cp:lastModifiedBy>dalton murray</cp:lastModifiedBy>
  <cp:revision>285</cp:revision>
  <dcterms:created xsi:type="dcterms:W3CDTF">2023-01-15T21:20:36Z</dcterms:created>
  <dcterms:modified xsi:type="dcterms:W3CDTF">2023-03-19T20:39:54Z</dcterms:modified>
</cp:coreProperties>
</file>