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61" r:id="rId2"/>
    <p:sldMasterId id="2147483863" r:id="rId3"/>
    <p:sldMasterId id="2147483865" r:id="rId4"/>
  </p:sldMasterIdLst>
  <p:notesMasterIdLst>
    <p:notesMasterId r:id="rId42"/>
  </p:notesMasterIdLst>
  <p:handoutMasterIdLst>
    <p:handoutMasterId r:id="rId43"/>
  </p:handoutMasterIdLst>
  <p:sldIdLst>
    <p:sldId id="256" r:id="rId5"/>
    <p:sldId id="263" r:id="rId6"/>
    <p:sldId id="285" r:id="rId7"/>
    <p:sldId id="286" r:id="rId8"/>
    <p:sldId id="297" r:id="rId9"/>
    <p:sldId id="289" r:id="rId10"/>
    <p:sldId id="298" r:id="rId11"/>
    <p:sldId id="299" r:id="rId12"/>
    <p:sldId id="300" r:id="rId13"/>
    <p:sldId id="301" r:id="rId14"/>
    <p:sldId id="302" r:id="rId15"/>
    <p:sldId id="290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291" r:id="rId24"/>
    <p:sldId id="310" r:id="rId25"/>
    <p:sldId id="292" r:id="rId26"/>
    <p:sldId id="311" r:id="rId27"/>
    <p:sldId id="293" r:id="rId28"/>
    <p:sldId id="312" r:id="rId29"/>
    <p:sldId id="294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295" r:id="rId38"/>
    <p:sldId id="320" r:id="rId39"/>
    <p:sldId id="296" r:id="rId40"/>
    <p:sldId id="321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3837AE-A4AC-4C4A-24C2-B3F1BD6C40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18EC4-8EC1-99F5-3DA2-C8FA37CC5A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9C8A-3595-476B-B4AB-6143770F92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4B48C-9F39-E7FA-4D23-F14AD90B69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822BC-E2BA-F483-5420-8BC5BB27F9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F552-BACF-4488-AE4F-F0A3BC92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2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3E28F-0BD9-4F76-A438-E512679FB20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682A7-FC2D-455C-B118-FCCF384A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7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686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4281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1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62103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1087317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217791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17791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26500" y="-17781"/>
            <a:ext cx="12270800" cy="35868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1087317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2177917" y="5099761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2177917" y="5467167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6058500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719354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719354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6058500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7193547" y="5099763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7193547" y="5467168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989300" y="25463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8754900" y="25070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4266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67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67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67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4424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832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06922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22057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59277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3889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4427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01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772552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7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0" y="-493733"/>
            <a:ext cx="7688000" cy="74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7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7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497" y="-6021020"/>
            <a:ext cx="7688231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0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068897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33" y="2993717"/>
            <a:ext cx="5854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33" y="1284100"/>
            <a:ext cx="5683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331871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195242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1894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8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363258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88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3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67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3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639420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2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35" y="30487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64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35" y="30467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599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01" y="47251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1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00" y="47231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9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33611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922357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587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589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587" y="4537232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589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52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52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52" y="45372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52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50756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3" y="33729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3" y="3538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49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49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4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73925105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687597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00" y="1818545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64" y="4704727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3" y="3233164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67" y="-83603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64" y="3606200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00" y="707633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1534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608712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920084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70509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8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0680722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358582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010549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0" y="129233"/>
            <a:ext cx="14234800" cy="6410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0" y="13763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00" y="1701500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0" y="328108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00" y="3612629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0" y="5169892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00" y="5501443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67" y="-9461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7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67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213593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209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531591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33" y="4574267"/>
            <a:ext cx="3056800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00" y="-736700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3" y="59878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7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795332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 userDrawn="1">
  <p:cSld name="Title only 7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A7F6526-FC5B-E3FA-A43B-1D3F7D65E5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8568" y="1630840"/>
            <a:ext cx="11112328" cy="4733384"/>
          </a:xfrm>
        </p:spPr>
        <p:txBody>
          <a:bodyPr/>
          <a:lstStyle>
            <a:lvl2pPr>
              <a:spcBef>
                <a:spcPts val="500"/>
              </a:spcBef>
              <a:defRPr sz="2133"/>
            </a:lvl2pPr>
            <a:lvl3pPr>
              <a:spcBef>
                <a:spcPts val="500"/>
              </a:spcBef>
              <a:buFont typeface="Wingdings" panose="05000000000000000000" pitchFamily="2" charset="2"/>
              <a:buChar char="q"/>
              <a:defRPr sz="1734"/>
            </a:lvl3pPr>
          </a:lstStyle>
          <a:p>
            <a:pPr marL="342900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Click to edit Master text styles</a:t>
            </a:r>
          </a:p>
          <a:p>
            <a:pPr marL="800100" lvl="1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Click to edit Master text styles</a:t>
            </a:r>
          </a:p>
          <a:p>
            <a:pPr marL="1257300" lvl="2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2357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7000" y="-1180533"/>
            <a:ext cx="5757200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1441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7135601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845395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770307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86398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824075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8528357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52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52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0114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60821761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0" y="1686172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69" y="853095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0" y="3602539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9" y="2769461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0" y="5518905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69" y="4685828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67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33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068814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00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0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69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35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28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17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0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1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9972459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55"/>
          <p:cNvSpPr/>
          <p:nvPr/>
        </p:nvSpPr>
        <p:spPr>
          <a:xfrm>
            <a:off x="-100733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67" y="-9461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28015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4449871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8507680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58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088831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7101788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3188928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685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3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3167420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18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80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86947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3693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7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5849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6" r:id="rId23"/>
    <p:sldLayoutId id="2147483827" r:id="rId24"/>
    <p:sldLayoutId id="2147483828" r:id="rId25"/>
    <p:sldLayoutId id="2147483829" r:id="rId26"/>
    <p:sldLayoutId id="2147483830" r:id="rId27"/>
    <p:sldLayoutId id="2147483831" r:id="rId28"/>
    <p:sldLayoutId id="2147483832" r:id="rId29"/>
    <p:sldLayoutId id="2147483833" r:id="rId30"/>
    <p:sldLayoutId id="2147483834" r:id="rId31"/>
    <p:sldLayoutId id="2147483835" r:id="rId32"/>
    <p:sldLayoutId id="2147483836" r:id="rId33"/>
    <p:sldLayoutId id="2147483837" r:id="rId34"/>
    <p:sldLayoutId id="2147483838" r:id="rId35"/>
    <p:sldLayoutId id="2147483839" r:id="rId36"/>
    <p:sldLayoutId id="2147483840" r:id="rId37"/>
    <p:sldLayoutId id="2147483841" r:id="rId38"/>
    <p:sldLayoutId id="2147483842" r:id="rId39"/>
    <p:sldLayoutId id="2147483843" r:id="rId40"/>
    <p:sldLayoutId id="2147483844" r:id="rId41"/>
    <p:sldLayoutId id="2147483845" r:id="rId42"/>
    <p:sldLayoutId id="2147483846" r:id="rId43"/>
    <p:sldLayoutId id="2147483847" r:id="rId44"/>
    <p:sldLayoutId id="2147483848" r:id="rId45"/>
    <p:sldLayoutId id="2147483849" r:id="rId46"/>
    <p:sldLayoutId id="2147483850" r:id="rId47"/>
    <p:sldLayoutId id="2147483851" r:id="rId48"/>
    <p:sldLayoutId id="2147483852" r:id="rId49"/>
    <p:sldLayoutId id="2147483853" r:id="rId50"/>
    <p:sldLayoutId id="2147483854" r:id="rId51"/>
    <p:sldLayoutId id="2147483855" r:id="rId52"/>
    <p:sldLayoutId id="2147483856" r:id="rId53"/>
    <p:sldLayoutId id="2147483857" r:id="rId54"/>
    <p:sldLayoutId id="2147483858" r:id="rId55"/>
    <p:sldLayoutId id="2147483859" r:id="rId56"/>
    <p:sldLayoutId id="2147483868" r:id="rId5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663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3963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6450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8BD2-5A97-590A-911E-9F10BF00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183" y="1122363"/>
            <a:ext cx="3834864" cy="2387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86440-0E13-5AEE-08B3-135DDBDA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694" y="3556962"/>
            <a:ext cx="3184804" cy="1655762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Dalton Murray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7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Categorical</a:t>
            </a:r>
          </a:p>
        </p:txBody>
      </p:sp>
      <p:pic>
        <p:nvPicPr>
          <p:cNvPr id="2" name="Picture 1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525764FE-F12F-A415-ABCD-831E7567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06002"/>
            <a:ext cx="5943600" cy="92519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A7EAF4-6885-5EA5-2A89-092838EB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2009140"/>
            <a:ext cx="5943600" cy="28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0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Heatmap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C32B801-45CD-CE71-4C98-61D115C9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91174"/>
            <a:ext cx="5943600" cy="14681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B978BDA-5D1F-3791-0703-6E51D2AC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23639"/>
            <a:ext cx="5943600" cy="44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55232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Start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CC2AD2-A4B9-A7FE-C867-ED363D5CD0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8568" y="1630840"/>
            <a:ext cx="11112328" cy="4733384"/>
          </a:xfrm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Conducting analysis on dataset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b="0" dirty="0">
                <a:solidFill>
                  <a:schemeClr val="bg1"/>
                </a:solidFill>
                <a:effectLst/>
                <a:latin typeface="Julius Sans One"/>
              </a:rPr>
              <a:t>No </a:t>
            </a:r>
            <a:r>
              <a:rPr lang="en-US" sz="2000" dirty="0">
                <a:solidFill>
                  <a:schemeClr val="bg1"/>
                </a:solidFill>
                <a:latin typeface="Julius Sans One"/>
              </a:rPr>
              <a:t>real modifications to original dataset required other than to meet requirements</a:t>
            </a:r>
          </a:p>
          <a:p>
            <a:pPr marL="800100" lvl="1" indent="-342900">
              <a:buClr>
                <a:schemeClr val="bg1"/>
              </a:buClr>
            </a:pPr>
            <a:r>
              <a:rPr lang="en-US" sz="2000" b="0" dirty="0">
                <a:solidFill>
                  <a:schemeClr val="bg1"/>
                </a:solidFill>
                <a:effectLst/>
                <a:latin typeface="Julius Sans One"/>
              </a:rPr>
              <a:t>Classes/Failure, No failure</a:t>
            </a:r>
          </a:p>
          <a:p>
            <a:pPr marL="800100" lvl="1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Numerical/categorical features</a:t>
            </a:r>
          </a:p>
          <a:p>
            <a:pPr marL="800100" lvl="1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Transformations</a:t>
            </a:r>
          </a:p>
          <a:p>
            <a:pPr marL="800100" lvl="1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Feature name extraction</a:t>
            </a:r>
          </a:p>
          <a:p>
            <a:pPr marL="800100" lvl="1" indent="-342900">
              <a:buClr>
                <a:schemeClr val="bg1"/>
              </a:buClr>
            </a:pPr>
            <a:r>
              <a:rPr lang="en-US" sz="2000" dirty="0" err="1">
                <a:solidFill>
                  <a:schemeClr val="bg1"/>
                </a:solidFill>
                <a:latin typeface="Julius Sans One"/>
              </a:rPr>
              <a:t>Dataframe</a:t>
            </a:r>
            <a:r>
              <a:rPr lang="en-US" sz="2000" dirty="0">
                <a:solidFill>
                  <a:schemeClr val="bg1"/>
                </a:solidFill>
                <a:latin typeface="Julius Sans One"/>
              </a:rPr>
              <a:t> creation</a:t>
            </a:r>
          </a:p>
          <a:p>
            <a:pPr marL="800100" lvl="1" indent="-342900">
              <a:buClr>
                <a:schemeClr val="bg1"/>
              </a:buClr>
            </a:pPr>
            <a:endParaRPr lang="en-US" sz="2000" b="0" dirty="0">
              <a:solidFill>
                <a:schemeClr val="bg1"/>
              </a:solidFill>
              <a:effectLst/>
              <a:latin typeface="Julius Sans One"/>
            </a:endParaRPr>
          </a:p>
          <a:p>
            <a:pPr marL="800100" lvl="1" indent="-342900">
              <a:buClr>
                <a:schemeClr val="bg1"/>
              </a:buClr>
            </a:pPr>
            <a:endParaRPr lang="en-US" sz="2000" b="0" dirty="0">
              <a:solidFill>
                <a:schemeClr val="bg1"/>
              </a:solidFill>
              <a:effectLst/>
              <a:latin typeface="Julius Sans One"/>
            </a:endParaRPr>
          </a:p>
        </p:txBody>
      </p:sp>
    </p:spTree>
    <p:extLst>
      <p:ext uri="{BB962C8B-B14F-4D97-AF65-F5344CB8AC3E}">
        <p14:creationId xmlns:p14="http://schemas.microsoft.com/office/powerpoint/2010/main" val="29074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Failure/Classes mapping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937B6-F164-A33A-1F93-B127DCDD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190875"/>
            <a:ext cx="59436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Define numeric and categorical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5ED82-22F4-0EAB-EB03-1EADF665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64" y="3076600"/>
            <a:ext cx="8703071" cy="7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5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Preprocessing/Transformers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29669-D456-8D09-5A83-9BC5B96C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606675"/>
            <a:ext cx="5219700" cy="1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6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Applying transformations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820FB5-3EAD-CB3A-755F-03BEF638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7" y="3119331"/>
            <a:ext cx="11062966" cy="6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Extracting feature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4F357-0849-E5B7-24D1-6D9170F2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10" y="3076600"/>
            <a:ext cx="8578580" cy="7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3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creation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AFFC73-D9AA-D2A3-3781-B263BBD0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18" y="3100967"/>
            <a:ext cx="7029963" cy="6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5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40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</p:txBody>
      </p:sp>
    </p:spTree>
    <p:extLst>
      <p:ext uri="{BB962C8B-B14F-4D97-AF65-F5344CB8AC3E}">
        <p14:creationId xmlns:p14="http://schemas.microsoft.com/office/powerpoint/2010/main" val="401962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Splitting training/testing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2D399-C441-D7D6-FEB9-F570DB6D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33" y="3013921"/>
            <a:ext cx="7275533" cy="8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2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K</a:t>
            </a:r>
          </a:p>
        </p:txBody>
      </p:sp>
    </p:spTree>
    <p:extLst>
      <p:ext uri="{BB962C8B-B14F-4D97-AF65-F5344CB8AC3E}">
        <p14:creationId xmlns:p14="http://schemas.microsoft.com/office/powerpoint/2010/main" val="324795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values for K</a:t>
            </a:r>
          </a:p>
        </p:txBody>
      </p:sp>
      <p:pic>
        <p:nvPicPr>
          <p:cNvPr id="6" name="Picture 5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4D209908-1320-977D-1BD6-B330CDFB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05" y="3122083"/>
            <a:ext cx="4797590" cy="61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6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Training/Testing</a:t>
            </a:r>
          </a:p>
        </p:txBody>
      </p:sp>
    </p:spTree>
    <p:extLst>
      <p:ext uri="{BB962C8B-B14F-4D97-AF65-F5344CB8AC3E}">
        <p14:creationId xmlns:p14="http://schemas.microsoft.com/office/powerpoint/2010/main" val="171955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Training/Testing</a:t>
            </a:r>
          </a:p>
        </p:txBody>
      </p:sp>
      <p:pic>
        <p:nvPicPr>
          <p:cNvPr id="2" name="Picture 1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F73B735E-CF1C-E20B-7C00-0674B631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871" y="2796116"/>
            <a:ext cx="5290257" cy="12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1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167824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6C19ED7-8F6A-07C0-568F-87EEF975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96377"/>
            <a:ext cx="5943600" cy="38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9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1</a:t>
            </a:r>
          </a:p>
        </p:txBody>
      </p:sp>
      <p:pic>
        <p:nvPicPr>
          <p:cNvPr id="2" name="Picture 1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43627DF-C339-097D-12C5-8B120170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644775"/>
            <a:ext cx="400050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0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3</a:t>
            </a:r>
          </a:p>
        </p:txBody>
      </p:sp>
      <p:pic>
        <p:nvPicPr>
          <p:cNvPr id="3" name="Picture 2" descr="A screen shot of a computer error&#10;&#10;Description automatically generated">
            <a:extLst>
              <a:ext uri="{FF2B5EF4-FFF2-40B4-BE49-F238E27FC236}">
                <a16:creationId xmlns:a16="http://schemas.microsoft.com/office/drawing/2014/main" id="{A9E66DDC-80AF-B798-E596-11650A8C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2581275"/>
            <a:ext cx="4254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3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CC2AD2-A4B9-A7FE-C867-ED363D5CD0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8568" y="1630840"/>
            <a:ext cx="11112328" cy="4733384"/>
          </a:xfrm>
        </p:spPr>
        <p:txBody>
          <a:bodyPr/>
          <a:lstStyle/>
          <a:p>
            <a:pPr marL="0" indent="0" algn="l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An extremely high growth rate in new businesses that are creating more advanced and more complex machinery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Overall better usage in technology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Higher efficiency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Higher effectiveness of the utilization of machinery</a:t>
            </a:r>
          </a:p>
          <a:p>
            <a:pPr marL="0" indent="0">
              <a:buClr>
                <a:schemeClr val="bg1"/>
              </a:buClr>
              <a:buNone/>
            </a:pPr>
            <a:br>
              <a:rPr lang="en-US" sz="2000" dirty="0">
                <a:solidFill>
                  <a:schemeClr val="bg1"/>
                </a:solidFill>
                <a:latin typeface="Julius Sans One"/>
              </a:rPr>
            </a:br>
            <a:r>
              <a:rPr lang="en-US" sz="2000" dirty="0">
                <a:solidFill>
                  <a:schemeClr val="bg1"/>
                </a:solidFill>
                <a:latin typeface="Julius Sans One"/>
              </a:rPr>
              <a:t>I</a:t>
            </a:r>
            <a:r>
              <a:rPr lang="en-US" sz="2000" b="0" dirty="0">
                <a:solidFill>
                  <a:schemeClr val="bg1"/>
                </a:solidFill>
                <a:effectLst/>
                <a:latin typeface="Julius Sans One"/>
              </a:rPr>
              <a:t>t is often difficult to know the limitations of new machinery and remember the limitations of old machinery and to know when it may fail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000" b="0" dirty="0">
              <a:solidFill>
                <a:schemeClr val="bg1"/>
              </a:solidFill>
              <a:effectLst/>
              <a:latin typeface="Julius Sans One"/>
            </a:endParaRPr>
          </a:p>
        </p:txBody>
      </p:sp>
    </p:spTree>
    <p:extLst>
      <p:ext uri="{BB962C8B-B14F-4D97-AF65-F5344CB8AC3E}">
        <p14:creationId xmlns:p14="http://schemas.microsoft.com/office/powerpoint/2010/main" val="2103703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5</a:t>
            </a:r>
          </a:p>
        </p:txBody>
      </p:sp>
      <p:pic>
        <p:nvPicPr>
          <p:cNvPr id="2" name="Picture 1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BD381633-2BE6-BF6C-6068-2E5F4402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2543175"/>
            <a:ext cx="4749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03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7</a:t>
            </a:r>
          </a:p>
        </p:txBody>
      </p:sp>
      <p:pic>
        <p:nvPicPr>
          <p:cNvPr id="3" name="Picture 2" descr="A computer screen shot of a error&#10;&#10;Description automatically generated">
            <a:extLst>
              <a:ext uri="{FF2B5EF4-FFF2-40B4-BE49-F238E27FC236}">
                <a16:creationId xmlns:a16="http://schemas.microsoft.com/office/drawing/2014/main" id="{185A4286-8078-5699-EAED-9AEDA9FD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25" y="2606675"/>
            <a:ext cx="4044950" cy="1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43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10</a:t>
            </a:r>
          </a:p>
        </p:txBody>
      </p:sp>
      <p:pic>
        <p:nvPicPr>
          <p:cNvPr id="2" name="Picture 1" descr="A computer screen shot of a error&#10;&#10;Description automatically generated">
            <a:extLst>
              <a:ext uri="{FF2B5EF4-FFF2-40B4-BE49-F238E27FC236}">
                <a16:creationId xmlns:a16="http://schemas.microsoft.com/office/drawing/2014/main" id="{89041B86-86E6-8992-E16B-FD731C686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2597150"/>
            <a:ext cx="4597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15</a:t>
            </a:r>
          </a:p>
        </p:txBody>
      </p:sp>
      <p:pic>
        <p:nvPicPr>
          <p:cNvPr id="3" name="Picture 2" descr="A computer screen shot of a error&#10;&#10;Description automatically generated">
            <a:extLst>
              <a:ext uri="{FF2B5EF4-FFF2-40B4-BE49-F238E27FC236}">
                <a16:creationId xmlns:a16="http://schemas.microsoft.com/office/drawing/2014/main" id="{4C902D67-D08E-04D0-D81D-5345CA61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5" y="2587625"/>
            <a:ext cx="465455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</p:spTree>
    <p:extLst>
      <p:ext uri="{BB962C8B-B14F-4D97-AF65-F5344CB8AC3E}">
        <p14:creationId xmlns:p14="http://schemas.microsoft.com/office/powerpoint/2010/main" val="1074577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best model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825B846-A350-7F4F-C78F-D9AB010D6A1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8568" y="1630840"/>
            <a:ext cx="11112328" cy="4733384"/>
          </a:xfrm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2000" b="0" dirty="0">
                <a:solidFill>
                  <a:schemeClr val="bg1"/>
                </a:solidFill>
                <a:effectLst/>
                <a:latin typeface="Julius Sans One"/>
              </a:rPr>
              <a:t>Precision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K = 10</a:t>
            </a:r>
            <a:endParaRPr lang="en-US" sz="2000" b="0" dirty="0">
              <a:solidFill>
                <a:schemeClr val="bg1"/>
              </a:solidFill>
              <a:effectLst/>
              <a:latin typeface="Julius Sans One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Recall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K = 1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2000" b="0" dirty="0">
                <a:solidFill>
                  <a:schemeClr val="bg1"/>
                </a:solidFill>
                <a:effectLst/>
                <a:latin typeface="Julius Sans One"/>
              </a:rPr>
              <a:t>Overall error rate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b="0" dirty="0">
                <a:solidFill>
                  <a:schemeClr val="bg1"/>
                </a:solidFill>
                <a:effectLst/>
                <a:latin typeface="Julius Sans One"/>
              </a:rPr>
              <a:t>K = 3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Overall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b="0" dirty="0">
                <a:solidFill>
                  <a:schemeClr val="bg1"/>
                </a:solidFill>
                <a:effectLst/>
                <a:latin typeface="Julius Sans One"/>
              </a:rPr>
              <a:t>K = 10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000" b="0" dirty="0">
              <a:solidFill>
                <a:schemeClr val="bg1"/>
              </a:solidFill>
              <a:effectLst/>
              <a:latin typeface="Julius Sans One"/>
            </a:endParaRPr>
          </a:p>
        </p:txBody>
      </p:sp>
    </p:spTree>
    <p:extLst>
      <p:ext uri="{BB962C8B-B14F-4D97-AF65-F5344CB8AC3E}">
        <p14:creationId xmlns:p14="http://schemas.microsoft.com/office/powerpoint/2010/main" val="7958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1716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C90E9-E252-5981-B135-137BEAF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825B846-A350-7F4F-C78F-D9AB010D6A1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8568" y="1630840"/>
            <a:ext cx="11112328" cy="4733384"/>
          </a:xfrm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2000" b="0" dirty="0">
                <a:solidFill>
                  <a:schemeClr val="bg1"/>
                </a:solidFill>
                <a:effectLst/>
                <a:latin typeface="Julius Sans One"/>
              </a:rPr>
              <a:t>It is possible for a better model to be made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Data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b="0" dirty="0">
                <a:solidFill>
                  <a:schemeClr val="bg1"/>
                </a:solidFill>
                <a:effectLst/>
                <a:latin typeface="Julius Sans One"/>
              </a:rPr>
              <a:t>Algorithms</a:t>
            </a:r>
          </a:p>
          <a:p>
            <a:pPr marL="342900" indent="-342900">
              <a:buClr>
                <a:schemeClr val="bg1"/>
              </a:buClr>
            </a:pPr>
            <a:r>
              <a:rPr lang="en-US" sz="2000" b="0" dirty="0">
                <a:solidFill>
                  <a:schemeClr val="bg1"/>
                </a:solidFill>
                <a:effectLst/>
                <a:latin typeface="Julius Sans One"/>
              </a:rPr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407869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</a:p>
        </p:txBody>
      </p:sp>
    </p:spTree>
    <p:extLst>
      <p:ext uri="{BB962C8B-B14F-4D97-AF65-F5344CB8AC3E}">
        <p14:creationId xmlns:p14="http://schemas.microsoft.com/office/powerpoint/2010/main" val="348973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Initialize</a:t>
            </a: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2AE3A3C2-DE80-4661-28B8-25E53610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8" y="1630839"/>
            <a:ext cx="5943600" cy="1585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CC475-736F-E28A-61D5-C38CFDE0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2284995"/>
            <a:ext cx="4730750" cy="46355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17417A-6C11-C896-B3B4-5A35C513181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8650" y="3335338"/>
            <a:ext cx="5943600" cy="302895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solidFill>
                  <a:schemeClr val="bg1"/>
                </a:solidFill>
                <a:latin typeface="Julius Sans One"/>
              </a:rPr>
              <a:t>Importing libraries and modules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E2B4DBA-8F1A-7A14-3AD8-99541CFB3A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12467" y="3454242"/>
            <a:ext cx="5480050" cy="3028950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bg1"/>
                </a:solidFill>
                <a:latin typeface="Julius Sans One"/>
              </a:rPr>
              <a:t>Loading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5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</p:spTree>
    <p:extLst>
      <p:ext uri="{BB962C8B-B14F-4D97-AF65-F5344CB8AC3E}">
        <p14:creationId xmlns:p14="http://schemas.microsoft.com/office/powerpoint/2010/main" val="318462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Basic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0B652-E527-3B05-2F5A-1D7FA0FA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59180"/>
            <a:ext cx="5943600" cy="549910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2734820-6AEC-458C-353A-7368C7DBF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642786"/>
            <a:ext cx="5943600" cy="1245870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F3749DA-5909-7A35-61E1-BBD1D5BE2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242180"/>
            <a:ext cx="59436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4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2495931-19CD-99CC-CB30-760C05CC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33482"/>
            <a:ext cx="5943600" cy="3595370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57D3BF1-2494-F9FB-C688-A1B593E82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634" y="1399733"/>
            <a:ext cx="5943600" cy="53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1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00" y="694933"/>
            <a:ext cx="9813200" cy="704800"/>
          </a:xfrm>
        </p:spPr>
        <p:txBody>
          <a:bodyPr/>
          <a:lstStyle/>
          <a:p>
            <a:r>
              <a:rPr lang="en-US" dirty="0" err="1"/>
              <a:t>Pairplots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617D-65EC-4E5D-BD62-8C5F31C9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91278"/>
            <a:ext cx="5943600" cy="485775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C5FAC0-154E-4F72-857C-5AE66AB0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99" y="1399732"/>
            <a:ext cx="5389034" cy="53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3587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942</TotalTime>
  <Words>216</Words>
  <Application>Microsoft Office PowerPoint</Application>
  <PresentationFormat>Widescreen</PresentationFormat>
  <Paragraphs>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Didact Gothic</vt:lpstr>
      <vt:lpstr>Julius Sans One</vt:lpstr>
      <vt:lpstr>Montserrat</vt:lpstr>
      <vt:lpstr>Proxima Nova</vt:lpstr>
      <vt:lpstr>Proxima Nova Semibold</vt:lpstr>
      <vt:lpstr>Questrial</vt:lpstr>
      <vt:lpstr>Wingdings</vt:lpstr>
      <vt:lpstr>Minimalist Grayscale Pitch Deck XL by Slidesgo</vt:lpstr>
      <vt:lpstr>Slidesgo Final Pages</vt:lpstr>
      <vt:lpstr>1_Slidesgo Final Pages</vt:lpstr>
      <vt:lpstr>2_Slidesgo Final Pages</vt:lpstr>
      <vt:lpstr>Final Project</vt:lpstr>
      <vt:lpstr>Introduction</vt:lpstr>
      <vt:lpstr>Problem</vt:lpstr>
      <vt:lpstr>Initialize</vt:lpstr>
      <vt:lpstr>Initialize</vt:lpstr>
      <vt:lpstr>Data Insights</vt:lpstr>
      <vt:lpstr>Basic Statistics</vt:lpstr>
      <vt:lpstr>Histograms</vt:lpstr>
      <vt:lpstr>Pairplots</vt:lpstr>
      <vt:lpstr>Categorical</vt:lpstr>
      <vt:lpstr>Heatmap</vt:lpstr>
      <vt:lpstr>Data Preparation</vt:lpstr>
      <vt:lpstr>Data Preparation Start</vt:lpstr>
      <vt:lpstr>Failure/Classes mapping</vt:lpstr>
      <vt:lpstr>Define numeric and categorical features</vt:lpstr>
      <vt:lpstr>Preprocessing/Transformers</vt:lpstr>
      <vt:lpstr>Applying transformations</vt:lpstr>
      <vt:lpstr>Extracting feature names</vt:lpstr>
      <vt:lpstr>Dataframe creation</vt:lpstr>
      <vt:lpstr>Data Partitioning</vt:lpstr>
      <vt:lpstr>Splitting training/testing data</vt:lpstr>
      <vt:lpstr>Values of K</vt:lpstr>
      <vt:lpstr>Range of values for K</vt:lpstr>
      <vt:lpstr>Training/Testing</vt:lpstr>
      <vt:lpstr>Training/Testing</vt:lpstr>
      <vt:lpstr>Evaluation</vt:lpstr>
      <vt:lpstr>Evaluation</vt:lpstr>
      <vt:lpstr>K = 1</vt:lpstr>
      <vt:lpstr>K = 3</vt:lpstr>
      <vt:lpstr>K = 5</vt:lpstr>
      <vt:lpstr>K = 7</vt:lpstr>
      <vt:lpstr>K = 10</vt:lpstr>
      <vt:lpstr>K = 15</vt:lpstr>
      <vt:lpstr>Best Model</vt:lpstr>
      <vt:lpstr>Selecting a best model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Wireshark INT4023</dc:title>
  <dc:creator>Dalton Murray</dc:creator>
  <cp:lastModifiedBy>dalton murray</cp:lastModifiedBy>
  <cp:revision>777</cp:revision>
  <dcterms:created xsi:type="dcterms:W3CDTF">2023-01-15T21:20:36Z</dcterms:created>
  <dcterms:modified xsi:type="dcterms:W3CDTF">2024-04-24T19:16:02Z</dcterms:modified>
</cp:coreProperties>
</file>