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4" r:id="rId2"/>
    <p:sldId id="272" r:id="rId3"/>
    <p:sldId id="283" r:id="rId4"/>
    <p:sldId id="273" r:id="rId5"/>
    <p:sldId id="274" r:id="rId6"/>
    <p:sldId id="275" r:id="rId7"/>
    <p:sldId id="276" r:id="rId8"/>
    <p:sldId id="277" r:id="rId9"/>
    <p:sldId id="282" r:id="rId10"/>
    <p:sldId id="278" r:id="rId11"/>
    <p:sldId id="279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4619"/>
  </p:normalViewPr>
  <p:slideViewPr>
    <p:cSldViewPr snapToGrid="0" snapToObjects="1">
      <p:cViewPr varScale="1">
        <p:scale>
          <a:sx n="27" d="100"/>
          <a:sy n="27" d="100"/>
        </p:scale>
        <p:origin x="200" y="1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7E74-677C-6246-A305-A58E709CD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D63C1-ECFC-484E-AA96-6858AEB8B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A8D36-0B81-B149-B285-D1B72168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FD12-8B66-FF40-AAA6-CBEC8E43B97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1867D-0BDB-0842-AEA6-076519B3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E9EDE-098D-FE40-AA45-EDF6E4C8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F9F9-E3D7-8141-8E3F-166E0C7CF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1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24C60-A830-B546-A07D-963A87AF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11DD2-7DBE-1C49-8DCE-1BED37E04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8DB8A-C449-B241-9DC1-62B5FFC4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FD12-8B66-FF40-AAA6-CBEC8E43B97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FA4E0-ECA1-9744-AEC0-C41274DC7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5D377-8A67-2B4E-9D77-176268E90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F9F9-E3D7-8141-8E3F-166E0C7CF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8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EA286-E3C4-D340-91B4-07D733C6F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C1543-1F24-174D-ACF0-35B42A201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546FB-C5BE-D74E-8B4D-EC3EA79C1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FD12-8B66-FF40-AAA6-CBEC8E43B97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D1CAF-2B64-B34E-B97C-CC5B7B2D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58BAA-92B0-9D46-9F60-E5BC0F23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F9F9-E3D7-8141-8E3F-166E0C7CF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8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227E-D9D2-8A43-B1C4-2CB288941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0F02-7D27-9E4D-8047-F031239CA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E55FD-DD02-B340-A96C-B6AC8AC4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FD12-8B66-FF40-AAA6-CBEC8E43B97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BB99-995D-C34E-83B1-8866218A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99B9C-37FB-0544-8A4A-3AC7E6D8B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F9F9-E3D7-8141-8E3F-166E0C7CF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0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437E-F4E7-9B4B-BDC7-2F9A38C1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749CF-6DF1-B94B-A5CB-AE3DA35AE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AEFD3-8D0F-2140-B9D4-8496D4A0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FD12-8B66-FF40-AAA6-CBEC8E43B97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0110A-27A2-974D-B5F2-3BBF9120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3073F-021C-7C45-BA01-CC878720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F9F9-E3D7-8141-8E3F-166E0C7CF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0B08C-E094-494D-9B59-E0D2548CA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8D9C2-167C-894C-9AE4-2D61BF3E2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642C7-79E6-5746-A5F7-7E285C5C1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D1661-EAA2-6847-AB58-A4DF1BB80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FD12-8B66-FF40-AAA6-CBEC8E43B97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2110F-5502-9342-B56F-44AD7236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0163C-695E-714C-862B-6B5AF018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F9F9-E3D7-8141-8E3F-166E0C7CF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0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A4E1-CD92-644B-AE6D-D13AA827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E85E2-DB45-B44F-BDA8-2408A5926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AFF67-F59C-5847-9100-7992BF735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5D9F6-F6A6-1E46-989A-56120F076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C6E0E5-634B-6147-9D23-BBDBBC88C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A4A37-60A0-F546-9264-1C74B993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FD12-8B66-FF40-AAA6-CBEC8E43B97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E5D2A-B245-DE42-99ED-245786C9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1FEDF-114A-BA4B-B529-CD22CB4E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F9F9-E3D7-8141-8E3F-166E0C7CF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4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0A52-C800-BE49-BF96-07031403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4ACCC-67F0-FC4E-9CC1-26EE98CD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FD12-8B66-FF40-AAA6-CBEC8E43B97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171EB-8D80-224C-A02A-0E108256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42CCA-7047-7345-8E31-98CFF723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F9F9-E3D7-8141-8E3F-166E0C7CF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5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55C8A7-EE80-6148-8DD9-289A5F1F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FD12-8B66-FF40-AAA6-CBEC8E43B97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23668-9DFE-B64B-818F-85CE010A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A0E-7605-A842-BF03-1291EDA0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F9F9-E3D7-8141-8E3F-166E0C7CF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5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8A0C-A926-5B4A-B9D1-B69CA5DE8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FBED7-6E05-3A4D-BFD3-C9AB752EB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8F662-9365-9645-8B4D-ED9F5D6F0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81674-DD66-F149-9414-C86A1DD1A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FD12-8B66-FF40-AAA6-CBEC8E43B97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EB32-9632-8D48-9F24-C9CDDC9C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E5B33-EE3D-A744-834A-D5C114AC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F9F9-E3D7-8141-8E3F-166E0C7CF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6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3A65D-3278-E043-BF5B-C1902F9C1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DD0F9-8370-3545-84B5-9C75469C4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4B275-77CF-6A41-9C92-3A4ED1A92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4A18A-A46E-1947-BEEC-6FA5D34C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FD12-8B66-FF40-AAA6-CBEC8E43B97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C1495-C386-DA4F-8174-D5D6DBB4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22A6E-94A8-3848-A62C-430EB00C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F9F9-E3D7-8141-8E3F-166E0C7CF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2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62115-610C-AD4D-8684-D928B0A7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C5946-B1F3-C84E-85AF-37B92A265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A9B9-2C5D-3F46-A9D6-16125086B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5FD12-8B66-FF40-AAA6-CBEC8E43B979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23DE5-CBE7-0843-ADAD-F9F2467E9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2F26D-1FA0-2144-B30D-1F7F9E8D3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6F9F9-E3D7-8141-8E3F-166E0C7CF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9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256E2-37F1-2842-9A5F-0C27E9B4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Gross &amp; Net Investment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DED865-C811-C145-98D5-7E75CC662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167311"/>
              </a:xfrm>
            </p:spPr>
            <p:txBody>
              <a:bodyPr/>
              <a:lstStyle/>
              <a:p>
                <a:r>
                  <a:rPr lang="en-US" dirty="0"/>
                  <a:t>Homework Questions:</a:t>
                </a:r>
              </a:p>
              <a:p>
                <a:r>
                  <a:rPr lang="en-US" dirty="0"/>
                  <a:t>At the start of the year, your firm’s capital stock equaled $10 million, and at the end of the year it equaled $15 million. The average depreciation rate on your capital stock is 20%. Gross investment in the year equaled?</a:t>
                </a:r>
              </a:p>
              <a:p>
                <a:r>
                  <a:rPr lang="en-US" dirty="0"/>
                  <a:t>Calculate the value of net investment for each of the following values for gross investment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), and depreciation (d), assuming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= $5,000 billion.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DED865-C811-C145-98D5-7E75CC662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167311"/>
              </a:xfrm>
              <a:blipFill>
                <a:blip r:embed="rId2"/>
                <a:stretch>
                  <a:fillRect l="-965" t="-1961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995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8CE6-6678-DC40-AB17-0BC88861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Present value and the budget constraint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D0318-F428-DD4F-ACF7-4B76C5C51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/>
            <a:r>
              <a:rPr lang="en-US" dirty="0"/>
              <a:t>Present value of lifetime consumption: </a:t>
            </a:r>
          </a:p>
          <a:p>
            <a:r>
              <a:rPr lang="en-US" b="1" i="1" dirty="0"/>
              <a:t> 	PVLC</a:t>
            </a:r>
            <a:r>
              <a:rPr lang="en-US" b="1" dirty="0"/>
              <a:t> = </a:t>
            </a:r>
            <a:r>
              <a:rPr lang="en-US" b="1" i="1" dirty="0"/>
              <a:t>c</a:t>
            </a:r>
            <a:r>
              <a:rPr lang="en-US" b="1" dirty="0"/>
              <a:t> + </a:t>
            </a:r>
            <a:r>
              <a:rPr lang="en-US" b="1" i="1" dirty="0"/>
              <a:t>c </a:t>
            </a:r>
            <a:r>
              <a:rPr lang="en-US" sz="2000" b="1" i="1" baseline="30000" dirty="0"/>
              <a:t>f</a:t>
            </a:r>
            <a:r>
              <a:rPr lang="en-US" b="1" dirty="0"/>
              <a:t>/(1 + </a:t>
            </a:r>
            <a:r>
              <a:rPr lang="en-US" b="1" i="1" dirty="0"/>
              <a:t>r</a:t>
            </a:r>
            <a:r>
              <a:rPr lang="en-US" b="1" dirty="0"/>
              <a:t>)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Homework Questions:</a:t>
            </a:r>
          </a:p>
          <a:p>
            <a:pPr marL="0" indent="0">
              <a:buNone/>
            </a:pPr>
            <a:r>
              <a:rPr lang="en-US" dirty="0"/>
              <a:t>Thomas consumes 140 in the current period and 210 in the future period. The real interest rate is 5% per period. David’s present value of lifetime consumption is?</a:t>
            </a:r>
          </a:p>
          <a:p>
            <a:pPr marL="0" indent="0">
              <a:buNone/>
            </a:pPr>
            <a:r>
              <a:rPr lang="en-US" dirty="0"/>
              <a:t>Thomas consumes 140 in the current period and 220 in the future period. David’s present value of lifetime consumption is 340. The real interest rate is?</a:t>
            </a:r>
          </a:p>
        </p:txBody>
      </p:sp>
    </p:spTree>
    <p:extLst>
      <p:ext uri="{BB962C8B-B14F-4D97-AF65-F5344CB8AC3E}">
        <p14:creationId xmlns:p14="http://schemas.microsoft.com/office/powerpoint/2010/main" val="3560083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25DF-163F-4E41-8004-30938A40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 Smoothing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2F9F7A-D98C-E845-B0CF-DF23DE94138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774" y="1868487"/>
            <a:ext cx="4467225" cy="47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68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E0FC-EB49-774C-AB25-8B71DBF9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 Smoothing Cont’d.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BAF4-FA0B-9B44-AD87-A263B4CC1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fontAlgn="base"/>
            <a:r>
              <a:rPr lang="en-US" dirty="0"/>
              <a:t>Real income steadily rises over time until near retirement; at retirement, income drops sharply </a:t>
            </a:r>
          </a:p>
          <a:p>
            <a:pPr lvl="0" fontAlgn="base"/>
            <a:r>
              <a:rPr lang="en-US" dirty="0"/>
              <a:t>Lifetime pattern of consumption is much smoother than the income pattern </a:t>
            </a:r>
          </a:p>
          <a:p>
            <a:pPr lvl="1" fontAlgn="base"/>
            <a:r>
              <a:rPr lang="en-US" dirty="0"/>
              <a:t>In reality, consumption varies somewhat by age </a:t>
            </a:r>
          </a:p>
          <a:p>
            <a:pPr lvl="1" fontAlgn="base"/>
            <a:r>
              <a:rPr lang="en-US" dirty="0"/>
              <a:t>For example, when raising children, household consumption is higher than average </a:t>
            </a:r>
          </a:p>
          <a:p>
            <a:pPr lvl="0" fontAlgn="base"/>
            <a:r>
              <a:rPr lang="en-US" dirty="0"/>
              <a:t>Saving has the following lifetime pattern </a:t>
            </a:r>
          </a:p>
          <a:p>
            <a:pPr lvl="1" fontAlgn="base"/>
            <a:r>
              <a:rPr lang="en-US" dirty="0"/>
              <a:t>Saving is low or negative early in working life </a:t>
            </a:r>
          </a:p>
          <a:p>
            <a:pPr lvl="1" fontAlgn="base"/>
            <a:r>
              <a:rPr lang="en-US" dirty="0"/>
              <a:t>Maximum saving occurs when income is highest (ages 50 to 60) </a:t>
            </a:r>
          </a:p>
          <a:p>
            <a:pPr lvl="1" fontAlgn="base"/>
            <a:r>
              <a:rPr lang="en-US" dirty="0"/>
              <a:t>Dissaving occurs in retirement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12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378D-E8F4-1D41-8E0A-1632762C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Motives to Consumption 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E0B6B-99B1-7643-8B36-09230C525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 fontAlgn="base"/>
            <a:r>
              <a:rPr lang="en-US" dirty="0"/>
              <a:t>There seems to be excess sensitivity of consumption to changes in current income </a:t>
            </a:r>
          </a:p>
          <a:p>
            <a:pPr lvl="2" fontAlgn="base"/>
            <a:r>
              <a:rPr lang="en-US" dirty="0"/>
              <a:t>This could be due to shortsighted behavior </a:t>
            </a:r>
          </a:p>
          <a:p>
            <a:pPr lvl="2" fontAlgn="base"/>
            <a:r>
              <a:rPr lang="en-US" dirty="0"/>
              <a:t>Or it could be due to borrowing constraints </a:t>
            </a:r>
          </a:p>
          <a:p>
            <a:pPr lvl="1" fontAlgn="base"/>
            <a:r>
              <a:rPr lang="en-US" dirty="0"/>
              <a:t>Borrowing constraints mean people cannot borrow as much as they want Lenders may worry that a consumer won’t pay back the loan, so they won’t lend </a:t>
            </a:r>
          </a:p>
          <a:p>
            <a:pPr lvl="1" fontAlgn="base"/>
            <a:r>
              <a:rPr lang="en-US" dirty="0"/>
              <a:t>If a person would not borrow anyway, the borrowing constraint is said to be nonbinding </a:t>
            </a:r>
          </a:p>
          <a:p>
            <a:pPr lvl="1" fontAlgn="base"/>
            <a:r>
              <a:rPr lang="en-US" dirty="0"/>
              <a:t>But if a person wants to borrow and can’t, the borrowing constraint is binding </a:t>
            </a:r>
          </a:p>
          <a:p>
            <a:pPr lvl="1" fontAlgn="base"/>
            <a:r>
              <a:rPr lang="en-US" dirty="0"/>
              <a:t>A consumer with a binding borrowing constraint spends all income and wealth on consumption </a:t>
            </a:r>
          </a:p>
          <a:p>
            <a:pPr lvl="2" fontAlgn="base"/>
            <a:r>
              <a:rPr lang="en-US" dirty="0"/>
              <a:t>So an increase in income or wealth will be entirely spent on consumption as well </a:t>
            </a:r>
          </a:p>
          <a:p>
            <a:pPr lvl="2" fontAlgn="base"/>
            <a:r>
              <a:rPr lang="en-US" dirty="0"/>
              <a:t>This causes consumption to be excessively sensitive to current income changes </a:t>
            </a:r>
          </a:p>
          <a:p>
            <a:pPr lvl="1" fontAlgn="base"/>
            <a:r>
              <a:rPr lang="en-US" dirty="0"/>
              <a:t>How prevalent are borrowing constraints? Perhaps 20% to 50% of the U.S. population faces binding borrowing constraints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48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8EE9-05FE-9C4E-90D8-95984FFB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and the stock market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BC3DD-D797-2546-BC65-807579117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fontAlgn="base"/>
            <a:r>
              <a:rPr lang="en-US" dirty="0"/>
              <a:t>Firms change investment in the same direction as the stock market: Tobin’s </a:t>
            </a:r>
            <a:r>
              <a:rPr lang="en-US" i="1" dirty="0"/>
              <a:t>q</a:t>
            </a:r>
            <a:r>
              <a:rPr lang="en-US" dirty="0"/>
              <a:t> theory of investment </a:t>
            </a:r>
          </a:p>
          <a:p>
            <a:pPr lvl="1" fontAlgn="base"/>
            <a:r>
              <a:rPr lang="en-US" dirty="0"/>
              <a:t>If market value &gt; replacement cost, then firm should invest more </a:t>
            </a:r>
          </a:p>
          <a:p>
            <a:pPr lvl="1" fontAlgn="base"/>
            <a:r>
              <a:rPr lang="en-US" dirty="0"/>
              <a:t>Tobin’s </a:t>
            </a:r>
            <a:r>
              <a:rPr lang="en-US" i="1" dirty="0"/>
              <a:t>q</a:t>
            </a:r>
            <a:r>
              <a:rPr lang="en-US" dirty="0"/>
              <a:t> = capital’s market value divided by its replacement cost </a:t>
            </a:r>
          </a:p>
          <a:p>
            <a:pPr lvl="2" fontAlgn="base"/>
            <a:r>
              <a:rPr lang="en-US" dirty="0"/>
              <a:t>If </a:t>
            </a:r>
            <a:r>
              <a:rPr lang="en-US" i="1" dirty="0"/>
              <a:t>q</a:t>
            </a:r>
            <a:r>
              <a:rPr lang="en-US" dirty="0"/>
              <a:t> &lt; 1, don’t invest </a:t>
            </a:r>
          </a:p>
          <a:p>
            <a:pPr lvl="2" fontAlgn="base"/>
            <a:r>
              <a:rPr lang="en-US" dirty="0"/>
              <a:t>If </a:t>
            </a:r>
            <a:r>
              <a:rPr lang="en-US" i="1" dirty="0"/>
              <a:t>q</a:t>
            </a:r>
            <a:r>
              <a:rPr lang="en-US" dirty="0"/>
              <a:t> &gt; 1, invest more </a:t>
            </a:r>
          </a:p>
          <a:p>
            <a:pPr lvl="1" fontAlgn="base"/>
            <a:r>
              <a:rPr lang="en-US" dirty="0"/>
              <a:t>Stock price times number of shares equals firm’s market value, which equals value of firm’s capital </a:t>
            </a:r>
          </a:p>
          <a:p>
            <a:pPr lvl="2" fontAlgn="base"/>
            <a:r>
              <a:rPr lang="en-US" dirty="0"/>
              <a:t>Formula: </a:t>
            </a:r>
            <a:r>
              <a:rPr lang="en-US" i="1" dirty="0"/>
              <a:t>q</a:t>
            </a:r>
            <a:r>
              <a:rPr lang="en-US" dirty="0"/>
              <a:t> = </a:t>
            </a:r>
            <a:r>
              <a:rPr lang="en-US" i="1" dirty="0"/>
              <a:t>V</a:t>
            </a:r>
            <a:r>
              <a:rPr lang="en-US" dirty="0"/>
              <a:t>/(</a:t>
            </a:r>
            <a:r>
              <a:rPr lang="en-US" i="1" dirty="0" err="1"/>
              <a:t>p</a:t>
            </a:r>
            <a:r>
              <a:rPr lang="en-US" sz="1600" i="1" baseline="-25000" dirty="0" err="1"/>
              <a:t>K</a:t>
            </a:r>
            <a:r>
              <a:rPr lang="en-US" i="1" dirty="0" err="1"/>
              <a:t>K</a:t>
            </a:r>
            <a:r>
              <a:rPr lang="en-US" dirty="0"/>
              <a:t>), where </a:t>
            </a:r>
            <a:r>
              <a:rPr lang="en-US" i="1" dirty="0"/>
              <a:t>V</a:t>
            </a:r>
            <a:r>
              <a:rPr lang="en-US" dirty="0"/>
              <a:t> is stock market value of firm, </a:t>
            </a:r>
            <a:r>
              <a:rPr lang="en-US" i="1" dirty="0"/>
              <a:t>K</a:t>
            </a:r>
            <a:r>
              <a:rPr lang="en-US" dirty="0"/>
              <a:t> is firm’s capital, </a:t>
            </a:r>
            <a:r>
              <a:rPr lang="en-US" i="1" dirty="0" err="1"/>
              <a:t>p</a:t>
            </a:r>
            <a:r>
              <a:rPr lang="en-US" sz="1600" i="1" baseline="-25000" dirty="0" err="1"/>
              <a:t>K</a:t>
            </a:r>
            <a:r>
              <a:rPr lang="en-US" dirty="0"/>
              <a:t> is price of new capital </a:t>
            </a:r>
          </a:p>
          <a:p>
            <a:pPr lvl="2" fontAlgn="base"/>
            <a:r>
              <a:rPr lang="en-US" dirty="0"/>
              <a:t>So </a:t>
            </a:r>
            <a:r>
              <a:rPr lang="en-US" i="1" dirty="0" err="1"/>
              <a:t>p</a:t>
            </a:r>
            <a:r>
              <a:rPr lang="en-US" sz="1600" i="1" baseline="-25000" dirty="0" err="1"/>
              <a:t>K</a:t>
            </a:r>
            <a:r>
              <a:rPr lang="en-US" i="1" dirty="0" err="1"/>
              <a:t>K</a:t>
            </a:r>
            <a:r>
              <a:rPr lang="en-US" dirty="0"/>
              <a:t> is the replacement cost of firm’s capital stock </a:t>
            </a:r>
          </a:p>
          <a:p>
            <a:pPr lvl="2" fontAlgn="base"/>
            <a:r>
              <a:rPr lang="en-US" dirty="0"/>
              <a:t>Stock market boom raises </a:t>
            </a:r>
            <a:r>
              <a:rPr lang="en-US" i="1" dirty="0"/>
              <a:t>V</a:t>
            </a:r>
            <a:r>
              <a:rPr lang="en-US" dirty="0"/>
              <a:t>, causing </a:t>
            </a:r>
            <a:r>
              <a:rPr lang="en-US" i="1" dirty="0"/>
              <a:t>q</a:t>
            </a:r>
            <a:r>
              <a:rPr lang="en-US" dirty="0"/>
              <a:t> to rise, increasing investment </a:t>
            </a:r>
          </a:p>
          <a:p>
            <a:pPr lvl="2"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9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25EF-5F69-5944-9E37-DA8E0803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Tobin’s q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6717C-8906-1E40-B5B3-C2AADB2FD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Question:</a:t>
            </a:r>
          </a:p>
          <a:p>
            <a:r>
              <a:rPr lang="en-US" dirty="0"/>
              <a:t>If the stock market value of a firm is $8 million and the firm owns $12 million of capital, then Tobin’s q equals?</a:t>
            </a:r>
          </a:p>
        </p:txBody>
      </p:sp>
    </p:spTree>
    <p:extLst>
      <p:ext uri="{BB962C8B-B14F-4D97-AF65-F5344CB8AC3E}">
        <p14:creationId xmlns:p14="http://schemas.microsoft.com/office/powerpoint/2010/main" val="240684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40F8-F788-4B4B-BEBD-B939E247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and the stock market cont’d.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AEEBF-FE74-2A4D-BED6-CB7D11069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 fontAlgn="base"/>
            <a:r>
              <a:rPr lang="en-US" sz="2400" dirty="0"/>
              <a:t>Higher </a:t>
            </a:r>
            <a:r>
              <a:rPr lang="en-US" sz="2400" i="1" dirty="0" err="1"/>
              <a:t>MPK</a:t>
            </a:r>
            <a:r>
              <a:rPr lang="en-US" sz="2400" i="1" baseline="30000" dirty="0" err="1"/>
              <a:t>f</a:t>
            </a:r>
            <a:r>
              <a:rPr lang="en-US" sz="2400" dirty="0"/>
              <a:t> increases future earnings of firm, so </a:t>
            </a:r>
            <a:r>
              <a:rPr lang="en-US" sz="2400" i="1" dirty="0"/>
              <a:t>V</a:t>
            </a:r>
            <a:r>
              <a:rPr lang="en-US" sz="2400" dirty="0"/>
              <a:t> rises </a:t>
            </a:r>
          </a:p>
          <a:p>
            <a:pPr lvl="2" fontAlgn="base"/>
            <a:r>
              <a:rPr lang="en-US" sz="2400" dirty="0"/>
              <a:t>A falling real interest rate also raises </a:t>
            </a:r>
            <a:r>
              <a:rPr lang="en-US" sz="2400" i="1" dirty="0"/>
              <a:t>V</a:t>
            </a:r>
            <a:r>
              <a:rPr lang="en-US" sz="2400" dirty="0"/>
              <a:t> as people buy stocks instead of bonds </a:t>
            </a:r>
          </a:p>
          <a:p>
            <a:pPr lvl="2" fontAlgn="base"/>
            <a:r>
              <a:rPr lang="en-US" sz="2400" dirty="0"/>
              <a:t>A decrease in the cost of capital, </a:t>
            </a:r>
            <a:r>
              <a:rPr lang="en-US" sz="2400" i="1" dirty="0" err="1"/>
              <a:t>p</a:t>
            </a:r>
            <a:r>
              <a:rPr lang="en-US" sz="2400" i="1" baseline="-25000" dirty="0" err="1"/>
              <a:t>K</a:t>
            </a:r>
            <a:r>
              <a:rPr lang="en-US" sz="2400" dirty="0"/>
              <a:t>, raises </a:t>
            </a:r>
            <a:r>
              <a:rPr lang="en-US" sz="2400" i="1" dirty="0"/>
              <a:t>q</a:t>
            </a:r>
            <a:r>
              <a:rPr lang="en-US" sz="2400" dirty="0"/>
              <a:t> </a:t>
            </a:r>
          </a:p>
          <a:p>
            <a:r>
              <a:rPr lang="en-US" dirty="0"/>
              <a:t>Homework Questions: </a:t>
            </a:r>
          </a:p>
          <a:p>
            <a:r>
              <a:rPr lang="en-US" dirty="0"/>
              <a:t>Calculate the user cost of a machine that costs $10,000 &amp; depreciates at a 10% rate, when the nominal interest rate is 6% &amp; the expected inflation rate is 3%</a:t>
            </a:r>
          </a:p>
          <a:p>
            <a:r>
              <a:rPr lang="en-US" dirty="0"/>
              <a:t>Calculate the after-tax user cost of capital of a machine that costs $5,000 and depreciates at a 25% rate, when the real interest rate is 5% and the tax rate on revenue is 25%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32BA-59E8-564C-843C-3994A944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Goods Market Equilibrium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4DA60-EA12-3049-9DF1-5CE710239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real interest rate adjusts to bring the goods market into equilibrium </a:t>
            </a:r>
          </a:p>
          <a:p>
            <a:pPr lvl="0" fontAlgn="base"/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C</a:t>
            </a:r>
            <a:r>
              <a:rPr lang="en-US" i="1" baseline="30000" dirty="0"/>
              <a:t>d</a:t>
            </a:r>
            <a:r>
              <a:rPr lang="en-US" dirty="0"/>
              <a:t> + </a:t>
            </a:r>
            <a:r>
              <a:rPr lang="en-US" i="1" dirty="0"/>
              <a:t>I</a:t>
            </a:r>
            <a:r>
              <a:rPr lang="en-US" i="1" baseline="30000" dirty="0"/>
              <a:t>d</a:t>
            </a:r>
            <a:r>
              <a:rPr lang="en-US" dirty="0"/>
              <a:t> + </a:t>
            </a:r>
            <a:r>
              <a:rPr lang="en-US" i="1" dirty="0"/>
              <a:t>G</a:t>
            </a:r>
            <a:r>
              <a:rPr lang="en-US" dirty="0"/>
              <a:t> goods market equilibrium condition </a:t>
            </a:r>
          </a:p>
          <a:p>
            <a:pPr lvl="0" fontAlgn="base"/>
            <a:r>
              <a:rPr lang="en-US" dirty="0"/>
              <a:t>Differs from income-expenditure identity, as goods market equilibrium condition need not hold; undesired goods may be produced, so goods market won’t be in equilibrium </a:t>
            </a:r>
          </a:p>
          <a:p>
            <a:pPr lvl="0" fontAlgn="base"/>
            <a:r>
              <a:rPr lang="en-US" dirty="0"/>
              <a:t>Alternative representation: since </a:t>
            </a:r>
          </a:p>
          <a:p>
            <a:pPr marL="0" indent="0">
              <a:buNone/>
            </a:pPr>
            <a:r>
              <a:rPr lang="en-US" b="1" i="1" dirty="0"/>
              <a:t>   S</a:t>
            </a:r>
            <a:r>
              <a:rPr lang="en-US" b="1" i="1" baseline="30000" dirty="0"/>
              <a:t>d</a:t>
            </a:r>
            <a:r>
              <a:rPr lang="en-US" b="1" dirty="0"/>
              <a:t> = </a:t>
            </a:r>
            <a:r>
              <a:rPr lang="en-US" b="1" i="1" dirty="0"/>
              <a:t>Y</a:t>
            </a:r>
            <a:r>
              <a:rPr lang="en-US" b="1" dirty="0"/>
              <a:t> - </a:t>
            </a:r>
            <a:r>
              <a:rPr lang="en-US" b="1" i="1" dirty="0"/>
              <a:t>C</a:t>
            </a:r>
            <a:r>
              <a:rPr lang="en-US" b="1" i="1" baseline="30000" dirty="0"/>
              <a:t>d</a:t>
            </a:r>
            <a:r>
              <a:rPr lang="en-US" b="1" dirty="0"/>
              <a:t> - </a:t>
            </a:r>
            <a:r>
              <a:rPr lang="en-US" b="1" i="1" dirty="0"/>
              <a:t>G</a:t>
            </a:r>
            <a:r>
              <a:rPr lang="en-US" b="1" dirty="0"/>
              <a:t>,  </a:t>
            </a:r>
            <a:endParaRPr lang="en-US" b="1" i="1" dirty="0"/>
          </a:p>
          <a:p>
            <a:pPr marL="0" indent="0">
              <a:buNone/>
            </a:pPr>
            <a:r>
              <a:rPr lang="en-US" i="1" dirty="0"/>
              <a:t>   S</a:t>
            </a:r>
            <a:r>
              <a:rPr lang="en-US" i="1" baseline="30000" dirty="0"/>
              <a:t>d</a:t>
            </a:r>
            <a:r>
              <a:rPr lang="en-US" dirty="0"/>
              <a:t> = </a:t>
            </a:r>
            <a:r>
              <a:rPr lang="en-US" i="1" dirty="0"/>
              <a:t>I</a:t>
            </a:r>
            <a:r>
              <a:rPr lang="en-US" i="1" baseline="30000" dirty="0"/>
              <a:t>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914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E64C-3D12-354E-9CE0-291BCB5C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Saving-Investment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14B9C7-E12E-3D4F-9CC0-85435BE4B6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850" y="2114550"/>
            <a:ext cx="4814888" cy="348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3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9EEA-BDA4-8346-9BD8-520437AA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Saving and Investment Diagram Cont’d.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05644-2D09-4E45-88CA-764DAE4E2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/>
              <a:t>Equilibrium where </a:t>
            </a:r>
            <a:r>
              <a:rPr lang="en-US" i="1" dirty="0"/>
              <a:t>S</a:t>
            </a:r>
            <a:r>
              <a:rPr lang="en-US" sz="2000" i="1" baseline="30000" dirty="0"/>
              <a:t>d</a:t>
            </a:r>
            <a:r>
              <a:rPr lang="en-US" dirty="0"/>
              <a:t> = </a:t>
            </a:r>
            <a:r>
              <a:rPr lang="en-US" i="1" dirty="0"/>
              <a:t>I</a:t>
            </a:r>
            <a:r>
              <a:rPr lang="en-US" sz="2000" i="1" baseline="30000" dirty="0"/>
              <a:t>d</a:t>
            </a:r>
            <a:r>
              <a:rPr lang="en-US" dirty="0"/>
              <a:t> </a:t>
            </a:r>
          </a:p>
          <a:p>
            <a:pPr lvl="0" fontAlgn="base"/>
            <a:r>
              <a:rPr lang="en-US" dirty="0"/>
              <a:t>How to reach equilibrium? Adjustment of </a:t>
            </a:r>
            <a:r>
              <a:rPr lang="en-US" i="1" dirty="0"/>
              <a:t>r</a:t>
            </a:r>
            <a:r>
              <a:rPr lang="en-US" dirty="0"/>
              <a:t> </a:t>
            </a:r>
          </a:p>
          <a:p>
            <a:pPr lvl="0" fontAlgn="base"/>
            <a:r>
              <a:rPr lang="en-US" dirty="0"/>
              <a:t>Shifts of the saving curve </a:t>
            </a:r>
          </a:p>
          <a:p>
            <a:pPr lvl="1" fontAlgn="base"/>
            <a:r>
              <a:rPr lang="en-US" dirty="0"/>
              <a:t>Saving curve shifts right due to a rise in current output, a fall in expected future output,  a fall in wealth, a fall in government purchases, a rise in taxes (unless Ricardian equivalence holds, in which case tax changes have no effect) </a:t>
            </a:r>
          </a:p>
          <a:p>
            <a:pPr lvl="1" fontAlgn="base"/>
            <a:r>
              <a:rPr lang="en-US" dirty="0"/>
              <a:t>Example: Temporary increase in government purchases shifts </a:t>
            </a:r>
            <a:r>
              <a:rPr lang="en-US" i="1" dirty="0"/>
              <a:t>S</a:t>
            </a:r>
            <a:r>
              <a:rPr lang="en-US" dirty="0"/>
              <a:t> left </a:t>
            </a:r>
          </a:p>
          <a:p>
            <a:pPr lvl="1" fontAlgn="base"/>
            <a:r>
              <a:rPr lang="en-US" dirty="0"/>
              <a:t>Result of lower savings: higher </a:t>
            </a:r>
            <a:r>
              <a:rPr lang="en-US" i="1" dirty="0"/>
              <a:t>r</a:t>
            </a:r>
            <a:r>
              <a:rPr lang="en-US" dirty="0"/>
              <a:t>, causing crowding out of </a:t>
            </a:r>
            <a:r>
              <a:rPr lang="en-US" i="1" dirty="0"/>
              <a:t>I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5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B5CF-D515-594D-9196-42684AC5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Shifts of the investment curve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EB73E-481E-8943-B13D-740C0059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/>
              <a:t>Investment curve shifts right due to a fall in the effective tax rate or a rise in expected future marginal productivity of capital </a:t>
            </a:r>
          </a:p>
          <a:p>
            <a:pPr lvl="0" fontAlgn="base"/>
            <a:r>
              <a:rPr lang="en-US" dirty="0"/>
              <a:t>Result of increased investment: higher </a:t>
            </a:r>
            <a:r>
              <a:rPr lang="en-US" i="1" dirty="0"/>
              <a:t>r</a:t>
            </a:r>
            <a:r>
              <a:rPr lang="en-US" dirty="0"/>
              <a:t>, higher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I</a:t>
            </a:r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8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32B6-E669-7E44-8A72-A825DA6C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&amp; Future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AF30D-65A5-1D4D-BC00-6CF802179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Example: At an interest rate of 10%, $12,000 today invested for one year is worth $13,200 ($12,000 x 1.10); so the present value of $13,200 in one year is $12,000.</a:t>
            </a:r>
          </a:p>
          <a:p>
            <a:r>
              <a:rPr lang="en-US" dirty="0"/>
              <a:t>General Formula: Present Value = Future Value/(1+i), where amounts are in dollar terms and </a:t>
            </a:r>
            <a:r>
              <a:rPr lang="en-US" dirty="0" err="1"/>
              <a:t>i</a:t>
            </a:r>
            <a:r>
              <a:rPr lang="en-US" dirty="0"/>
              <a:t> is the nominal interest rate.</a:t>
            </a:r>
          </a:p>
          <a:p>
            <a:r>
              <a:rPr lang="en-US" dirty="0"/>
              <a:t>Alternatively, if amounts are in real terms, use the real interest rate r instead of the nominal interest rate.</a:t>
            </a:r>
          </a:p>
          <a:p>
            <a:r>
              <a:rPr lang="en-US" dirty="0"/>
              <a:t>Homework Problems:</a:t>
            </a:r>
          </a:p>
          <a:p>
            <a:r>
              <a:rPr lang="en-US" dirty="0"/>
              <a:t>Future Value of $10,000, </a:t>
            </a:r>
            <a:r>
              <a:rPr lang="en-US" dirty="0" err="1"/>
              <a:t>i</a:t>
            </a:r>
            <a:r>
              <a:rPr lang="en-US" dirty="0"/>
              <a:t> = 5%, n = 30</a:t>
            </a:r>
          </a:p>
          <a:p>
            <a:r>
              <a:rPr lang="en-US" dirty="0"/>
              <a:t>Present Value of $1,000,000, </a:t>
            </a:r>
            <a:r>
              <a:rPr lang="en-US" dirty="0" err="1"/>
              <a:t>i</a:t>
            </a:r>
            <a:r>
              <a:rPr lang="en-US" dirty="0"/>
              <a:t> = 10%, n = 10</a:t>
            </a:r>
          </a:p>
        </p:txBody>
      </p:sp>
    </p:spTree>
    <p:extLst>
      <p:ext uri="{BB962C8B-B14F-4D97-AF65-F5344CB8AC3E}">
        <p14:creationId xmlns:p14="http://schemas.microsoft.com/office/powerpoint/2010/main" val="306820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1030</Words>
  <Application>Microsoft Macintosh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Gross &amp; Net Investment</vt:lpstr>
      <vt:lpstr>Investment and the stock market </vt:lpstr>
      <vt:lpstr>Tobin’s q Example</vt:lpstr>
      <vt:lpstr>Investment and the stock market cont’d.</vt:lpstr>
      <vt:lpstr>Goods Market Equilibrium </vt:lpstr>
      <vt:lpstr>The Saving-Investment Diagram</vt:lpstr>
      <vt:lpstr>The Saving and Investment Diagram Cont’d.</vt:lpstr>
      <vt:lpstr>Shifts of the investment curve  </vt:lpstr>
      <vt:lpstr>Present &amp; Future Value</vt:lpstr>
      <vt:lpstr> Present value and the budget constraint  </vt:lpstr>
      <vt:lpstr>Consumption Smoothing</vt:lpstr>
      <vt:lpstr>Consumption Smoothing Cont’d.</vt:lpstr>
      <vt:lpstr>Alternative Motives to Consumption Smoothing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Consumption, Saving, and Investment </dc:title>
  <dc:creator>Chris Herdelin</dc:creator>
  <cp:lastModifiedBy>Chris Herdelin</cp:lastModifiedBy>
  <cp:revision>24</cp:revision>
  <dcterms:created xsi:type="dcterms:W3CDTF">2020-03-15T17:34:56Z</dcterms:created>
  <dcterms:modified xsi:type="dcterms:W3CDTF">2020-03-26T14:35:23Z</dcterms:modified>
</cp:coreProperties>
</file>