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CA4-1001-1447-B543-1EE69AE4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89483-E777-1146-9E8D-B3C8500B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10C2-8F61-2C49-9269-E4CBB75F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702D-984B-A847-B05E-24A73D5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9EB-F9E1-8744-9D0C-A5D50686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7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084F-9A6E-8449-967D-0B188F7E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17DB9-6521-C748-A90B-13AFE5BA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250-A3EE-AE49-91C2-21E8208A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87A5-D38B-8543-B10F-52E96F83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4B3A-5707-C642-8C12-94D5C5A5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00224-0151-9045-AADC-E703825B6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3D440-D1B8-EA49-BFEC-0E4B8CF54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994C-80C2-AB4D-A226-D2EB5448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5D1E-D8EF-7148-965F-CE11BB6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AD47-4CE6-F045-9373-7A4AC422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578F-9DBD-6D43-AD6D-B7ED56F5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394B-11EF-C94B-9E6C-267BF42B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B356-DBAC-FF4F-B5F7-6C93BA10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6169-2869-4F4D-A384-72A3A814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8915-AFF9-524B-B0D1-32B3840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AD6-8594-A744-A70F-431FBE28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4E6D7-1363-FE45-82B6-AD4D8595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E0F9-2E28-FD48-BA15-DB2F9A3B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BB2F-F107-DC47-81C7-4B443D32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DF97-C23E-7140-98ED-3CA773A5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C72-F65D-7242-AE35-2D74B970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498F-8116-C346-8F6E-68AFC03BF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609E9-9682-284C-809C-206B61C6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57C2-260C-A648-8280-82654C36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E025-3581-CD49-939F-1F106DD6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16CC0-2930-C44A-9C7B-1F35288F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AECF-A503-D242-8182-F411ED13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DC33-AADE-8D47-B0A5-B572B4B0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4425-F603-0847-AFDA-62B05074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0D8B4-73E7-BC4F-B0FD-F593B8B77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2678E-D9DA-6942-9D28-32121E61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94B39-D737-3945-9476-620A67CC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CF4E3-03D3-D349-B271-64B69F9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AE72F-03C8-674A-B5B7-FB2D04B8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68F5-E14D-6846-B2FF-91B0DBD1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E5BA-5B69-DE41-9212-8F9151EA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03AFB-49C4-AC45-8A3B-09815C2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3762-7EE7-C94E-A171-39581123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3D751-C7BB-9248-8E12-9BC2059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9B9A0-5830-C942-B3EF-32327EA2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AAFA5-816D-7C49-AF80-B1E6F68D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3880-A2F2-FE42-9FCE-42808038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8857-7FE6-194F-B52B-3645C42D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E1F5D-051A-EE40-9E7B-C25E1E458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EED5-CBAF-4E4A-B585-DFAF25F3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C073-6FD5-0F47-BD29-0D35854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D2E28-F641-8B49-BFAC-40039FC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205-4DCA-0F4C-93C5-36202F20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F5F76-EB5D-F046-8804-6F0B73AB6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E8D8-CA13-1B46-A015-BE72D691E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1249F-1EC3-AB49-A8E9-79AD8D92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77186-484A-2348-A891-34A7BC1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28B0D-93C6-994A-B58E-1A5F2D46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12F6-D778-F543-BA27-BF2B35E8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25EB-D909-9E4C-82B1-D857CC18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225B-9A1F-694E-BE53-3B4653637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170E-0B6C-8D4A-BECF-C5FA0DA8FDB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944-C60F-BA4C-8FE1-C5AEB9DF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2F8D-2348-9C47-B653-B57669B67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DE2C-8440-2F48-873F-1AF4E99F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48B0-F82E-5746-92CE-00A11D85E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for the Rest of the Semester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B4614-7757-0040-A952-5AED67F02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700337"/>
          </a:xfrm>
        </p:spPr>
        <p:txBody>
          <a:bodyPr>
            <a:normAutofit/>
          </a:bodyPr>
          <a:lstStyle/>
          <a:p>
            <a:r>
              <a:rPr lang="en-US" dirty="0"/>
              <a:t>Consumption, Saving, &amp; Investment</a:t>
            </a:r>
          </a:p>
          <a:p>
            <a:r>
              <a:rPr lang="en-US" dirty="0"/>
              <a:t>The Money Market</a:t>
            </a:r>
          </a:p>
          <a:p>
            <a:r>
              <a:rPr lang="en-US" dirty="0"/>
              <a:t>Monetary Policy</a:t>
            </a:r>
          </a:p>
          <a:p>
            <a:r>
              <a:rPr lang="en-US" dirty="0"/>
              <a:t>Fiscal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8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733F-4BC0-DD45-9AF5-582F4AF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and the real return to saving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96E7-B529-2742-98DE-36023831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real after-tax interest rate: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en-US" i="1" baseline="-25000" dirty="0"/>
              <a:t>a–t</a:t>
            </a:r>
            <a:r>
              <a:rPr lang="en-US" dirty="0"/>
              <a:t> = (1 - 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 err="1"/>
              <a:t>i</a:t>
            </a:r>
            <a:r>
              <a:rPr lang="en-US" dirty="0"/>
              <a:t> - </a:t>
            </a:r>
            <a:r>
              <a:rPr lang="en-US" i="1" dirty="0">
                <a:sym typeface="Symbol" pitchFamily="2" charset="2"/>
              </a:rPr>
              <a:t></a:t>
            </a:r>
            <a:r>
              <a:rPr lang="en-US" i="1" baseline="30000" dirty="0"/>
              <a:t>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Homework Question: </a:t>
            </a:r>
            <a:r>
              <a:rPr lang="en-US" i="1" dirty="0" err="1"/>
              <a:t>i</a:t>
            </a:r>
            <a:r>
              <a:rPr lang="en-US" dirty="0"/>
              <a:t> = 5%, </a:t>
            </a:r>
            <a:r>
              <a:rPr lang="en-US" i="1" dirty="0">
                <a:sym typeface="Symbol" pitchFamily="2" charset="2"/>
              </a:rPr>
              <a:t></a:t>
            </a:r>
            <a:r>
              <a:rPr lang="en-US" i="1" baseline="30000" dirty="0"/>
              <a:t>e</a:t>
            </a:r>
            <a:r>
              <a:rPr lang="en-US" dirty="0"/>
              <a:t> = 2%; if </a:t>
            </a:r>
            <a:r>
              <a:rPr lang="en-US" i="1" dirty="0"/>
              <a:t>t</a:t>
            </a:r>
            <a:r>
              <a:rPr lang="en-US" dirty="0"/>
              <a:t> = 30%, </a:t>
            </a:r>
            <a:r>
              <a:rPr lang="en-US" i="1" dirty="0"/>
              <a:t>r</a:t>
            </a:r>
            <a:r>
              <a:rPr lang="en-US" i="1" baseline="-25000" dirty="0"/>
              <a:t>a–t</a:t>
            </a:r>
            <a:r>
              <a:rPr lang="en-US" dirty="0"/>
              <a:t> = ?; if </a:t>
            </a:r>
            <a:r>
              <a:rPr lang="en-US" i="1" dirty="0"/>
              <a:t>t</a:t>
            </a:r>
            <a:r>
              <a:rPr lang="en-US" dirty="0"/>
              <a:t> = 20%, </a:t>
            </a:r>
            <a:r>
              <a:rPr lang="en-US" i="1" dirty="0"/>
              <a:t>r</a:t>
            </a:r>
            <a:r>
              <a:rPr lang="en-US" i="1" baseline="-25000" dirty="0"/>
              <a:t>a–t</a:t>
            </a:r>
            <a:r>
              <a:rPr lang="en-US" dirty="0"/>
              <a:t>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D12B-7AD4-FF46-B964-DA624948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Fiscal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B534-B0D9-BD41-82A3-95688F8A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/>
              <a:t>Affects desired consumption through changes in current and expected future income </a:t>
            </a:r>
          </a:p>
          <a:p>
            <a:pPr lvl="0" fontAlgn="base"/>
            <a:r>
              <a:rPr lang="en-US" dirty="0"/>
              <a:t>Directly affects desired national saving, </a:t>
            </a:r>
            <a:r>
              <a:rPr lang="en-US" i="1" dirty="0"/>
              <a:t>S</a:t>
            </a:r>
            <a:r>
              <a:rPr lang="en-US" sz="2000" i="1" baseline="30000" dirty="0"/>
              <a:t>d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- </a:t>
            </a:r>
            <a:r>
              <a:rPr lang="en-US" i="1" dirty="0"/>
              <a:t>C</a:t>
            </a:r>
            <a:r>
              <a:rPr lang="en-US" sz="2000" i="1" baseline="30000" dirty="0"/>
              <a:t>d</a:t>
            </a:r>
            <a:r>
              <a:rPr lang="en-US" dirty="0"/>
              <a:t> - </a:t>
            </a:r>
            <a:r>
              <a:rPr lang="en-US" i="1" dirty="0"/>
              <a:t>G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Government purchases (temporary increase) </a:t>
            </a:r>
          </a:p>
          <a:p>
            <a:pPr lvl="1" fontAlgn="base"/>
            <a:r>
              <a:rPr lang="en-US" dirty="0"/>
              <a:t>Higher </a:t>
            </a:r>
            <a:r>
              <a:rPr lang="en-US" i="1" dirty="0"/>
              <a:t>G</a:t>
            </a:r>
            <a:r>
              <a:rPr lang="en-US" dirty="0"/>
              <a:t> financed by higher current taxes reduces after-tax income, lowering desired consumption </a:t>
            </a:r>
          </a:p>
          <a:p>
            <a:pPr lvl="1" fontAlgn="base"/>
            <a:r>
              <a:rPr lang="en-US" dirty="0"/>
              <a:t>Even true if financed by higher future taxes, if people realize how future incomes are affected </a:t>
            </a:r>
          </a:p>
          <a:p>
            <a:pPr lvl="1" fontAlgn="base"/>
            <a:r>
              <a:rPr lang="en-US" dirty="0"/>
              <a:t>Since </a:t>
            </a:r>
            <a:r>
              <a:rPr lang="en-US" i="1" dirty="0"/>
              <a:t>C</a:t>
            </a:r>
            <a:r>
              <a:rPr lang="en-US" sz="1800" i="1" baseline="30000" dirty="0"/>
              <a:t>d</a:t>
            </a:r>
            <a:r>
              <a:rPr lang="en-US" dirty="0"/>
              <a:t> declines less than </a:t>
            </a:r>
            <a:r>
              <a:rPr lang="en-US" i="1" dirty="0"/>
              <a:t>G</a:t>
            </a:r>
            <a:r>
              <a:rPr lang="en-US" dirty="0"/>
              <a:t> rises, national saving (</a:t>
            </a:r>
            <a:r>
              <a:rPr lang="en-US" i="1" dirty="0"/>
              <a:t>S</a:t>
            </a:r>
            <a:r>
              <a:rPr lang="en-US" sz="1800" i="1" baseline="30000" dirty="0"/>
              <a:t>d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- </a:t>
            </a:r>
            <a:r>
              <a:rPr lang="en-US" i="1" dirty="0"/>
              <a:t>C</a:t>
            </a:r>
            <a:r>
              <a:rPr lang="en-US" sz="1800" i="1" baseline="30000" dirty="0"/>
              <a:t>d</a:t>
            </a:r>
            <a:r>
              <a:rPr lang="en-US" dirty="0"/>
              <a:t> - </a:t>
            </a:r>
            <a:r>
              <a:rPr lang="en-US" i="1" dirty="0"/>
              <a:t>G</a:t>
            </a:r>
            <a:r>
              <a:rPr lang="en-US" dirty="0"/>
              <a:t>) declines </a:t>
            </a:r>
          </a:p>
          <a:p>
            <a:pPr lvl="1" fontAlgn="base"/>
            <a:r>
              <a:rPr lang="en-US" dirty="0"/>
              <a:t>Thus, government purchases reduce both desired consumption and desired national saving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9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AB10-FF6A-7447-984E-0E9E969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0C58-A6D7-444D-A213-50FAA0AB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dirty="0"/>
              <a:t>Lump-sum tax cut today, financed by higher future taxes </a:t>
            </a:r>
          </a:p>
          <a:p>
            <a:pPr lvl="0" fontAlgn="base"/>
            <a:r>
              <a:rPr lang="en-US" dirty="0"/>
              <a:t>Decline in future income may offset increase in current income; desired consumption could rise or fall </a:t>
            </a:r>
          </a:p>
          <a:p>
            <a:pPr lvl="0" fontAlgn="base"/>
            <a:r>
              <a:rPr lang="en-US" dirty="0"/>
              <a:t>Ricardian equivalence proposition </a:t>
            </a:r>
          </a:p>
          <a:p>
            <a:pPr lvl="1" fontAlgn="base"/>
            <a:r>
              <a:rPr lang="en-US" dirty="0"/>
              <a:t>If future income loss exactly offsets current income gain, no change in consumption </a:t>
            </a:r>
          </a:p>
          <a:p>
            <a:pPr lvl="1" fontAlgn="base"/>
            <a:r>
              <a:rPr lang="en-US" dirty="0"/>
              <a:t>Tax change affects only the timing of taxes, not their ultimate amount (present value) </a:t>
            </a:r>
          </a:p>
          <a:p>
            <a:pPr lvl="1" fontAlgn="base"/>
            <a:r>
              <a:rPr lang="en-US" dirty="0"/>
              <a:t>In practice, people may not see that future taxes will rise if taxes are cut today; then a </a:t>
            </a:r>
          </a:p>
          <a:p>
            <a:r>
              <a:rPr lang="en-US" dirty="0"/>
              <a:t>tax cut leads to increased desired consumption and reduced desired national saving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4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F4F-E63F-D540-B23A-2532E83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A0D-63FE-1F43-871C-BDAA0DEA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/>
              <a:t>Why is investment important? </a:t>
            </a:r>
          </a:p>
          <a:p>
            <a:pPr lvl="2" fontAlgn="base"/>
            <a:r>
              <a:rPr lang="en-US" dirty="0"/>
              <a:t>Investment fluctuates sharply over the business cycle, so we need to understand investment to understand the business cycle </a:t>
            </a:r>
          </a:p>
          <a:p>
            <a:pPr lvl="2" fontAlgn="base"/>
            <a:r>
              <a:rPr lang="en-US" dirty="0"/>
              <a:t>Investment plays a crucial role in economic growth </a:t>
            </a:r>
          </a:p>
          <a:p>
            <a:pPr lvl="0" fontAlgn="base"/>
            <a:r>
              <a:rPr lang="en-US" dirty="0"/>
              <a:t>The desired capital stock </a:t>
            </a:r>
          </a:p>
          <a:p>
            <a:pPr lvl="1" fontAlgn="base"/>
            <a:r>
              <a:rPr lang="en-US" dirty="0"/>
              <a:t>Desired capital stock is the amount of capital that allows firms to earn the largest expected profit </a:t>
            </a:r>
          </a:p>
          <a:p>
            <a:pPr lvl="1" fontAlgn="base"/>
            <a:r>
              <a:rPr lang="en-US" dirty="0"/>
              <a:t>Desired capital stock depends on costs and benefits of additional capital </a:t>
            </a:r>
          </a:p>
          <a:p>
            <a:pPr lvl="1" fontAlgn="base"/>
            <a:r>
              <a:rPr lang="en-US" dirty="0"/>
              <a:t>Since investment becomes capital stock with a lag, the benefit of investment is the future marginal product of capital (</a:t>
            </a:r>
            <a:r>
              <a:rPr lang="en-US" i="1" dirty="0" err="1"/>
              <a:t>MPK</a:t>
            </a:r>
            <a:r>
              <a:rPr lang="en-US" sz="1800" i="1" baseline="30000" dirty="0" err="1"/>
              <a:t>f</a:t>
            </a:r>
            <a:r>
              <a:rPr lang="en-US" sz="1800" i="1" baseline="30000" dirty="0"/>
              <a:t> </a:t>
            </a:r>
            <a:r>
              <a:rPr lang="en-US" dirty="0"/>
              <a:t>) </a:t>
            </a:r>
          </a:p>
          <a:p>
            <a:pPr lvl="1" fontAlgn="base"/>
            <a:r>
              <a:rPr lang="en-US" dirty="0"/>
              <a:t>The user cost of capital </a:t>
            </a:r>
          </a:p>
          <a:p>
            <a:pPr lvl="0" fontAlgn="base"/>
            <a:r>
              <a:rPr lang="en-US" dirty="0"/>
              <a:t>Example of Kyle’s Bakery: cost of capital, depreciation rate, and expected real interest rate </a:t>
            </a:r>
          </a:p>
          <a:p>
            <a:pPr lvl="0" fontAlgn="base"/>
            <a:r>
              <a:rPr lang="en-US" dirty="0"/>
              <a:t>User cost of capital = real cost of using a unit of capital for a specified period of time = real interest cost + depreciation </a:t>
            </a:r>
          </a:p>
          <a:p>
            <a:pPr lvl="0" fontAlgn="base"/>
            <a:r>
              <a:rPr lang="en-US" i="1" dirty="0" err="1"/>
              <a:t>uc</a:t>
            </a:r>
            <a:r>
              <a:rPr lang="en-US" dirty="0"/>
              <a:t> = </a:t>
            </a:r>
            <a:r>
              <a:rPr lang="en-US" i="1" dirty="0" err="1"/>
              <a:t>rp</a:t>
            </a:r>
            <a:r>
              <a:rPr lang="en-US" sz="2000" i="1" baseline="-25000" dirty="0" err="1"/>
              <a:t>K</a:t>
            </a:r>
            <a:r>
              <a:rPr lang="en-US" dirty="0"/>
              <a:t> + </a:t>
            </a:r>
            <a:r>
              <a:rPr lang="en-US" i="1" dirty="0" err="1"/>
              <a:t>dp</a:t>
            </a:r>
            <a:r>
              <a:rPr lang="en-US" sz="2000" i="1" baseline="-25000" dirty="0" err="1"/>
              <a:t>K</a:t>
            </a:r>
            <a:r>
              <a:rPr lang="en-US" dirty="0"/>
              <a:t> = (</a:t>
            </a:r>
            <a:r>
              <a:rPr lang="en-US" i="1" dirty="0"/>
              <a:t>r</a:t>
            </a:r>
            <a:r>
              <a:rPr lang="en-US" dirty="0"/>
              <a:t> + </a:t>
            </a:r>
            <a:r>
              <a:rPr lang="en-US" i="1" dirty="0"/>
              <a:t>d</a:t>
            </a:r>
            <a:r>
              <a:rPr lang="en-US" dirty="0"/>
              <a:t>)</a:t>
            </a:r>
            <a:r>
              <a:rPr lang="en-US" i="1" dirty="0" err="1"/>
              <a:t>p</a:t>
            </a:r>
            <a:r>
              <a:rPr lang="en-US" sz="2000" i="1" baseline="-25000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5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3F89-CA7C-BA46-A93E-294FDF6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Investment-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6AA3-5FB4-B449-9BA8-BBA8E764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desired capital stock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96420-7443-A44A-AB8E-D561CEFA97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5925" y="2837021"/>
            <a:ext cx="4286250" cy="33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0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9172-461B-BC40-A98B-3AE704A6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FC81-C683-E248-AC8D-020415C9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Desired capital stock is the level of capital stock at which </a:t>
            </a:r>
            <a:r>
              <a:rPr lang="en-US" i="1" dirty="0" err="1"/>
              <a:t>MPK</a:t>
            </a:r>
            <a:r>
              <a:rPr lang="en-US" i="1" baseline="30000" dirty="0" err="1"/>
              <a:t>f</a:t>
            </a:r>
            <a:r>
              <a:rPr lang="en-US" dirty="0"/>
              <a:t> = </a:t>
            </a:r>
            <a:r>
              <a:rPr lang="en-US" i="1" dirty="0" err="1"/>
              <a:t>uc</a:t>
            </a:r>
            <a:r>
              <a:rPr lang="en-US" dirty="0"/>
              <a:t> </a:t>
            </a:r>
          </a:p>
          <a:p>
            <a:pPr lvl="0" fontAlgn="base"/>
            <a:r>
              <a:rPr lang="en-US" i="1" dirty="0" err="1"/>
              <a:t>MPK</a:t>
            </a:r>
            <a:r>
              <a:rPr lang="en-US" i="1" baseline="30000" dirty="0" err="1"/>
              <a:t>f</a:t>
            </a:r>
            <a:r>
              <a:rPr lang="en-US" dirty="0"/>
              <a:t> falls as </a:t>
            </a:r>
            <a:r>
              <a:rPr lang="en-US" i="1" dirty="0"/>
              <a:t>K</a:t>
            </a:r>
            <a:r>
              <a:rPr lang="en-US" dirty="0"/>
              <a:t> rises due to diminishing marginal productivity </a:t>
            </a:r>
          </a:p>
          <a:p>
            <a:pPr lvl="0" fontAlgn="base"/>
            <a:r>
              <a:rPr lang="en-US" i="1" dirty="0" err="1"/>
              <a:t>uc</a:t>
            </a:r>
            <a:r>
              <a:rPr lang="en-US" dirty="0"/>
              <a:t> doesn’t vary with </a:t>
            </a:r>
            <a:r>
              <a:rPr lang="en-US" i="1" dirty="0"/>
              <a:t>K</a:t>
            </a:r>
            <a:r>
              <a:rPr lang="en-US" dirty="0"/>
              <a:t>, so is a horizontal line </a:t>
            </a:r>
          </a:p>
          <a:p>
            <a:pPr lvl="0" fontAlgn="base"/>
            <a:r>
              <a:rPr lang="en-US" dirty="0"/>
              <a:t>If </a:t>
            </a:r>
            <a:r>
              <a:rPr lang="en-US" i="1" dirty="0" err="1"/>
              <a:t>MPK</a:t>
            </a:r>
            <a:r>
              <a:rPr lang="en-US" i="1" baseline="30000" dirty="0" err="1"/>
              <a:t>f</a:t>
            </a:r>
            <a:r>
              <a:rPr lang="en-US" dirty="0"/>
              <a:t> &gt; </a:t>
            </a:r>
            <a:r>
              <a:rPr lang="en-US" i="1" dirty="0" err="1"/>
              <a:t>uc</a:t>
            </a:r>
            <a:r>
              <a:rPr lang="en-US" dirty="0"/>
              <a:t>, profits rise as </a:t>
            </a:r>
            <a:r>
              <a:rPr lang="en-US" i="1" dirty="0"/>
              <a:t>K</a:t>
            </a:r>
            <a:r>
              <a:rPr lang="en-US" dirty="0"/>
              <a:t> is added (marginal benefits &gt; marginal costs) </a:t>
            </a:r>
          </a:p>
          <a:p>
            <a:pPr lvl="0" fontAlgn="base"/>
            <a:r>
              <a:rPr lang="en-US" dirty="0"/>
              <a:t>If </a:t>
            </a:r>
            <a:r>
              <a:rPr lang="en-US" i="1" dirty="0" err="1"/>
              <a:t>MPK</a:t>
            </a:r>
            <a:r>
              <a:rPr lang="en-US" i="1" baseline="30000" dirty="0" err="1"/>
              <a:t>f</a:t>
            </a:r>
            <a:r>
              <a:rPr lang="en-US" dirty="0"/>
              <a:t> &lt; </a:t>
            </a:r>
            <a:r>
              <a:rPr lang="en-US" i="1" dirty="0" err="1"/>
              <a:t>uc</a:t>
            </a:r>
            <a:r>
              <a:rPr lang="en-US" dirty="0"/>
              <a:t>, profits rise as </a:t>
            </a:r>
            <a:r>
              <a:rPr lang="en-US" i="1" dirty="0"/>
              <a:t>K</a:t>
            </a:r>
            <a:r>
              <a:rPr lang="en-US" dirty="0"/>
              <a:t> is reduced (marginal benefits &lt; marginal costs) </a:t>
            </a:r>
          </a:p>
          <a:p>
            <a:pPr lvl="0" fontAlgn="base"/>
            <a:r>
              <a:rPr lang="en-US" dirty="0"/>
              <a:t>Profits are maximized where </a:t>
            </a:r>
            <a:r>
              <a:rPr lang="en-US" i="1" dirty="0" err="1"/>
              <a:t>MPK</a:t>
            </a:r>
            <a:r>
              <a:rPr lang="en-US" i="1" baseline="30000" dirty="0" err="1"/>
              <a:t>f</a:t>
            </a:r>
            <a:r>
              <a:rPr lang="en-US" dirty="0"/>
              <a:t> = </a:t>
            </a:r>
            <a:r>
              <a:rPr lang="en-US" i="1" dirty="0" err="1"/>
              <a:t>uc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FF66-F8AD-5145-BDD4-5F6E61A9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desired capital stock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A360-C6DB-4141-966D-B4C11ACC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Factors that shift the </a:t>
            </a:r>
            <a:r>
              <a:rPr lang="en-US" i="1" dirty="0" err="1"/>
              <a:t>MPK</a:t>
            </a:r>
            <a:r>
              <a:rPr lang="en-US" sz="2000" i="1" baseline="30000" dirty="0" err="1"/>
              <a:t>f</a:t>
            </a:r>
            <a:r>
              <a:rPr lang="en-US" dirty="0"/>
              <a:t> curve or change the user cost of capital cause the desired capital stock to change </a:t>
            </a:r>
          </a:p>
          <a:p>
            <a:pPr lvl="0" fontAlgn="base"/>
            <a:r>
              <a:rPr lang="en-US" dirty="0"/>
              <a:t>These factors are changes in the real interest rate, depreciation rate, price of capital, or technological changes that affect the </a:t>
            </a:r>
            <a:r>
              <a:rPr lang="en-US" i="1" dirty="0" err="1"/>
              <a:t>MPK</a:t>
            </a:r>
            <a:r>
              <a:rPr lang="en-US" sz="2000" i="1" baseline="30000" dirty="0" err="1"/>
              <a:t>f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Taxes and the desired capital stock </a:t>
            </a:r>
          </a:p>
          <a:p>
            <a:pPr lvl="1" fontAlgn="base"/>
            <a:r>
              <a:rPr lang="en-US" dirty="0"/>
              <a:t>With taxes, the return to capital is only (1 - </a:t>
            </a:r>
            <a:r>
              <a:rPr lang="en-US" sz="2800" dirty="0"/>
              <a:t>t</a:t>
            </a:r>
            <a:r>
              <a:rPr lang="en-US" dirty="0"/>
              <a:t>)</a:t>
            </a:r>
            <a:r>
              <a:rPr lang="en-US" i="1" dirty="0" err="1"/>
              <a:t>MPK</a:t>
            </a:r>
            <a:r>
              <a:rPr lang="en-US" sz="1800" i="1" baseline="30000" dirty="0" err="1"/>
              <a:t>f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A firm chooses its desired capital stock so that the return equals the user cost, so  	(1 - </a:t>
            </a:r>
            <a:r>
              <a:rPr lang="en-US" sz="2800" dirty="0"/>
              <a:t>t</a:t>
            </a:r>
            <a:r>
              <a:rPr lang="en-US" dirty="0"/>
              <a:t>)</a:t>
            </a:r>
            <a:r>
              <a:rPr lang="en-US" i="1" dirty="0" err="1"/>
              <a:t>MPK</a:t>
            </a:r>
            <a:r>
              <a:rPr lang="en-US" sz="1800" i="1" baseline="30000" dirty="0" err="1"/>
              <a:t>f</a:t>
            </a:r>
            <a:r>
              <a:rPr lang="en-US" dirty="0"/>
              <a:t> = </a:t>
            </a:r>
            <a:r>
              <a:rPr lang="en-US" i="1" dirty="0" err="1"/>
              <a:t>uc</a:t>
            </a:r>
            <a:r>
              <a:rPr lang="en-US" dirty="0"/>
              <a:t>, which means: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	</a:t>
            </a:r>
            <a:r>
              <a:rPr lang="en-US" i="1" dirty="0" err="1"/>
              <a:t>MPK</a:t>
            </a:r>
            <a:r>
              <a:rPr lang="en-US" sz="2000" i="1" baseline="30000" dirty="0" err="1"/>
              <a:t>f</a:t>
            </a:r>
            <a:r>
              <a:rPr lang="en-US" dirty="0"/>
              <a:t> = </a:t>
            </a:r>
            <a:r>
              <a:rPr lang="en-US" i="1" dirty="0" err="1"/>
              <a:t>uc</a:t>
            </a:r>
            <a:r>
              <a:rPr lang="en-US" dirty="0"/>
              <a:t>/(1 - </a:t>
            </a:r>
            <a:r>
              <a:rPr lang="en-US" sz="3200" dirty="0"/>
              <a:t>t</a:t>
            </a:r>
            <a:r>
              <a:rPr lang="en-US" dirty="0"/>
              <a:t>) = (</a:t>
            </a:r>
            <a:r>
              <a:rPr lang="en-US" i="1" dirty="0"/>
              <a:t>r </a:t>
            </a:r>
            <a:r>
              <a:rPr lang="en-US" dirty="0"/>
              <a:t>+ </a:t>
            </a:r>
            <a:r>
              <a:rPr lang="en-US" i="1" dirty="0"/>
              <a:t>d</a:t>
            </a:r>
            <a:r>
              <a:rPr lang="en-US" dirty="0"/>
              <a:t>)</a:t>
            </a:r>
            <a:r>
              <a:rPr lang="en-US" i="1" dirty="0" err="1"/>
              <a:t>p</a:t>
            </a:r>
            <a:r>
              <a:rPr lang="en-US" sz="2000" i="1" baseline="-25000" dirty="0" err="1"/>
              <a:t>K</a:t>
            </a:r>
            <a:r>
              <a:rPr lang="en-US" dirty="0"/>
              <a:t>/(</a:t>
            </a:r>
            <a:r>
              <a:rPr lang="en-US" i="1" dirty="0"/>
              <a:t>1</a:t>
            </a:r>
            <a:r>
              <a:rPr lang="en-US" dirty="0"/>
              <a:t> - </a:t>
            </a:r>
            <a:r>
              <a:rPr lang="en-US" sz="3200" dirty="0"/>
              <a:t>t</a:t>
            </a:r>
            <a:r>
              <a:rPr lang="en-US" dirty="0"/>
              <a:t>) </a:t>
            </a:r>
          </a:p>
          <a:p>
            <a:pPr lvl="1" fontAlgn="base"/>
            <a:r>
              <a:rPr lang="en-US" dirty="0"/>
              <a:t>Tax-adjusted user cost of capital is </a:t>
            </a:r>
            <a:r>
              <a:rPr lang="en-US" i="1" dirty="0" err="1"/>
              <a:t>uc</a:t>
            </a:r>
            <a:r>
              <a:rPr lang="en-US" dirty="0"/>
              <a:t>/(1 - </a:t>
            </a:r>
            <a:r>
              <a:rPr lang="en-US" sz="2800" dirty="0"/>
              <a:t>t</a:t>
            </a:r>
            <a:r>
              <a:rPr lang="en-US" dirty="0"/>
              <a:t>) </a:t>
            </a:r>
          </a:p>
          <a:p>
            <a:pPr lvl="1" fontAlgn="base"/>
            <a:r>
              <a:rPr lang="en-US" dirty="0"/>
              <a:t>An increase in </a:t>
            </a:r>
            <a:r>
              <a:rPr lang="en-US" sz="2800" dirty="0"/>
              <a:t>t</a:t>
            </a:r>
            <a:r>
              <a:rPr lang="en-US" dirty="0"/>
              <a:t> raises the tax-adjusted user cost and reduces the desired capital stock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4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45BA-003C-9F44-AC34-ADBF1863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the desired capital stock to investment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569C-8249-8548-B4B6-75A4CDF5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The capital stock changes from two opposing channels </a:t>
            </a:r>
          </a:p>
          <a:p>
            <a:pPr lvl="1" fontAlgn="base"/>
            <a:r>
              <a:rPr lang="en-US" dirty="0"/>
              <a:t>New capital increases the capital stock; this is gross investment </a:t>
            </a:r>
          </a:p>
          <a:p>
            <a:pPr lvl="1" fontAlgn="base"/>
            <a:r>
              <a:rPr lang="en-US" dirty="0"/>
              <a:t>The capital stock depreciates, which reduces the capital stock </a:t>
            </a:r>
          </a:p>
          <a:p>
            <a:pPr lvl="1" fontAlgn="base"/>
            <a:r>
              <a:rPr lang="en-US" dirty="0"/>
              <a:t>Net investment = gross investment (</a:t>
            </a:r>
            <a:r>
              <a:rPr lang="en-US" i="1" dirty="0"/>
              <a:t>I</a:t>
            </a:r>
            <a:r>
              <a:rPr lang="en-US" dirty="0"/>
              <a:t>) minus depreciation:  </a:t>
            </a:r>
          </a:p>
          <a:p>
            <a:r>
              <a:rPr lang="en-US" i="1" dirty="0"/>
              <a:t> K</a:t>
            </a:r>
            <a:r>
              <a:rPr lang="en-US" i="1" baseline="-25000" dirty="0"/>
              <a:t>t</a:t>
            </a:r>
            <a:r>
              <a:rPr lang="en-US" baseline="-25000" dirty="0"/>
              <a:t>+1</a:t>
            </a:r>
            <a:r>
              <a:rPr lang="en-US" dirty="0"/>
              <a:t> - </a:t>
            </a:r>
            <a:r>
              <a:rPr lang="en-US" i="1" dirty="0" err="1"/>
              <a:t>K</a:t>
            </a:r>
            <a:r>
              <a:rPr lang="en-US" i="1" baseline="-25000" dirty="0" err="1"/>
              <a:t>t</a:t>
            </a:r>
            <a:r>
              <a:rPr lang="en-US" dirty="0"/>
              <a:t> = </a:t>
            </a:r>
            <a:r>
              <a:rPr lang="en-US" i="1" dirty="0"/>
              <a:t>I</a:t>
            </a:r>
            <a:r>
              <a:rPr lang="en-US" i="1" baseline="-25000" dirty="0"/>
              <a:t>t</a:t>
            </a:r>
            <a:r>
              <a:rPr lang="en-US" dirty="0"/>
              <a:t> - </a:t>
            </a:r>
            <a:r>
              <a:rPr lang="en-US" i="1" dirty="0" err="1"/>
              <a:t>dK</a:t>
            </a:r>
            <a:r>
              <a:rPr lang="en-US" i="1" baseline="-25000" dirty="0" err="1"/>
              <a:t>t</a:t>
            </a:r>
            <a:r>
              <a:rPr lang="en-US" dirty="0"/>
              <a:t> where net investment equals the change in the capital stock </a:t>
            </a:r>
          </a:p>
          <a:p>
            <a:pPr lvl="0" fontAlgn="base"/>
            <a:r>
              <a:rPr lang="en-US" dirty="0"/>
              <a:t>Rewriting  gives </a:t>
            </a:r>
            <a:r>
              <a:rPr lang="en-US" i="1" dirty="0"/>
              <a:t>I</a:t>
            </a:r>
            <a:r>
              <a:rPr lang="en-US" sz="2000" i="1" baseline="-25000" dirty="0"/>
              <a:t>t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sz="2000" i="1" baseline="-25000" dirty="0"/>
              <a:t>t</a:t>
            </a:r>
            <a:r>
              <a:rPr lang="en-US" sz="2000" baseline="-25000" dirty="0"/>
              <a:t>+1</a:t>
            </a:r>
            <a:r>
              <a:rPr lang="en-US" dirty="0"/>
              <a:t> - </a:t>
            </a:r>
            <a:r>
              <a:rPr lang="en-US" i="1" dirty="0" err="1"/>
              <a:t>K</a:t>
            </a:r>
            <a:r>
              <a:rPr lang="en-US" sz="2000" i="1" baseline="-25000" dirty="0" err="1"/>
              <a:t>t</a:t>
            </a:r>
            <a:r>
              <a:rPr lang="en-US" dirty="0"/>
              <a:t> + </a:t>
            </a:r>
            <a:r>
              <a:rPr lang="en-US" i="1" dirty="0" err="1"/>
              <a:t>dK</a:t>
            </a:r>
            <a:r>
              <a:rPr lang="en-US" sz="2000" i="1" baseline="-25000" dirty="0" err="1"/>
              <a:t>t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If firms can change their capital stocks in one period, then the desired capital stock </a:t>
            </a:r>
          </a:p>
          <a:p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sz="2000" i="1" baseline="30000" dirty="0"/>
              <a:t>*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sz="2000" i="1" baseline="-25000" dirty="0"/>
              <a:t>t</a:t>
            </a:r>
            <a:r>
              <a:rPr lang="en-US" sz="2000" baseline="-25000" dirty="0"/>
              <a:t>+1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So </a:t>
            </a:r>
            <a:r>
              <a:rPr lang="en-US" i="1" dirty="0"/>
              <a:t>I</a:t>
            </a:r>
            <a:r>
              <a:rPr lang="en-US" sz="1800" i="1" baseline="-25000" dirty="0"/>
              <a:t>t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sz="1800" i="1" baseline="30000" dirty="0"/>
              <a:t>*</a:t>
            </a:r>
            <a:r>
              <a:rPr lang="en-US" dirty="0"/>
              <a:t> - </a:t>
            </a:r>
            <a:r>
              <a:rPr lang="en-US" i="1" dirty="0" err="1"/>
              <a:t>K</a:t>
            </a:r>
            <a:r>
              <a:rPr lang="en-US" sz="1800" i="1" baseline="-25000" dirty="0" err="1"/>
              <a:t>t</a:t>
            </a:r>
            <a:r>
              <a:rPr lang="en-US" dirty="0"/>
              <a:t> + </a:t>
            </a:r>
            <a:r>
              <a:rPr lang="en-US" i="1" dirty="0" err="1"/>
              <a:t>dK</a:t>
            </a:r>
            <a:r>
              <a:rPr lang="en-US" sz="1800" i="1" baseline="-25000" dirty="0" err="1"/>
              <a:t>t</a:t>
            </a:r>
            <a:r>
              <a:rPr lang="en-US" dirty="0"/>
              <a:t> 	(4.6) c. Thus investment has two parts </a:t>
            </a:r>
          </a:p>
          <a:p>
            <a:pPr lvl="2" fontAlgn="base"/>
            <a:r>
              <a:rPr lang="en-US" dirty="0"/>
              <a:t>Desired net increase in the capital stock over the year (</a:t>
            </a:r>
            <a:r>
              <a:rPr lang="en-US" i="1" dirty="0"/>
              <a:t>K</a:t>
            </a:r>
            <a:r>
              <a:rPr lang="en-US" sz="1600" i="1" baseline="30000" dirty="0"/>
              <a:t>*</a:t>
            </a:r>
            <a:r>
              <a:rPr lang="en-US" dirty="0"/>
              <a:t> - </a:t>
            </a:r>
            <a:r>
              <a:rPr lang="en-US" i="1" dirty="0" err="1"/>
              <a:t>K</a:t>
            </a:r>
            <a:r>
              <a:rPr lang="en-US" sz="1600" i="1" baseline="-25000" dirty="0" err="1"/>
              <a:t>t</a:t>
            </a:r>
            <a:r>
              <a:rPr lang="en-US" dirty="0"/>
              <a:t>) </a:t>
            </a:r>
          </a:p>
          <a:p>
            <a:pPr lvl="2" fontAlgn="base"/>
            <a:r>
              <a:rPr lang="en-US" dirty="0"/>
              <a:t>Investment needed to replace depreciated capital (</a:t>
            </a:r>
            <a:r>
              <a:rPr lang="en-US" i="1" dirty="0" err="1"/>
              <a:t>dK</a:t>
            </a:r>
            <a:r>
              <a:rPr lang="en-US" sz="1600" i="1" baseline="-25000" dirty="0" err="1"/>
              <a:t>t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6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6F81-4DD2-0E43-9FCA-14D68452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b="1" dirty="0"/>
              <a:t>Consumption, Saving, and Investment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A8-AED5-6040-9833-39CB9D64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06CD-EFA7-7144-93F8-737193F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5221-7AF7-734E-8D35-264FA66E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Describe the factors that affect consumption and saving decisions </a:t>
            </a:r>
          </a:p>
          <a:p>
            <a:pPr lvl="0" fontAlgn="base"/>
            <a:r>
              <a:rPr lang="en-US" dirty="0"/>
              <a:t>Discuss the factors that affect the investment of firms </a:t>
            </a:r>
          </a:p>
          <a:p>
            <a:r>
              <a:rPr lang="en-US" dirty="0"/>
              <a:t>Explain the factors affecting goods market equilibrium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75DD-80D9-354F-AD9A-13E4FDD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consumption and saving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8636-0E58-004E-8EF7-83E72D97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Desired consumption: consumption amount desired by households </a:t>
            </a:r>
          </a:p>
          <a:p>
            <a:pPr lvl="0" fontAlgn="base"/>
            <a:r>
              <a:rPr lang="en-US" dirty="0"/>
              <a:t>Desired national saving: level of national saving when consumption is at its desired level </a:t>
            </a:r>
          </a:p>
          <a:p>
            <a:pPr marL="0" indent="0">
              <a:buNone/>
            </a:pPr>
            <a:r>
              <a:rPr lang="en-US" i="1" dirty="0"/>
              <a:t>   S</a:t>
            </a:r>
            <a:r>
              <a:rPr lang="en-US" i="1" baseline="30000" dirty="0"/>
              <a:t>d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- </a:t>
            </a:r>
            <a:r>
              <a:rPr lang="en-US" i="1" dirty="0"/>
              <a:t>C</a:t>
            </a:r>
            <a:r>
              <a:rPr lang="en-US" i="1" baseline="30000" dirty="0"/>
              <a:t>d</a:t>
            </a:r>
            <a:r>
              <a:rPr lang="en-US" dirty="0"/>
              <a:t> - </a:t>
            </a:r>
            <a:r>
              <a:rPr lang="en-US" i="1" dirty="0"/>
              <a:t>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36E7-0B05-FD46-BA52-9BFA54C6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consumption and saving decision of an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3D1A-8C37-1441-8CE4-E2867543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/>
              <a:t>A person can consume less than current income (saving is positive) </a:t>
            </a:r>
          </a:p>
          <a:p>
            <a:pPr lvl="1" fontAlgn="base"/>
            <a:r>
              <a:rPr lang="en-US" dirty="0"/>
              <a:t>A person can consume more than current income (saving is negative) </a:t>
            </a:r>
          </a:p>
          <a:p>
            <a:pPr lvl="1" fontAlgn="base"/>
            <a:r>
              <a:rPr lang="en-US" dirty="0"/>
              <a:t>Trade-off between current consumption and future consumption </a:t>
            </a:r>
          </a:p>
          <a:p>
            <a:pPr lvl="2" fontAlgn="base"/>
            <a:r>
              <a:rPr lang="en-US" dirty="0"/>
              <a:t>The price of 1 unit of current consumption is 1 + </a:t>
            </a:r>
            <a:r>
              <a:rPr lang="en-US" i="1" dirty="0"/>
              <a:t>r</a:t>
            </a:r>
            <a:r>
              <a:rPr lang="en-US" dirty="0"/>
              <a:t> units of future consumption, where </a:t>
            </a:r>
            <a:r>
              <a:rPr lang="en-US" i="1" dirty="0"/>
              <a:t>r</a:t>
            </a:r>
            <a:r>
              <a:rPr lang="en-US" dirty="0"/>
              <a:t> is the real interest rate </a:t>
            </a:r>
          </a:p>
          <a:p>
            <a:pPr lvl="2" fontAlgn="base"/>
            <a:r>
              <a:rPr lang="en-US" dirty="0"/>
              <a:t>Consumption-smoothing motive: the desire to have a relatively even pattern of consumption over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CAE0-F621-1949-B155-A8449BC1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Effect of changes in current income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C498-6B71-6747-AA28-5F39426C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fontAlgn="base"/>
            <a:r>
              <a:rPr lang="en-US" dirty="0"/>
              <a:t>Increase in current income: both consumption and saving increase (vice versa for decrease in current income) </a:t>
            </a:r>
          </a:p>
          <a:p>
            <a:pPr lvl="1" fontAlgn="base"/>
            <a:r>
              <a:rPr lang="en-US" dirty="0"/>
              <a:t>Marginal propensity to consume (</a:t>
            </a:r>
            <a:r>
              <a:rPr lang="en-US" i="1" dirty="0"/>
              <a:t>MPC</a:t>
            </a:r>
            <a:r>
              <a:rPr lang="en-US" dirty="0"/>
              <a:t>) = fraction of additional current income consumed in current period; between 0 and 1 </a:t>
            </a:r>
          </a:p>
          <a:p>
            <a:pPr lvl="1" fontAlgn="base"/>
            <a:r>
              <a:rPr lang="en-US" dirty="0"/>
              <a:t>Aggregate level: When current income (</a:t>
            </a:r>
            <a:r>
              <a:rPr lang="en-US" i="1" dirty="0"/>
              <a:t>Y</a:t>
            </a:r>
            <a:r>
              <a:rPr lang="en-US" dirty="0"/>
              <a:t>) rises, </a:t>
            </a:r>
            <a:r>
              <a:rPr lang="en-US" i="1" dirty="0"/>
              <a:t>C</a:t>
            </a:r>
            <a:r>
              <a:rPr lang="en-US" sz="1800" i="1" baseline="30000" dirty="0"/>
              <a:t>d</a:t>
            </a:r>
            <a:r>
              <a:rPr lang="en-US" dirty="0"/>
              <a:t> rises, but not by as much as </a:t>
            </a:r>
            <a:r>
              <a:rPr lang="en-US" i="1" dirty="0"/>
              <a:t>Y</a:t>
            </a:r>
            <a:r>
              <a:rPr lang="en-US" dirty="0"/>
              <a:t>, so </a:t>
            </a:r>
            <a:r>
              <a:rPr lang="en-US" i="1" dirty="0"/>
              <a:t>S</a:t>
            </a:r>
            <a:r>
              <a:rPr lang="en-US" sz="1800" i="1" baseline="30000" dirty="0"/>
              <a:t>d</a:t>
            </a:r>
            <a:r>
              <a:rPr lang="en-US" dirty="0"/>
              <a:t> rises </a:t>
            </a:r>
          </a:p>
          <a:p>
            <a:pPr lvl="1"/>
            <a:r>
              <a:rPr lang="en-US" dirty="0"/>
              <a:t>Example: MPC = 0.4, Increase in Current Income, $6,000</a:t>
            </a:r>
          </a:p>
          <a:p>
            <a:pPr marL="457200" lvl="1" indent="0">
              <a:buNone/>
            </a:pPr>
            <a:r>
              <a:rPr lang="en-US" dirty="0"/>
              <a:t>   $6,000(0.4) = $2,400 increase in consumption.</a:t>
            </a:r>
          </a:p>
          <a:p>
            <a:pPr marL="457200" lvl="1" indent="0">
              <a:buNone/>
            </a:pPr>
            <a:r>
              <a:rPr lang="en-US" dirty="0"/>
              <a:t>   Saving also increase by $6,000-$2,400= $3,600.</a:t>
            </a:r>
          </a:p>
          <a:p>
            <a:pPr marL="457200" lvl="1" indent="0">
              <a:buNone/>
            </a:pPr>
            <a:r>
              <a:rPr lang="en-US" dirty="0"/>
              <a:t>   Assuming an MPC of 0.4 for all households, the Money Multiplier in the             economy = 1/(1-MPC) or 1.67. This means that for every dollar injected into the     economy generates $1.67 of demand for goods and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0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9BCA-7E0D-5C42-A299-380C2C79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Effect of changes in expected future income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210A-3618-E84E-B9FF-5E4CE67B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expected future income leads to more consumption today, so saving falls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65E3-5282-9242-A2BB-B97B00C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changes in wealth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7BF-A9E3-354F-B455-D6D046B6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wealth raises current consumption, so lowers current saving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43E-3785-824C-ADB2-0B113485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Effect of changes in real interest rate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F7B7-941F-AC45-B134-C48F03FA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/>
              <a:t>Increased real interest rate has two opposing effects </a:t>
            </a:r>
          </a:p>
          <a:p>
            <a:pPr lvl="2" fontAlgn="base"/>
            <a:r>
              <a:rPr lang="en-US" dirty="0"/>
              <a:t>Substitution effect: Positive effect on saving, since rate of return is higher; greater reward for saving elicits more saving </a:t>
            </a:r>
          </a:p>
          <a:p>
            <a:pPr lvl="2" fontAlgn="base"/>
            <a:r>
              <a:rPr lang="en-US" dirty="0"/>
              <a:t>Income effect </a:t>
            </a:r>
          </a:p>
          <a:p>
            <a:pPr lvl="3" fontAlgn="base"/>
            <a:r>
              <a:rPr lang="en-US" dirty="0"/>
              <a:t>For a saver: Negative effect on saving, since it takes less saving to obtain a given amount in the future (target saving) </a:t>
            </a:r>
          </a:p>
          <a:p>
            <a:pPr lvl="3" fontAlgn="base"/>
            <a:r>
              <a:rPr lang="en-US" dirty="0"/>
              <a:t>For a borrower: Positive effect on saving, since the higher real interest rate means a loss of wealth </a:t>
            </a:r>
          </a:p>
          <a:p>
            <a:pPr lvl="2" fontAlgn="base"/>
            <a:r>
              <a:rPr lang="en-US" dirty="0"/>
              <a:t>Empirical studies have mixed results; probably a slight increase in aggregate saving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1246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Topics for the Rest of the Semester </vt:lpstr>
      <vt:lpstr>Consumption, Saving, and Investment </vt:lpstr>
      <vt:lpstr>Learning Objectives </vt:lpstr>
      <vt:lpstr>The importance of consumption and saving </vt:lpstr>
      <vt:lpstr>The consumption and saving decision of an individual</vt:lpstr>
      <vt:lpstr> Effect of changes in current income  </vt:lpstr>
      <vt:lpstr> Effect of changes in expected future income  </vt:lpstr>
      <vt:lpstr>Effect of changes in wealth</vt:lpstr>
      <vt:lpstr> Effect of changes in real interest rate  </vt:lpstr>
      <vt:lpstr>Taxes and the real return to saving </vt:lpstr>
      <vt:lpstr> Fiscal policy </vt:lpstr>
      <vt:lpstr>Taxes</vt:lpstr>
      <vt:lpstr>Investment</vt:lpstr>
      <vt:lpstr>Investment- Cont’d.</vt:lpstr>
      <vt:lpstr>Investment Cont’d.</vt:lpstr>
      <vt:lpstr>Changes in the desired capital stock </vt:lpstr>
      <vt:lpstr> From the desired capital stock to investment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for the Rest of the Semester </dc:title>
  <dc:creator>Chris Herdelin</dc:creator>
  <cp:lastModifiedBy>Chris Herdelin</cp:lastModifiedBy>
  <cp:revision>3</cp:revision>
  <dcterms:created xsi:type="dcterms:W3CDTF">2020-03-24T14:45:41Z</dcterms:created>
  <dcterms:modified xsi:type="dcterms:W3CDTF">2020-03-24T15:27:57Z</dcterms:modified>
</cp:coreProperties>
</file>