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94"/>
  </p:normalViewPr>
  <p:slideViewPr>
    <p:cSldViewPr snapToGrid="0" snapToObjects="1">
      <p:cViewPr varScale="1">
        <p:scale>
          <a:sx n="116" d="100"/>
          <a:sy n="116"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9FEF-6C49-F548-9C79-680E24E69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B247DD-8D52-7544-82C0-DDFA3309C1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AC002D-3BA7-4E49-89DD-B0EC142C62D1}"/>
              </a:ext>
            </a:extLst>
          </p:cNvPr>
          <p:cNvSpPr>
            <a:spLocks noGrp="1"/>
          </p:cNvSpPr>
          <p:nvPr>
            <p:ph type="dt" sz="half" idx="10"/>
          </p:nvPr>
        </p:nvSpPr>
        <p:spPr/>
        <p:txBody>
          <a:bodyPr/>
          <a:lstStyle/>
          <a:p>
            <a:fld id="{DA9CB3D1-74EA-384C-8FC8-B3BD5B374054}" type="datetimeFigureOut">
              <a:rPr lang="en-US" smtClean="0"/>
              <a:t>4/14/20</a:t>
            </a:fld>
            <a:endParaRPr lang="en-US"/>
          </a:p>
        </p:txBody>
      </p:sp>
      <p:sp>
        <p:nvSpPr>
          <p:cNvPr id="5" name="Footer Placeholder 4">
            <a:extLst>
              <a:ext uri="{FF2B5EF4-FFF2-40B4-BE49-F238E27FC236}">
                <a16:creationId xmlns:a16="http://schemas.microsoft.com/office/drawing/2014/main" id="{2C893113-2A19-A640-B69B-96CEBF4F9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FEB4E-CA10-6942-BC20-CCC0C30FD80E}"/>
              </a:ext>
            </a:extLst>
          </p:cNvPr>
          <p:cNvSpPr>
            <a:spLocks noGrp="1"/>
          </p:cNvSpPr>
          <p:nvPr>
            <p:ph type="sldNum" sz="quarter" idx="12"/>
          </p:nvPr>
        </p:nvSpPr>
        <p:spPr/>
        <p:txBody>
          <a:bodyPr/>
          <a:lstStyle/>
          <a:p>
            <a:fld id="{B90EB56A-28EF-A243-8D15-1565E98E3EBD}" type="slidenum">
              <a:rPr lang="en-US" smtClean="0"/>
              <a:t>‹#›</a:t>
            </a:fld>
            <a:endParaRPr lang="en-US"/>
          </a:p>
        </p:txBody>
      </p:sp>
    </p:spTree>
    <p:extLst>
      <p:ext uri="{BB962C8B-B14F-4D97-AF65-F5344CB8AC3E}">
        <p14:creationId xmlns:p14="http://schemas.microsoft.com/office/powerpoint/2010/main" val="105971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4392-0108-AD40-A385-3D0CB4F3E5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267BD1-1987-AB4D-B8EC-EF618C3EEA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493F6-8DC0-A343-808C-BA59B9486CE5}"/>
              </a:ext>
            </a:extLst>
          </p:cNvPr>
          <p:cNvSpPr>
            <a:spLocks noGrp="1"/>
          </p:cNvSpPr>
          <p:nvPr>
            <p:ph type="dt" sz="half" idx="10"/>
          </p:nvPr>
        </p:nvSpPr>
        <p:spPr/>
        <p:txBody>
          <a:bodyPr/>
          <a:lstStyle/>
          <a:p>
            <a:fld id="{DA9CB3D1-74EA-384C-8FC8-B3BD5B374054}" type="datetimeFigureOut">
              <a:rPr lang="en-US" smtClean="0"/>
              <a:t>4/14/20</a:t>
            </a:fld>
            <a:endParaRPr lang="en-US"/>
          </a:p>
        </p:txBody>
      </p:sp>
      <p:sp>
        <p:nvSpPr>
          <p:cNvPr id="5" name="Footer Placeholder 4">
            <a:extLst>
              <a:ext uri="{FF2B5EF4-FFF2-40B4-BE49-F238E27FC236}">
                <a16:creationId xmlns:a16="http://schemas.microsoft.com/office/drawing/2014/main" id="{D5CA4605-9AFD-A24F-A549-487E9A1E0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CE524-DC6A-7846-915E-F768E139982A}"/>
              </a:ext>
            </a:extLst>
          </p:cNvPr>
          <p:cNvSpPr>
            <a:spLocks noGrp="1"/>
          </p:cNvSpPr>
          <p:nvPr>
            <p:ph type="sldNum" sz="quarter" idx="12"/>
          </p:nvPr>
        </p:nvSpPr>
        <p:spPr/>
        <p:txBody>
          <a:bodyPr/>
          <a:lstStyle/>
          <a:p>
            <a:fld id="{B90EB56A-28EF-A243-8D15-1565E98E3EBD}" type="slidenum">
              <a:rPr lang="en-US" smtClean="0"/>
              <a:t>‹#›</a:t>
            </a:fld>
            <a:endParaRPr lang="en-US"/>
          </a:p>
        </p:txBody>
      </p:sp>
    </p:spTree>
    <p:extLst>
      <p:ext uri="{BB962C8B-B14F-4D97-AF65-F5344CB8AC3E}">
        <p14:creationId xmlns:p14="http://schemas.microsoft.com/office/powerpoint/2010/main" val="124795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DA6B54-6D2E-4C4A-9C95-DB07C7128E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03FCE8-5A84-6D4C-A5BC-A1FA4E28E4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15854-C21F-7340-BDEA-8608A2E6A8B5}"/>
              </a:ext>
            </a:extLst>
          </p:cNvPr>
          <p:cNvSpPr>
            <a:spLocks noGrp="1"/>
          </p:cNvSpPr>
          <p:nvPr>
            <p:ph type="dt" sz="half" idx="10"/>
          </p:nvPr>
        </p:nvSpPr>
        <p:spPr/>
        <p:txBody>
          <a:bodyPr/>
          <a:lstStyle/>
          <a:p>
            <a:fld id="{DA9CB3D1-74EA-384C-8FC8-B3BD5B374054}" type="datetimeFigureOut">
              <a:rPr lang="en-US" smtClean="0"/>
              <a:t>4/14/20</a:t>
            </a:fld>
            <a:endParaRPr lang="en-US"/>
          </a:p>
        </p:txBody>
      </p:sp>
      <p:sp>
        <p:nvSpPr>
          <p:cNvPr id="5" name="Footer Placeholder 4">
            <a:extLst>
              <a:ext uri="{FF2B5EF4-FFF2-40B4-BE49-F238E27FC236}">
                <a16:creationId xmlns:a16="http://schemas.microsoft.com/office/drawing/2014/main" id="{E3AE6EC2-C527-B44E-BC4A-4653EA2BA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3E6DC-273B-974C-9615-D3B9A0B894B0}"/>
              </a:ext>
            </a:extLst>
          </p:cNvPr>
          <p:cNvSpPr>
            <a:spLocks noGrp="1"/>
          </p:cNvSpPr>
          <p:nvPr>
            <p:ph type="sldNum" sz="quarter" idx="12"/>
          </p:nvPr>
        </p:nvSpPr>
        <p:spPr/>
        <p:txBody>
          <a:bodyPr/>
          <a:lstStyle/>
          <a:p>
            <a:fld id="{B90EB56A-28EF-A243-8D15-1565E98E3EBD}" type="slidenum">
              <a:rPr lang="en-US" smtClean="0"/>
              <a:t>‹#›</a:t>
            </a:fld>
            <a:endParaRPr lang="en-US"/>
          </a:p>
        </p:txBody>
      </p:sp>
    </p:spTree>
    <p:extLst>
      <p:ext uri="{BB962C8B-B14F-4D97-AF65-F5344CB8AC3E}">
        <p14:creationId xmlns:p14="http://schemas.microsoft.com/office/powerpoint/2010/main" val="110201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82C8-0E07-0549-842D-7EBED50843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FCC2E1-EEAF-974B-81DF-9C618695A1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3C795-5E9A-7048-B13F-81E512301FE1}"/>
              </a:ext>
            </a:extLst>
          </p:cNvPr>
          <p:cNvSpPr>
            <a:spLocks noGrp="1"/>
          </p:cNvSpPr>
          <p:nvPr>
            <p:ph type="dt" sz="half" idx="10"/>
          </p:nvPr>
        </p:nvSpPr>
        <p:spPr/>
        <p:txBody>
          <a:bodyPr/>
          <a:lstStyle/>
          <a:p>
            <a:fld id="{DA9CB3D1-74EA-384C-8FC8-B3BD5B374054}" type="datetimeFigureOut">
              <a:rPr lang="en-US" smtClean="0"/>
              <a:t>4/14/20</a:t>
            </a:fld>
            <a:endParaRPr lang="en-US"/>
          </a:p>
        </p:txBody>
      </p:sp>
      <p:sp>
        <p:nvSpPr>
          <p:cNvPr id="5" name="Footer Placeholder 4">
            <a:extLst>
              <a:ext uri="{FF2B5EF4-FFF2-40B4-BE49-F238E27FC236}">
                <a16:creationId xmlns:a16="http://schemas.microsoft.com/office/drawing/2014/main" id="{56C09581-B187-7D40-9C55-D7DCB5D76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5CF30-520F-1E44-BBED-FF93709E915B}"/>
              </a:ext>
            </a:extLst>
          </p:cNvPr>
          <p:cNvSpPr>
            <a:spLocks noGrp="1"/>
          </p:cNvSpPr>
          <p:nvPr>
            <p:ph type="sldNum" sz="quarter" idx="12"/>
          </p:nvPr>
        </p:nvSpPr>
        <p:spPr/>
        <p:txBody>
          <a:bodyPr/>
          <a:lstStyle/>
          <a:p>
            <a:fld id="{B90EB56A-28EF-A243-8D15-1565E98E3EBD}" type="slidenum">
              <a:rPr lang="en-US" smtClean="0"/>
              <a:t>‹#›</a:t>
            </a:fld>
            <a:endParaRPr lang="en-US"/>
          </a:p>
        </p:txBody>
      </p:sp>
    </p:spTree>
    <p:extLst>
      <p:ext uri="{BB962C8B-B14F-4D97-AF65-F5344CB8AC3E}">
        <p14:creationId xmlns:p14="http://schemas.microsoft.com/office/powerpoint/2010/main" val="50608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C9643-2F25-5B42-9B46-05C229BA46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A1E202-51BA-974F-9976-293DF0003E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C4AAF-03CD-8649-8C90-E06B04FCADFA}"/>
              </a:ext>
            </a:extLst>
          </p:cNvPr>
          <p:cNvSpPr>
            <a:spLocks noGrp="1"/>
          </p:cNvSpPr>
          <p:nvPr>
            <p:ph type="dt" sz="half" idx="10"/>
          </p:nvPr>
        </p:nvSpPr>
        <p:spPr/>
        <p:txBody>
          <a:bodyPr/>
          <a:lstStyle/>
          <a:p>
            <a:fld id="{DA9CB3D1-74EA-384C-8FC8-B3BD5B374054}" type="datetimeFigureOut">
              <a:rPr lang="en-US" smtClean="0"/>
              <a:t>4/14/20</a:t>
            </a:fld>
            <a:endParaRPr lang="en-US"/>
          </a:p>
        </p:txBody>
      </p:sp>
      <p:sp>
        <p:nvSpPr>
          <p:cNvPr id="5" name="Footer Placeholder 4">
            <a:extLst>
              <a:ext uri="{FF2B5EF4-FFF2-40B4-BE49-F238E27FC236}">
                <a16:creationId xmlns:a16="http://schemas.microsoft.com/office/drawing/2014/main" id="{DA39F6A1-2A36-3A47-BFCD-4DCE8011EC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663FE7-0C7E-7643-A55B-89F1BD8AD4F5}"/>
              </a:ext>
            </a:extLst>
          </p:cNvPr>
          <p:cNvSpPr>
            <a:spLocks noGrp="1"/>
          </p:cNvSpPr>
          <p:nvPr>
            <p:ph type="sldNum" sz="quarter" idx="12"/>
          </p:nvPr>
        </p:nvSpPr>
        <p:spPr/>
        <p:txBody>
          <a:bodyPr/>
          <a:lstStyle/>
          <a:p>
            <a:fld id="{B90EB56A-28EF-A243-8D15-1565E98E3EBD}" type="slidenum">
              <a:rPr lang="en-US" smtClean="0"/>
              <a:t>‹#›</a:t>
            </a:fld>
            <a:endParaRPr lang="en-US"/>
          </a:p>
        </p:txBody>
      </p:sp>
    </p:spTree>
    <p:extLst>
      <p:ext uri="{BB962C8B-B14F-4D97-AF65-F5344CB8AC3E}">
        <p14:creationId xmlns:p14="http://schemas.microsoft.com/office/powerpoint/2010/main" val="1896372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AFF3-174F-0048-9E86-AA69B46551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25482A-7513-F54E-832E-6986C3B9BB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DCF5DE-39D7-D449-ABFB-9D49227BD7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29A7E4-2485-7C4C-8DC3-583F1B76B172}"/>
              </a:ext>
            </a:extLst>
          </p:cNvPr>
          <p:cNvSpPr>
            <a:spLocks noGrp="1"/>
          </p:cNvSpPr>
          <p:nvPr>
            <p:ph type="dt" sz="half" idx="10"/>
          </p:nvPr>
        </p:nvSpPr>
        <p:spPr/>
        <p:txBody>
          <a:bodyPr/>
          <a:lstStyle/>
          <a:p>
            <a:fld id="{DA9CB3D1-74EA-384C-8FC8-B3BD5B374054}" type="datetimeFigureOut">
              <a:rPr lang="en-US" smtClean="0"/>
              <a:t>4/14/20</a:t>
            </a:fld>
            <a:endParaRPr lang="en-US"/>
          </a:p>
        </p:txBody>
      </p:sp>
      <p:sp>
        <p:nvSpPr>
          <p:cNvPr id="6" name="Footer Placeholder 5">
            <a:extLst>
              <a:ext uri="{FF2B5EF4-FFF2-40B4-BE49-F238E27FC236}">
                <a16:creationId xmlns:a16="http://schemas.microsoft.com/office/drawing/2014/main" id="{14136403-A239-EC46-BB0B-EF93FB460F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D61B9-19A5-AD4A-989C-7C4A9B092577}"/>
              </a:ext>
            </a:extLst>
          </p:cNvPr>
          <p:cNvSpPr>
            <a:spLocks noGrp="1"/>
          </p:cNvSpPr>
          <p:nvPr>
            <p:ph type="sldNum" sz="quarter" idx="12"/>
          </p:nvPr>
        </p:nvSpPr>
        <p:spPr/>
        <p:txBody>
          <a:bodyPr/>
          <a:lstStyle/>
          <a:p>
            <a:fld id="{B90EB56A-28EF-A243-8D15-1565E98E3EBD}" type="slidenum">
              <a:rPr lang="en-US" smtClean="0"/>
              <a:t>‹#›</a:t>
            </a:fld>
            <a:endParaRPr lang="en-US"/>
          </a:p>
        </p:txBody>
      </p:sp>
    </p:spTree>
    <p:extLst>
      <p:ext uri="{BB962C8B-B14F-4D97-AF65-F5344CB8AC3E}">
        <p14:creationId xmlns:p14="http://schemas.microsoft.com/office/powerpoint/2010/main" val="51059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9397-08D7-D746-82CB-C53BD630D9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0E4449-C433-6144-8120-7FCA78FD4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4387F5-C868-AD4E-A759-49E1247A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214F9D-64E4-DD46-8A68-828468D9FC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B1A6E5-1617-874D-9B1B-43E884691D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9C49D3-5B9D-1742-99E2-E10B062F2763}"/>
              </a:ext>
            </a:extLst>
          </p:cNvPr>
          <p:cNvSpPr>
            <a:spLocks noGrp="1"/>
          </p:cNvSpPr>
          <p:nvPr>
            <p:ph type="dt" sz="half" idx="10"/>
          </p:nvPr>
        </p:nvSpPr>
        <p:spPr/>
        <p:txBody>
          <a:bodyPr/>
          <a:lstStyle/>
          <a:p>
            <a:fld id="{DA9CB3D1-74EA-384C-8FC8-B3BD5B374054}" type="datetimeFigureOut">
              <a:rPr lang="en-US" smtClean="0"/>
              <a:t>4/14/20</a:t>
            </a:fld>
            <a:endParaRPr lang="en-US"/>
          </a:p>
        </p:txBody>
      </p:sp>
      <p:sp>
        <p:nvSpPr>
          <p:cNvPr id="8" name="Footer Placeholder 7">
            <a:extLst>
              <a:ext uri="{FF2B5EF4-FFF2-40B4-BE49-F238E27FC236}">
                <a16:creationId xmlns:a16="http://schemas.microsoft.com/office/drawing/2014/main" id="{23F9DB42-DB0A-FE44-BED2-84DECAABA7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316396-F6EE-A046-8937-26BED133D6CE}"/>
              </a:ext>
            </a:extLst>
          </p:cNvPr>
          <p:cNvSpPr>
            <a:spLocks noGrp="1"/>
          </p:cNvSpPr>
          <p:nvPr>
            <p:ph type="sldNum" sz="quarter" idx="12"/>
          </p:nvPr>
        </p:nvSpPr>
        <p:spPr/>
        <p:txBody>
          <a:bodyPr/>
          <a:lstStyle/>
          <a:p>
            <a:fld id="{B90EB56A-28EF-A243-8D15-1565E98E3EBD}" type="slidenum">
              <a:rPr lang="en-US" smtClean="0"/>
              <a:t>‹#›</a:t>
            </a:fld>
            <a:endParaRPr lang="en-US"/>
          </a:p>
        </p:txBody>
      </p:sp>
    </p:spTree>
    <p:extLst>
      <p:ext uri="{BB962C8B-B14F-4D97-AF65-F5344CB8AC3E}">
        <p14:creationId xmlns:p14="http://schemas.microsoft.com/office/powerpoint/2010/main" val="393556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6B7F-3503-BC46-B152-2DB9E7ACA6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A9E591-FF1E-AA46-8D0B-61CBBE04E677}"/>
              </a:ext>
            </a:extLst>
          </p:cNvPr>
          <p:cNvSpPr>
            <a:spLocks noGrp="1"/>
          </p:cNvSpPr>
          <p:nvPr>
            <p:ph type="dt" sz="half" idx="10"/>
          </p:nvPr>
        </p:nvSpPr>
        <p:spPr/>
        <p:txBody>
          <a:bodyPr/>
          <a:lstStyle/>
          <a:p>
            <a:fld id="{DA9CB3D1-74EA-384C-8FC8-B3BD5B374054}" type="datetimeFigureOut">
              <a:rPr lang="en-US" smtClean="0"/>
              <a:t>4/14/20</a:t>
            </a:fld>
            <a:endParaRPr lang="en-US"/>
          </a:p>
        </p:txBody>
      </p:sp>
      <p:sp>
        <p:nvSpPr>
          <p:cNvPr id="4" name="Footer Placeholder 3">
            <a:extLst>
              <a:ext uri="{FF2B5EF4-FFF2-40B4-BE49-F238E27FC236}">
                <a16:creationId xmlns:a16="http://schemas.microsoft.com/office/drawing/2014/main" id="{1D423FDA-0C18-BF46-877C-246D156DB5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5D917E-83FB-5242-9341-ED2578602876}"/>
              </a:ext>
            </a:extLst>
          </p:cNvPr>
          <p:cNvSpPr>
            <a:spLocks noGrp="1"/>
          </p:cNvSpPr>
          <p:nvPr>
            <p:ph type="sldNum" sz="quarter" idx="12"/>
          </p:nvPr>
        </p:nvSpPr>
        <p:spPr/>
        <p:txBody>
          <a:bodyPr/>
          <a:lstStyle/>
          <a:p>
            <a:fld id="{B90EB56A-28EF-A243-8D15-1565E98E3EBD}" type="slidenum">
              <a:rPr lang="en-US" smtClean="0"/>
              <a:t>‹#›</a:t>
            </a:fld>
            <a:endParaRPr lang="en-US"/>
          </a:p>
        </p:txBody>
      </p:sp>
    </p:spTree>
    <p:extLst>
      <p:ext uri="{BB962C8B-B14F-4D97-AF65-F5344CB8AC3E}">
        <p14:creationId xmlns:p14="http://schemas.microsoft.com/office/powerpoint/2010/main" val="2027548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73BF60-85AE-174C-95A6-78B6A72F94D1}"/>
              </a:ext>
            </a:extLst>
          </p:cNvPr>
          <p:cNvSpPr>
            <a:spLocks noGrp="1"/>
          </p:cNvSpPr>
          <p:nvPr>
            <p:ph type="dt" sz="half" idx="10"/>
          </p:nvPr>
        </p:nvSpPr>
        <p:spPr/>
        <p:txBody>
          <a:bodyPr/>
          <a:lstStyle/>
          <a:p>
            <a:fld id="{DA9CB3D1-74EA-384C-8FC8-B3BD5B374054}" type="datetimeFigureOut">
              <a:rPr lang="en-US" smtClean="0"/>
              <a:t>4/14/20</a:t>
            </a:fld>
            <a:endParaRPr lang="en-US"/>
          </a:p>
        </p:txBody>
      </p:sp>
      <p:sp>
        <p:nvSpPr>
          <p:cNvPr id="3" name="Footer Placeholder 2">
            <a:extLst>
              <a:ext uri="{FF2B5EF4-FFF2-40B4-BE49-F238E27FC236}">
                <a16:creationId xmlns:a16="http://schemas.microsoft.com/office/drawing/2014/main" id="{1FF340EA-86B2-714B-BFB2-8414221119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AFA093-D388-6B41-8835-180D97E60FD9}"/>
              </a:ext>
            </a:extLst>
          </p:cNvPr>
          <p:cNvSpPr>
            <a:spLocks noGrp="1"/>
          </p:cNvSpPr>
          <p:nvPr>
            <p:ph type="sldNum" sz="quarter" idx="12"/>
          </p:nvPr>
        </p:nvSpPr>
        <p:spPr/>
        <p:txBody>
          <a:bodyPr/>
          <a:lstStyle/>
          <a:p>
            <a:fld id="{B90EB56A-28EF-A243-8D15-1565E98E3EBD}" type="slidenum">
              <a:rPr lang="en-US" smtClean="0"/>
              <a:t>‹#›</a:t>
            </a:fld>
            <a:endParaRPr lang="en-US"/>
          </a:p>
        </p:txBody>
      </p:sp>
    </p:spTree>
    <p:extLst>
      <p:ext uri="{BB962C8B-B14F-4D97-AF65-F5344CB8AC3E}">
        <p14:creationId xmlns:p14="http://schemas.microsoft.com/office/powerpoint/2010/main" val="2171140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D0C3-F488-1C43-A5C7-A44A704F0C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13519D-37C9-0041-8825-3C12392D9F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12701E-DC03-1148-A2FF-BC6C6BC316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BA533-797B-894C-A3FD-20B2AE5986F3}"/>
              </a:ext>
            </a:extLst>
          </p:cNvPr>
          <p:cNvSpPr>
            <a:spLocks noGrp="1"/>
          </p:cNvSpPr>
          <p:nvPr>
            <p:ph type="dt" sz="half" idx="10"/>
          </p:nvPr>
        </p:nvSpPr>
        <p:spPr/>
        <p:txBody>
          <a:bodyPr/>
          <a:lstStyle/>
          <a:p>
            <a:fld id="{DA9CB3D1-74EA-384C-8FC8-B3BD5B374054}" type="datetimeFigureOut">
              <a:rPr lang="en-US" smtClean="0"/>
              <a:t>4/14/20</a:t>
            </a:fld>
            <a:endParaRPr lang="en-US"/>
          </a:p>
        </p:txBody>
      </p:sp>
      <p:sp>
        <p:nvSpPr>
          <p:cNvPr id="6" name="Footer Placeholder 5">
            <a:extLst>
              <a:ext uri="{FF2B5EF4-FFF2-40B4-BE49-F238E27FC236}">
                <a16:creationId xmlns:a16="http://schemas.microsoft.com/office/drawing/2014/main" id="{E5A249DF-D2B9-1B4C-A290-A0403A7DBE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D36DEA-82C9-E947-9D33-AB1707A4D171}"/>
              </a:ext>
            </a:extLst>
          </p:cNvPr>
          <p:cNvSpPr>
            <a:spLocks noGrp="1"/>
          </p:cNvSpPr>
          <p:nvPr>
            <p:ph type="sldNum" sz="quarter" idx="12"/>
          </p:nvPr>
        </p:nvSpPr>
        <p:spPr/>
        <p:txBody>
          <a:bodyPr/>
          <a:lstStyle/>
          <a:p>
            <a:fld id="{B90EB56A-28EF-A243-8D15-1565E98E3EBD}" type="slidenum">
              <a:rPr lang="en-US" smtClean="0"/>
              <a:t>‹#›</a:t>
            </a:fld>
            <a:endParaRPr lang="en-US"/>
          </a:p>
        </p:txBody>
      </p:sp>
    </p:spTree>
    <p:extLst>
      <p:ext uri="{BB962C8B-B14F-4D97-AF65-F5344CB8AC3E}">
        <p14:creationId xmlns:p14="http://schemas.microsoft.com/office/powerpoint/2010/main" val="127039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55FE-6A93-5A4A-8C3F-B4F7F32026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94042D-11FC-DF40-BCBE-4E8E2FF954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0CD6EC-4574-D54B-8E82-C21E8A500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BDFE46-D0C1-1A4D-B1D6-92BCA9B2DCD5}"/>
              </a:ext>
            </a:extLst>
          </p:cNvPr>
          <p:cNvSpPr>
            <a:spLocks noGrp="1"/>
          </p:cNvSpPr>
          <p:nvPr>
            <p:ph type="dt" sz="half" idx="10"/>
          </p:nvPr>
        </p:nvSpPr>
        <p:spPr/>
        <p:txBody>
          <a:bodyPr/>
          <a:lstStyle/>
          <a:p>
            <a:fld id="{DA9CB3D1-74EA-384C-8FC8-B3BD5B374054}" type="datetimeFigureOut">
              <a:rPr lang="en-US" smtClean="0"/>
              <a:t>4/14/20</a:t>
            </a:fld>
            <a:endParaRPr lang="en-US"/>
          </a:p>
        </p:txBody>
      </p:sp>
      <p:sp>
        <p:nvSpPr>
          <p:cNvPr id="6" name="Footer Placeholder 5">
            <a:extLst>
              <a:ext uri="{FF2B5EF4-FFF2-40B4-BE49-F238E27FC236}">
                <a16:creationId xmlns:a16="http://schemas.microsoft.com/office/drawing/2014/main" id="{861B40DD-1DF8-A441-B022-83B87192E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FF44F-4DC2-6847-8672-344375B6BE74}"/>
              </a:ext>
            </a:extLst>
          </p:cNvPr>
          <p:cNvSpPr>
            <a:spLocks noGrp="1"/>
          </p:cNvSpPr>
          <p:nvPr>
            <p:ph type="sldNum" sz="quarter" idx="12"/>
          </p:nvPr>
        </p:nvSpPr>
        <p:spPr/>
        <p:txBody>
          <a:bodyPr/>
          <a:lstStyle/>
          <a:p>
            <a:fld id="{B90EB56A-28EF-A243-8D15-1565E98E3EBD}" type="slidenum">
              <a:rPr lang="en-US" smtClean="0"/>
              <a:t>‹#›</a:t>
            </a:fld>
            <a:endParaRPr lang="en-US"/>
          </a:p>
        </p:txBody>
      </p:sp>
    </p:spTree>
    <p:extLst>
      <p:ext uri="{BB962C8B-B14F-4D97-AF65-F5344CB8AC3E}">
        <p14:creationId xmlns:p14="http://schemas.microsoft.com/office/powerpoint/2010/main" val="182047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420126-B241-7441-B9ED-C424069DC5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9BF89F-C901-B740-92EB-A70031C362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0FCC2-ECCE-004C-B6EE-D5C8E591E2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9CB3D1-74EA-384C-8FC8-B3BD5B374054}" type="datetimeFigureOut">
              <a:rPr lang="en-US" smtClean="0"/>
              <a:t>4/14/20</a:t>
            </a:fld>
            <a:endParaRPr lang="en-US"/>
          </a:p>
        </p:txBody>
      </p:sp>
      <p:sp>
        <p:nvSpPr>
          <p:cNvPr id="5" name="Footer Placeholder 4">
            <a:extLst>
              <a:ext uri="{FF2B5EF4-FFF2-40B4-BE49-F238E27FC236}">
                <a16:creationId xmlns:a16="http://schemas.microsoft.com/office/drawing/2014/main" id="{1C580858-18BA-0444-B524-76B51BA8AF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CA9B21-79AB-F841-96A9-CA69845C3D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0EB56A-28EF-A243-8D15-1565E98E3EBD}" type="slidenum">
              <a:rPr lang="en-US" smtClean="0"/>
              <a:t>‹#›</a:t>
            </a:fld>
            <a:endParaRPr lang="en-US"/>
          </a:p>
        </p:txBody>
      </p:sp>
    </p:spTree>
    <p:extLst>
      <p:ext uri="{BB962C8B-B14F-4D97-AF65-F5344CB8AC3E}">
        <p14:creationId xmlns:p14="http://schemas.microsoft.com/office/powerpoint/2010/main" val="1815855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BE0F-2486-774C-99CE-81DE750B6795}"/>
              </a:ext>
            </a:extLst>
          </p:cNvPr>
          <p:cNvSpPr>
            <a:spLocks noGrp="1"/>
          </p:cNvSpPr>
          <p:nvPr>
            <p:ph type="ctrTitle"/>
          </p:nvPr>
        </p:nvSpPr>
        <p:spPr/>
        <p:txBody>
          <a:bodyPr/>
          <a:lstStyle/>
          <a:p>
            <a:r>
              <a:rPr lang="en-US" dirty="0"/>
              <a:t>Homework Questions</a:t>
            </a:r>
          </a:p>
        </p:txBody>
      </p:sp>
      <p:sp>
        <p:nvSpPr>
          <p:cNvPr id="3" name="Subtitle 2">
            <a:extLst>
              <a:ext uri="{FF2B5EF4-FFF2-40B4-BE49-F238E27FC236}">
                <a16:creationId xmlns:a16="http://schemas.microsoft.com/office/drawing/2014/main" id="{52E7675B-4B11-B84C-BE88-4ED72AEC241F}"/>
              </a:ext>
            </a:extLst>
          </p:cNvPr>
          <p:cNvSpPr>
            <a:spLocks noGrp="1"/>
          </p:cNvSpPr>
          <p:nvPr>
            <p:ph type="subTitle" idx="1"/>
          </p:nvPr>
        </p:nvSpPr>
        <p:spPr/>
        <p:txBody>
          <a:bodyPr/>
          <a:lstStyle/>
          <a:p>
            <a:r>
              <a:rPr lang="en-US"/>
              <a:t>With Solutions</a:t>
            </a:r>
          </a:p>
        </p:txBody>
      </p:sp>
    </p:spTree>
    <p:extLst>
      <p:ext uri="{BB962C8B-B14F-4D97-AF65-F5344CB8AC3E}">
        <p14:creationId xmlns:p14="http://schemas.microsoft.com/office/powerpoint/2010/main" val="3028416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71D1-6440-1B4C-B1CD-CF6F63880275}"/>
              </a:ext>
            </a:extLst>
          </p:cNvPr>
          <p:cNvSpPr>
            <a:spLocks noGrp="1"/>
          </p:cNvSpPr>
          <p:nvPr>
            <p:ph type="title"/>
          </p:nvPr>
        </p:nvSpPr>
        <p:spPr/>
        <p:txBody>
          <a:bodyPr/>
          <a:lstStyle/>
          <a:p>
            <a:r>
              <a:rPr lang="en-US" dirty="0"/>
              <a:t>Question #9</a:t>
            </a:r>
          </a:p>
        </p:txBody>
      </p:sp>
      <p:sp>
        <p:nvSpPr>
          <p:cNvPr id="3" name="Content Placeholder 2">
            <a:extLst>
              <a:ext uri="{FF2B5EF4-FFF2-40B4-BE49-F238E27FC236}">
                <a16:creationId xmlns:a16="http://schemas.microsoft.com/office/drawing/2014/main" id="{977FA8F3-5A31-6548-A7C4-B2C756DDAC5B}"/>
              </a:ext>
            </a:extLst>
          </p:cNvPr>
          <p:cNvSpPr>
            <a:spLocks noGrp="1"/>
          </p:cNvSpPr>
          <p:nvPr>
            <p:ph idx="1"/>
          </p:nvPr>
        </p:nvSpPr>
        <p:spPr/>
        <p:txBody>
          <a:bodyPr/>
          <a:lstStyle/>
          <a:p>
            <a:r>
              <a:rPr lang="en-US" dirty="0"/>
              <a:t>Suppose monetary policymakers decide they will increase output in the economy by increasing the money supply. Beginning from a position of general equilibrium, what effect does this have in the very short run (before general equilibrium is restored)? What must happen to restore general equilibrium? What would happen if the monetary policymaker persistently increased the money supply to try to increase output?</a:t>
            </a:r>
          </a:p>
          <a:p>
            <a:r>
              <a:rPr lang="en-US" dirty="0">
                <a:highlight>
                  <a:srgbClr val="FFFF00"/>
                </a:highlight>
              </a:rPr>
              <a:t>Answer: In the very short-run, output increases and the real interest rate declines, but the price level must rise in equilibrium. An attempt to persistently increase the money supply causes persistent inflation.</a:t>
            </a:r>
          </a:p>
        </p:txBody>
      </p:sp>
    </p:spTree>
    <p:extLst>
      <p:ext uri="{BB962C8B-B14F-4D97-AF65-F5344CB8AC3E}">
        <p14:creationId xmlns:p14="http://schemas.microsoft.com/office/powerpoint/2010/main" val="86971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0B49-B5A4-504D-8B50-50FA87419503}"/>
              </a:ext>
            </a:extLst>
          </p:cNvPr>
          <p:cNvSpPr>
            <a:spLocks noGrp="1"/>
          </p:cNvSpPr>
          <p:nvPr>
            <p:ph type="title"/>
          </p:nvPr>
        </p:nvSpPr>
        <p:spPr/>
        <p:txBody>
          <a:bodyPr/>
          <a:lstStyle/>
          <a:p>
            <a:r>
              <a:rPr lang="en-US" dirty="0"/>
              <a:t>Question #10</a:t>
            </a:r>
          </a:p>
        </p:txBody>
      </p:sp>
      <p:sp>
        <p:nvSpPr>
          <p:cNvPr id="3" name="Content Placeholder 2">
            <a:extLst>
              <a:ext uri="{FF2B5EF4-FFF2-40B4-BE49-F238E27FC236}">
                <a16:creationId xmlns:a16="http://schemas.microsoft.com/office/drawing/2014/main" id="{022AABB6-7507-6340-AF20-E37211B675D5}"/>
              </a:ext>
            </a:extLst>
          </p:cNvPr>
          <p:cNvSpPr>
            <a:spLocks noGrp="1"/>
          </p:cNvSpPr>
          <p:nvPr>
            <p:ph idx="1"/>
          </p:nvPr>
        </p:nvSpPr>
        <p:spPr/>
        <p:txBody>
          <a:bodyPr/>
          <a:lstStyle/>
          <a:p>
            <a:r>
              <a:rPr lang="en-US" dirty="0"/>
              <a:t>For each of the following changes, what happens to the price level and output in the very short run?</a:t>
            </a:r>
          </a:p>
          <a:p>
            <a:r>
              <a:rPr lang="en-US" dirty="0"/>
              <a:t>A.	Wealth declines- </a:t>
            </a:r>
            <a:r>
              <a:rPr lang="en-US" dirty="0">
                <a:highlight>
                  <a:srgbClr val="FFFF00"/>
                </a:highlight>
              </a:rPr>
              <a:t>Answer: No Change, Falls</a:t>
            </a:r>
          </a:p>
          <a:p>
            <a:r>
              <a:rPr lang="en-US" dirty="0"/>
              <a:t>B.	Money supply declines- Answer: </a:t>
            </a:r>
            <a:r>
              <a:rPr lang="en-US" dirty="0">
                <a:highlight>
                  <a:srgbClr val="FFFF00"/>
                </a:highlight>
              </a:rPr>
              <a:t>No Change, Falls</a:t>
            </a:r>
          </a:p>
          <a:p>
            <a:r>
              <a:rPr lang="en-US" dirty="0"/>
              <a:t>C.	The future marginal productivity of capital declines- </a:t>
            </a:r>
            <a:r>
              <a:rPr lang="en-US" dirty="0">
                <a:highlight>
                  <a:srgbClr val="FFFF00"/>
                </a:highlight>
              </a:rPr>
              <a:t>Answer: No Change, Falls</a:t>
            </a:r>
          </a:p>
          <a:p>
            <a:r>
              <a:rPr lang="en-US" dirty="0"/>
              <a:t>D.	Expected inflation rises- Answer: </a:t>
            </a:r>
            <a:r>
              <a:rPr lang="en-US" dirty="0">
                <a:highlight>
                  <a:srgbClr val="FFFF00"/>
                </a:highlight>
              </a:rPr>
              <a:t>No Change, Rises</a:t>
            </a:r>
          </a:p>
          <a:p>
            <a:r>
              <a:rPr lang="en-US" dirty="0"/>
              <a:t>E.	Future income rises- Answer: </a:t>
            </a:r>
            <a:r>
              <a:rPr lang="en-US" dirty="0">
                <a:highlight>
                  <a:srgbClr val="FFFF00"/>
                </a:highlight>
              </a:rPr>
              <a:t>No Change, Rises</a:t>
            </a:r>
          </a:p>
        </p:txBody>
      </p:sp>
    </p:spTree>
    <p:extLst>
      <p:ext uri="{BB962C8B-B14F-4D97-AF65-F5344CB8AC3E}">
        <p14:creationId xmlns:p14="http://schemas.microsoft.com/office/powerpoint/2010/main" val="3175542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39735-1B54-334D-BAC8-559FDCFE8F0B}"/>
              </a:ext>
            </a:extLst>
          </p:cNvPr>
          <p:cNvSpPr>
            <a:spLocks noGrp="1"/>
          </p:cNvSpPr>
          <p:nvPr>
            <p:ph type="title"/>
          </p:nvPr>
        </p:nvSpPr>
        <p:spPr/>
        <p:txBody>
          <a:bodyPr/>
          <a:lstStyle/>
          <a:p>
            <a:r>
              <a:rPr lang="en-US" dirty="0"/>
              <a:t>Question #11</a:t>
            </a:r>
          </a:p>
        </p:txBody>
      </p:sp>
      <p:sp>
        <p:nvSpPr>
          <p:cNvPr id="3" name="Content Placeholder 2">
            <a:extLst>
              <a:ext uri="{FF2B5EF4-FFF2-40B4-BE49-F238E27FC236}">
                <a16:creationId xmlns:a16="http://schemas.microsoft.com/office/drawing/2014/main" id="{ACDAC61B-AFFF-AE43-9DA9-E4500FF6DD68}"/>
              </a:ext>
            </a:extLst>
          </p:cNvPr>
          <p:cNvSpPr>
            <a:spLocks noGrp="1"/>
          </p:cNvSpPr>
          <p:nvPr>
            <p:ph idx="1"/>
          </p:nvPr>
        </p:nvSpPr>
        <p:spPr/>
        <p:txBody>
          <a:bodyPr/>
          <a:lstStyle/>
          <a:p>
            <a:r>
              <a:rPr lang="en-US" dirty="0"/>
              <a:t>Calculate the real money supply growth rate when the nominal money supply increases by 10% and the price level increases by each of the following percentages: (a) 2%; (b) 8%; (c) 10%; (d) 15%</a:t>
            </a:r>
          </a:p>
          <a:p>
            <a:r>
              <a:rPr lang="en-US" dirty="0">
                <a:highlight>
                  <a:srgbClr val="FFFF00"/>
                </a:highlight>
              </a:rPr>
              <a:t>Answer: (a) 8%, (b) 2% (c) 0% (d) -5%</a:t>
            </a:r>
          </a:p>
        </p:txBody>
      </p:sp>
    </p:spTree>
    <p:extLst>
      <p:ext uri="{BB962C8B-B14F-4D97-AF65-F5344CB8AC3E}">
        <p14:creationId xmlns:p14="http://schemas.microsoft.com/office/powerpoint/2010/main" val="3281990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4CA7-F9F2-274F-ABE9-D0A0B39B121E}"/>
              </a:ext>
            </a:extLst>
          </p:cNvPr>
          <p:cNvSpPr>
            <a:spLocks noGrp="1"/>
          </p:cNvSpPr>
          <p:nvPr>
            <p:ph type="title"/>
          </p:nvPr>
        </p:nvSpPr>
        <p:spPr/>
        <p:txBody>
          <a:bodyPr/>
          <a:lstStyle/>
          <a:p>
            <a:r>
              <a:rPr lang="en-US" dirty="0"/>
              <a:t>Question #12</a:t>
            </a:r>
          </a:p>
        </p:txBody>
      </p:sp>
      <p:sp>
        <p:nvSpPr>
          <p:cNvPr id="3" name="Content Placeholder 2">
            <a:extLst>
              <a:ext uri="{FF2B5EF4-FFF2-40B4-BE49-F238E27FC236}">
                <a16:creationId xmlns:a16="http://schemas.microsoft.com/office/drawing/2014/main" id="{8658BB34-BF18-B34E-80DF-F581FEB0F052}"/>
              </a:ext>
            </a:extLst>
          </p:cNvPr>
          <p:cNvSpPr>
            <a:spLocks noGrp="1"/>
          </p:cNvSpPr>
          <p:nvPr>
            <p:ph idx="1"/>
          </p:nvPr>
        </p:nvSpPr>
        <p:spPr/>
        <p:txBody>
          <a:bodyPr>
            <a:normAutofit lnSpcReduction="10000"/>
          </a:bodyPr>
          <a:lstStyle/>
          <a:p>
            <a:r>
              <a:rPr lang="en-US" dirty="0"/>
              <a:t>There has been much debate regarding whether Coronavirus is a demand or a supply shock. You have even researched this topic as a Journal assignment in this class. Let’s assume it is a supply shock. Which curve would shift? Which way would it shift? Why? How would that impact the price level and output if at all (in General Equilibrium)?</a:t>
            </a:r>
          </a:p>
          <a:p>
            <a:r>
              <a:rPr lang="en-US" dirty="0">
                <a:highlight>
                  <a:srgbClr val="FFFF00"/>
                </a:highlight>
              </a:rPr>
              <a:t>Answer: This would be represented as an Aggregate Supply Shock. The SRAS Curve would shift up leading to a decrease in output and a rise in the price level. In General Equilibrium, policymakers can shift the AD curve to the right, which would lead to output increasing back to its potential, but at the higher price level.</a:t>
            </a:r>
          </a:p>
        </p:txBody>
      </p:sp>
    </p:spTree>
    <p:extLst>
      <p:ext uri="{BB962C8B-B14F-4D97-AF65-F5344CB8AC3E}">
        <p14:creationId xmlns:p14="http://schemas.microsoft.com/office/powerpoint/2010/main" val="210061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4AC2-72BA-684E-AC39-FB35236FFC37}"/>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D7F8B7D6-D82C-8C49-9888-D25DD919C1E0}"/>
              </a:ext>
            </a:extLst>
          </p:cNvPr>
          <p:cNvSpPr>
            <a:spLocks noGrp="1"/>
          </p:cNvSpPr>
          <p:nvPr>
            <p:ph idx="1"/>
          </p:nvPr>
        </p:nvSpPr>
        <p:spPr/>
        <p:txBody>
          <a:bodyPr/>
          <a:lstStyle/>
          <a:p>
            <a:r>
              <a:rPr lang="en-US" dirty="0"/>
              <a:t>Classical economists believe that a market economy will normally</a:t>
            </a:r>
          </a:p>
          <a:p>
            <a:r>
              <a:rPr lang="en-US" dirty="0"/>
              <a:t>A.	Suffer from extended periods of unemployment</a:t>
            </a:r>
          </a:p>
          <a:p>
            <a:r>
              <a:rPr lang="en-US" dirty="0"/>
              <a:t>B.	Achieve full-employment output</a:t>
            </a:r>
          </a:p>
          <a:p>
            <a:r>
              <a:rPr lang="en-US" dirty="0"/>
              <a:t>C. 	Degenerate into pure monopolies in most industries</a:t>
            </a:r>
          </a:p>
          <a:p>
            <a:r>
              <a:rPr lang="en-US" dirty="0"/>
              <a:t>D.	Eliminate the problem of economic scarcity</a:t>
            </a:r>
          </a:p>
          <a:p>
            <a:r>
              <a:rPr lang="en-US" dirty="0">
                <a:highlight>
                  <a:srgbClr val="FFFF00"/>
                </a:highlight>
              </a:rPr>
              <a:t>Answer: B </a:t>
            </a:r>
          </a:p>
        </p:txBody>
      </p:sp>
    </p:spTree>
    <p:extLst>
      <p:ext uri="{BB962C8B-B14F-4D97-AF65-F5344CB8AC3E}">
        <p14:creationId xmlns:p14="http://schemas.microsoft.com/office/powerpoint/2010/main" val="406555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606B-9B4B-D244-AF98-071C7735654B}"/>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487BC52C-FA4F-EC4C-B4A2-569858ABC342}"/>
              </a:ext>
            </a:extLst>
          </p:cNvPr>
          <p:cNvSpPr>
            <a:spLocks noGrp="1"/>
          </p:cNvSpPr>
          <p:nvPr>
            <p:ph idx="1"/>
          </p:nvPr>
        </p:nvSpPr>
        <p:spPr>
          <a:xfrm>
            <a:off x="838200" y="1825625"/>
            <a:ext cx="10515600" cy="4872630"/>
          </a:xfrm>
        </p:spPr>
        <p:txBody>
          <a:bodyPr/>
          <a:lstStyle/>
          <a:p>
            <a:r>
              <a:rPr lang="en-US" dirty="0"/>
              <a:t>Keynesians contend that in a recession caused by a decline in aggregate demand, a policy of increasing the nominal money supply would</a:t>
            </a:r>
          </a:p>
          <a:p>
            <a:r>
              <a:rPr lang="en-US" dirty="0"/>
              <a:t>A.	Raise the level of aggregate demand, which would help return 	the economy to full-employment output.</a:t>
            </a:r>
          </a:p>
          <a:p>
            <a:r>
              <a:rPr lang="en-US" dirty="0"/>
              <a:t>B.	Lower the level of aggregate demand, which would help return 	the economy to full-employment output. </a:t>
            </a:r>
          </a:p>
          <a:p>
            <a:r>
              <a:rPr lang="en-US" dirty="0"/>
              <a:t>C.	Increase the money supply, but have not impact on real variables</a:t>
            </a:r>
          </a:p>
          <a:p>
            <a:r>
              <a:rPr lang="en-US" dirty="0"/>
              <a:t>D.	Shift the SRAS up immediately</a:t>
            </a:r>
          </a:p>
          <a:p>
            <a:r>
              <a:rPr lang="en-US" dirty="0">
                <a:highlight>
                  <a:srgbClr val="FFFF00"/>
                </a:highlight>
              </a:rPr>
              <a:t>Answer: A</a:t>
            </a:r>
          </a:p>
        </p:txBody>
      </p:sp>
    </p:spTree>
    <p:extLst>
      <p:ext uri="{BB962C8B-B14F-4D97-AF65-F5344CB8AC3E}">
        <p14:creationId xmlns:p14="http://schemas.microsoft.com/office/powerpoint/2010/main" val="29035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1D96-66FF-2E43-83C8-0C353E8D7FB6}"/>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C20E9CD3-921A-4143-AC61-ED92369B9AB4}"/>
              </a:ext>
            </a:extLst>
          </p:cNvPr>
          <p:cNvSpPr>
            <a:spLocks noGrp="1"/>
          </p:cNvSpPr>
          <p:nvPr>
            <p:ph idx="1"/>
          </p:nvPr>
        </p:nvSpPr>
        <p:spPr/>
        <p:txBody>
          <a:bodyPr/>
          <a:lstStyle/>
          <a:p>
            <a:r>
              <a:rPr lang="en-US" dirty="0"/>
              <a:t>The Theory of Monetary Neutrality suggests that</a:t>
            </a:r>
          </a:p>
          <a:p>
            <a:r>
              <a:rPr lang="en-US" dirty="0"/>
              <a:t>A.	A change in the money supply has no affect on real variables</a:t>
            </a:r>
          </a:p>
          <a:p>
            <a:r>
              <a:rPr lang="en-US" dirty="0"/>
              <a:t>B.	Changes in the real money supply will not affect the real interest 	rate.</a:t>
            </a:r>
          </a:p>
          <a:p>
            <a:r>
              <a:rPr lang="en-US" dirty="0"/>
              <a:t>C.	Money is not an asset</a:t>
            </a:r>
          </a:p>
          <a:p>
            <a:r>
              <a:rPr lang="en-US" dirty="0"/>
              <a:t>D.	A decline in nominal money supply growth could create a 	recession</a:t>
            </a:r>
          </a:p>
          <a:p>
            <a:r>
              <a:rPr lang="en-US" dirty="0">
                <a:highlight>
                  <a:srgbClr val="FFFF00"/>
                </a:highlight>
              </a:rPr>
              <a:t>Answer: A</a:t>
            </a:r>
          </a:p>
        </p:txBody>
      </p:sp>
    </p:spTree>
    <p:extLst>
      <p:ext uri="{BB962C8B-B14F-4D97-AF65-F5344CB8AC3E}">
        <p14:creationId xmlns:p14="http://schemas.microsoft.com/office/powerpoint/2010/main" val="3541875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ADE4-2353-C242-9CE2-08E66767B430}"/>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E5D47CC9-034E-E54B-A4E7-38AA02A5203A}"/>
              </a:ext>
            </a:extLst>
          </p:cNvPr>
          <p:cNvSpPr>
            <a:spLocks noGrp="1"/>
          </p:cNvSpPr>
          <p:nvPr>
            <p:ph idx="1"/>
          </p:nvPr>
        </p:nvSpPr>
        <p:spPr/>
        <p:txBody>
          <a:bodyPr/>
          <a:lstStyle/>
          <a:p>
            <a:r>
              <a:rPr lang="en-US" dirty="0"/>
              <a:t>Which of the following changes shifts the AD curve up and to the right?</a:t>
            </a:r>
          </a:p>
          <a:p>
            <a:r>
              <a:rPr lang="en-US" dirty="0"/>
              <a:t>A.	A temporary decrease in government purchases</a:t>
            </a:r>
          </a:p>
          <a:p>
            <a:r>
              <a:rPr lang="en-US" dirty="0"/>
              <a:t>B.	A decline in the nominal money supply</a:t>
            </a:r>
          </a:p>
          <a:p>
            <a:r>
              <a:rPr lang="en-US" dirty="0"/>
              <a:t>C.	An increase in corporate taxes</a:t>
            </a:r>
          </a:p>
          <a:p>
            <a:r>
              <a:rPr lang="en-US" dirty="0"/>
              <a:t>D.	An increase in consumer confidence </a:t>
            </a:r>
          </a:p>
          <a:p>
            <a:r>
              <a:rPr lang="en-US" dirty="0">
                <a:highlight>
                  <a:srgbClr val="FFFF00"/>
                </a:highlight>
              </a:rPr>
              <a:t>Answer: D</a:t>
            </a:r>
          </a:p>
        </p:txBody>
      </p:sp>
    </p:spTree>
    <p:extLst>
      <p:ext uri="{BB962C8B-B14F-4D97-AF65-F5344CB8AC3E}">
        <p14:creationId xmlns:p14="http://schemas.microsoft.com/office/powerpoint/2010/main" val="412906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0171-A666-BE4F-8457-A03ACD1B5F0D}"/>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F2A0365A-4F2E-E24D-91EC-C39950BCD43F}"/>
              </a:ext>
            </a:extLst>
          </p:cNvPr>
          <p:cNvSpPr>
            <a:spLocks noGrp="1"/>
          </p:cNvSpPr>
          <p:nvPr>
            <p:ph idx="1"/>
          </p:nvPr>
        </p:nvSpPr>
        <p:spPr/>
        <p:txBody>
          <a:bodyPr/>
          <a:lstStyle/>
          <a:p>
            <a:r>
              <a:rPr lang="en-US" dirty="0"/>
              <a:t>Which of the following changes shifts the AD curve down and to the left?</a:t>
            </a:r>
          </a:p>
          <a:p>
            <a:r>
              <a:rPr lang="en-US" dirty="0"/>
              <a:t>A.	A decline in the nominal money supply</a:t>
            </a:r>
          </a:p>
          <a:p>
            <a:r>
              <a:rPr lang="en-US" dirty="0"/>
              <a:t>B.	A decrease in income taxes</a:t>
            </a:r>
          </a:p>
          <a:p>
            <a:r>
              <a:rPr lang="en-US" dirty="0"/>
              <a:t>C.	A decrease in the risk on nonmonetary assets</a:t>
            </a:r>
          </a:p>
          <a:p>
            <a:r>
              <a:rPr lang="en-US" dirty="0"/>
              <a:t>D.	An increase in the future marginal productivity of capital</a:t>
            </a:r>
          </a:p>
          <a:p>
            <a:r>
              <a:rPr lang="en-US" dirty="0">
                <a:highlight>
                  <a:srgbClr val="FFFF00"/>
                </a:highlight>
              </a:rPr>
              <a:t>Answer: A</a:t>
            </a:r>
          </a:p>
        </p:txBody>
      </p:sp>
    </p:spTree>
    <p:extLst>
      <p:ext uri="{BB962C8B-B14F-4D97-AF65-F5344CB8AC3E}">
        <p14:creationId xmlns:p14="http://schemas.microsoft.com/office/powerpoint/2010/main" val="312013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1B63-28DB-5F41-86AD-FE9A072753FB}"/>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164E173F-FB25-1046-828A-28692322598F}"/>
              </a:ext>
            </a:extLst>
          </p:cNvPr>
          <p:cNvSpPr>
            <a:spLocks noGrp="1"/>
          </p:cNvSpPr>
          <p:nvPr>
            <p:ph idx="1"/>
          </p:nvPr>
        </p:nvSpPr>
        <p:spPr/>
        <p:txBody>
          <a:bodyPr/>
          <a:lstStyle/>
          <a:p>
            <a:r>
              <a:rPr lang="en-US" dirty="0"/>
              <a:t>Which of the following changes shifts the SRAS up?</a:t>
            </a:r>
          </a:p>
          <a:p>
            <a:r>
              <a:rPr lang="en-US" dirty="0"/>
              <a:t>A.	A decrease in the labor force</a:t>
            </a:r>
          </a:p>
          <a:p>
            <a:r>
              <a:rPr lang="en-US" dirty="0"/>
              <a:t>B.	A decrease in the money supply</a:t>
            </a:r>
          </a:p>
          <a:p>
            <a:r>
              <a:rPr lang="en-US" dirty="0"/>
              <a:t>C.	An increase in government purchases</a:t>
            </a:r>
          </a:p>
          <a:p>
            <a:r>
              <a:rPr lang="en-US" dirty="0"/>
              <a:t>D.	An increase in firms’ costs</a:t>
            </a:r>
          </a:p>
          <a:p>
            <a:r>
              <a:rPr lang="en-US" dirty="0">
                <a:highlight>
                  <a:srgbClr val="FFFF00"/>
                </a:highlight>
              </a:rPr>
              <a:t>Answer: D</a:t>
            </a:r>
          </a:p>
        </p:txBody>
      </p:sp>
    </p:spTree>
    <p:extLst>
      <p:ext uri="{BB962C8B-B14F-4D97-AF65-F5344CB8AC3E}">
        <p14:creationId xmlns:p14="http://schemas.microsoft.com/office/powerpoint/2010/main" val="3655616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D5FC9-8B52-864A-8B62-9D638775F3B6}"/>
              </a:ext>
            </a:extLst>
          </p:cNvPr>
          <p:cNvSpPr>
            <a:spLocks noGrp="1"/>
          </p:cNvSpPr>
          <p:nvPr>
            <p:ph type="title"/>
          </p:nvPr>
        </p:nvSpPr>
        <p:spPr/>
        <p:txBody>
          <a:bodyPr/>
          <a:lstStyle/>
          <a:p>
            <a:r>
              <a:rPr lang="en-US" dirty="0"/>
              <a:t>Question #7</a:t>
            </a:r>
          </a:p>
        </p:txBody>
      </p:sp>
      <p:sp>
        <p:nvSpPr>
          <p:cNvPr id="3" name="Content Placeholder 2">
            <a:extLst>
              <a:ext uri="{FF2B5EF4-FFF2-40B4-BE49-F238E27FC236}">
                <a16:creationId xmlns:a16="http://schemas.microsoft.com/office/drawing/2014/main" id="{4617A293-8DB6-854A-9A92-23FD2EBB158C}"/>
              </a:ext>
            </a:extLst>
          </p:cNvPr>
          <p:cNvSpPr>
            <a:spLocks noGrp="1"/>
          </p:cNvSpPr>
          <p:nvPr>
            <p:ph idx="1"/>
          </p:nvPr>
        </p:nvSpPr>
        <p:spPr/>
        <p:txBody>
          <a:bodyPr/>
          <a:lstStyle/>
          <a:p>
            <a:r>
              <a:rPr lang="en-US" dirty="0"/>
              <a:t>When the money supply declines by 10%, in the short run (before the price level adjusts to restore general equilibrium), output _______ and the price level ________</a:t>
            </a:r>
          </a:p>
          <a:p>
            <a:r>
              <a:rPr lang="en-US" dirty="0"/>
              <a:t>A.	Is unchanged; Is unchanged</a:t>
            </a:r>
          </a:p>
          <a:p>
            <a:r>
              <a:rPr lang="en-US" dirty="0"/>
              <a:t>B.	Declines; Falls</a:t>
            </a:r>
          </a:p>
          <a:p>
            <a:r>
              <a:rPr lang="en-US" dirty="0"/>
              <a:t>C.	Is unchanged; Falls</a:t>
            </a:r>
          </a:p>
          <a:p>
            <a:r>
              <a:rPr lang="en-US" dirty="0"/>
              <a:t>D.	Declines; Is unchanged</a:t>
            </a:r>
          </a:p>
          <a:p>
            <a:r>
              <a:rPr lang="en-US" dirty="0">
                <a:highlight>
                  <a:srgbClr val="FFFF00"/>
                </a:highlight>
              </a:rPr>
              <a:t>Answer: D</a:t>
            </a:r>
          </a:p>
        </p:txBody>
      </p:sp>
    </p:spTree>
    <p:extLst>
      <p:ext uri="{BB962C8B-B14F-4D97-AF65-F5344CB8AC3E}">
        <p14:creationId xmlns:p14="http://schemas.microsoft.com/office/powerpoint/2010/main" val="1446634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1FAF-A8CF-2C44-A725-EC3C8317DCF8}"/>
              </a:ext>
            </a:extLst>
          </p:cNvPr>
          <p:cNvSpPr>
            <a:spLocks noGrp="1"/>
          </p:cNvSpPr>
          <p:nvPr>
            <p:ph type="title"/>
          </p:nvPr>
        </p:nvSpPr>
        <p:spPr/>
        <p:txBody>
          <a:bodyPr/>
          <a:lstStyle/>
          <a:p>
            <a:r>
              <a:rPr lang="en-US" dirty="0"/>
              <a:t>Question #8</a:t>
            </a:r>
          </a:p>
        </p:txBody>
      </p:sp>
      <p:sp>
        <p:nvSpPr>
          <p:cNvPr id="3" name="Content Placeholder 2">
            <a:extLst>
              <a:ext uri="{FF2B5EF4-FFF2-40B4-BE49-F238E27FC236}">
                <a16:creationId xmlns:a16="http://schemas.microsoft.com/office/drawing/2014/main" id="{75C8C166-2C45-D640-B8AC-338686522EFF}"/>
              </a:ext>
            </a:extLst>
          </p:cNvPr>
          <p:cNvSpPr>
            <a:spLocks noGrp="1"/>
          </p:cNvSpPr>
          <p:nvPr>
            <p:ph idx="1"/>
          </p:nvPr>
        </p:nvSpPr>
        <p:spPr/>
        <p:txBody>
          <a:bodyPr/>
          <a:lstStyle/>
          <a:p>
            <a:r>
              <a:rPr lang="en-US" dirty="0"/>
              <a:t>Describe the effects, in both the short run and long run, of a decline in the money supply. Explain what happens to real output and the price level.</a:t>
            </a:r>
          </a:p>
          <a:p>
            <a:r>
              <a:rPr lang="en-US" dirty="0">
                <a:highlight>
                  <a:srgbClr val="FFFF00"/>
                </a:highlight>
              </a:rPr>
              <a:t>Answer: In the short run, a decline in the money supply reduces output and has no effect on the price level. In the long-run, a decline in the money supply has no effect on output and reduces the price level. </a:t>
            </a:r>
          </a:p>
        </p:txBody>
      </p:sp>
    </p:spTree>
    <p:extLst>
      <p:ext uri="{BB962C8B-B14F-4D97-AF65-F5344CB8AC3E}">
        <p14:creationId xmlns:p14="http://schemas.microsoft.com/office/powerpoint/2010/main" val="3879903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933</Words>
  <Application>Microsoft Macintosh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Homework Questions</vt:lpstr>
      <vt:lpstr>Question #1</vt:lpstr>
      <vt:lpstr>Question #2</vt:lpstr>
      <vt:lpstr>Question #3</vt:lpstr>
      <vt:lpstr>Question #4</vt:lpstr>
      <vt:lpstr>Question #5</vt:lpstr>
      <vt:lpstr>Question #6</vt:lpstr>
      <vt:lpstr>Question #7</vt:lpstr>
      <vt:lpstr>Question #8</vt:lpstr>
      <vt:lpstr>Question #9</vt:lpstr>
      <vt:lpstr>Question #10</vt:lpstr>
      <vt:lpstr>Question #11</vt:lpstr>
      <vt:lpstr>Question #12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Questions</dc:title>
  <dc:creator>Chris Herdelin</dc:creator>
  <cp:lastModifiedBy>Chris Herdelin</cp:lastModifiedBy>
  <cp:revision>12</cp:revision>
  <dcterms:created xsi:type="dcterms:W3CDTF">2020-04-09T15:25:36Z</dcterms:created>
  <dcterms:modified xsi:type="dcterms:W3CDTF">2020-04-14T15:22:41Z</dcterms:modified>
</cp:coreProperties>
</file>