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88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07EA-B5C2-0C41-9394-ABBF16C7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F33DE-7E7A-144D-8FC0-E00B87F19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B59B-BF47-9F45-AA50-9357E78C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9225-AFD1-EE44-9723-5FC33868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8CAF6-0584-3548-BDA5-0CD7F96F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2F53-FD8D-7046-A3C6-08076E7B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6A10E-9A43-5443-85B6-CFB2EE22D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2DB7-A683-0942-B505-35D4B50B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CA94-F841-FF47-AE44-C5C9FC37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D6A-4F9C-AA44-A968-5F71D127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8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4C571-6A88-8740-96CB-3F47BC579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9C471-4829-C74D-8327-1E09B874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7191-9B0B-3F4E-A5DE-CACE9DC9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6806-C76E-D649-BC5D-3E926F16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EA83-5C92-EA48-A2B4-DDF6A9B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D33E-4F1D-814A-93E8-E83C8098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EA04-2E34-F246-9131-8D733F93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AD4A-DD1F-CE46-9A33-94E7569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9B54-EF06-6B43-BDC5-EEDD38BE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4AE0-CDAF-3346-8EA3-BA2D8130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25FB-C085-5741-B248-8B55B868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611E-4A3F-D04A-AB6D-6ED4061C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1F17-DDBA-3247-A957-5E0C9174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28E1-41EB-2D46-AE8A-FDCB77B9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21EF-3D24-1E48-8C15-7D5B88A0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3FC9-6592-A14D-9E79-459D1946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1949-3EB0-B14A-A6A4-B44D6BA9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9EFF-A9B7-1245-B31D-E227593F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55A7-0E2C-9B47-8886-C784CAAD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D08B-353C-6E48-9E35-EE33F45E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B1BDD-383E-144D-984E-87ECB360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8148-AB03-AC44-ADB6-FB5CCA8A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7EB8-7A78-164B-905D-30BE119F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A34F-687D-6544-9C3E-1C02F7BC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23BA7-5DFE-4240-96D9-97B90CF87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CBFF1-F488-534F-94B6-D28B89F76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E28E5-6C9E-0A46-B1CF-8B8C16F5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573FB-6465-D44D-93C8-31FCBE76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6FEC2-99A2-7F45-B05B-4313E9CF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6709-C752-2E41-86E7-539B6FEB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B7171-F10B-D74F-88D6-C1712C94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64D85-D27A-F649-BA0D-E090768D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D3770-4659-A447-9AC2-67428E52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2F05B-912E-324E-9474-C0A65305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A17AE-555E-BB4B-8954-377D2CFE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8CC57-18F3-C745-BD1E-A80D1818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3BB6-C8F6-3D4C-9064-FE512A67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3BAE-1D46-0244-9DFC-7CFBC97B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78A62-226D-7D48-98AE-11CAF3FB6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9A5BC-83FC-514F-8878-E5382202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2FC7E-E907-2343-A3E8-6BFB5835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40B93-4B0C-3F43-9C08-FF1AAD4E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0CF0-D383-4F42-9417-3FA63428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FC02F-277A-CB4E-8E30-075DE4A98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220CC-4D37-E641-998F-8DE81E691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AE87-47DB-CE49-8CF1-D6EB1ACC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6AC8-9C09-494B-8B47-5B5EB9F1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6EA05-AD01-3248-80F1-C92231B5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55D4F-2DE7-7D49-AF0C-EE4527D2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E111-0FFF-5B48-A858-48BD71C73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A0EA-77D1-2646-A7F5-F6E69E42C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142C-34E6-CC4D-A937-F38F3EB91C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5332-BE1C-B549-BAF7-771D60FC4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0F91-ED24-CC4E-8B08-5951A9F6F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D0E3-65CD-4B46-850C-400AFAA3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6n/0hzp7yds1w9g_xptpbp8pw2w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C210-D63D-D74E-9F14-EFCD9D73B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Fiscal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893F4-B4A2-B844-A85F-12FBE4C8E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7A39E-E840-664A-910E-0691EEFF0699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D159-08F7-5942-AD56-16EADDF6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Deficits and Surpluses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DD6C-DDA4-0F45-ADA3-9EE57359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When outlays exceed revenues, there is a deficit; when revenues exceed outlays, there is a surplus </a:t>
            </a:r>
          </a:p>
          <a:p>
            <a:r>
              <a:rPr lang="en-US" dirty="0"/>
              <a:t>2. Formally, deficit = outlays tax revenues = government purchases + transfers + net interest - tax revenues = </a:t>
            </a:r>
            <a:r>
              <a:rPr lang="en-US" i="1" dirty="0"/>
              <a:t>G </a:t>
            </a:r>
            <a:r>
              <a:rPr lang="en-US" dirty="0"/>
              <a:t>+ </a:t>
            </a:r>
            <a:r>
              <a:rPr lang="en-US" i="1" dirty="0"/>
              <a:t>TR </a:t>
            </a:r>
            <a:r>
              <a:rPr lang="en-US" dirty="0"/>
              <a:t>+ </a:t>
            </a:r>
            <a:r>
              <a:rPr lang="en-US" i="1" dirty="0"/>
              <a:t>INT </a:t>
            </a:r>
            <a:r>
              <a:rPr lang="en-US" dirty="0"/>
              <a:t>- </a:t>
            </a:r>
            <a:r>
              <a:rPr lang="en-US" i="1" dirty="0"/>
              <a:t>T </a:t>
            </a:r>
            <a:endParaRPr lang="en-US" dirty="0"/>
          </a:p>
          <a:p>
            <a:r>
              <a:rPr lang="en-US" dirty="0"/>
              <a:t>Another useful definition is the primary government budget deficit, which excludes net interest payments</a:t>
            </a:r>
          </a:p>
          <a:p>
            <a:r>
              <a:rPr lang="en-US" dirty="0"/>
              <a:t>primary deficit = outlays - net interest - tax revenues</a:t>
            </a:r>
            <a:br>
              <a:rPr lang="en-US" dirty="0"/>
            </a:br>
            <a:r>
              <a:rPr lang="en-US" dirty="0"/>
              <a:t>= government purchases + transfers - tax revenues </a:t>
            </a:r>
          </a:p>
          <a:p>
            <a:r>
              <a:rPr lang="en-US" dirty="0"/>
              <a:t>= </a:t>
            </a:r>
            <a:r>
              <a:rPr lang="en-US" i="1" dirty="0"/>
              <a:t>G </a:t>
            </a:r>
            <a:r>
              <a:rPr lang="en-US" dirty="0"/>
              <a:t>+ </a:t>
            </a:r>
            <a:r>
              <a:rPr lang="en-US" i="1" dirty="0"/>
              <a:t>TR </a:t>
            </a:r>
            <a:r>
              <a:rPr lang="en-US" dirty="0"/>
              <a:t>- </a:t>
            </a:r>
            <a:r>
              <a:rPr lang="en-US" i="1" dirty="0"/>
              <a:t>T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page4image1472978192">
            <a:extLst>
              <a:ext uri="{FF2B5EF4-FFF2-40B4-BE49-F238E27FC236}">
                <a16:creationId xmlns:a16="http://schemas.microsoft.com/office/drawing/2014/main" id="{5B62E5FA-40CE-3447-9311-AE57F98A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388938"/>
            <a:ext cx="6019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4image1472978192">
            <a:extLst>
              <a:ext uri="{FF2B5EF4-FFF2-40B4-BE49-F238E27FC236}">
                <a16:creationId xmlns:a16="http://schemas.microsoft.com/office/drawing/2014/main" id="{71A35F58-4DC4-DE4C-AFEA-5D281154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-236538"/>
            <a:ext cx="6019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AEC0A473-7F1A-ED46-835C-5265D0BD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3401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0" name="Picture 6" descr="page4image1472978192">
            <a:extLst>
              <a:ext uri="{FF2B5EF4-FFF2-40B4-BE49-F238E27FC236}">
                <a16:creationId xmlns:a16="http://schemas.microsoft.com/office/drawing/2014/main" id="{D15BC8EE-0898-4649-A53F-9824EEC41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6525"/>
            <a:ext cx="6019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EFA99B4F-E918-6F42-A35B-E3D968AE9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63401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2" name="Picture 8" descr="page4image1472978192">
            <a:extLst>
              <a:ext uri="{FF2B5EF4-FFF2-40B4-BE49-F238E27FC236}">
                <a16:creationId xmlns:a16="http://schemas.microsoft.com/office/drawing/2014/main" id="{BF3FC0C6-2EDD-6142-AB0C-7B2C8670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875"/>
            <a:ext cx="6019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1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8D3E-495E-9440-8821-1E897A53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Deficits and Surpluses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EEB8-F88C-034D-8F06-A6A6CD97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total deficit tells the amount the government must borrow to cover all its expenditures </a:t>
            </a:r>
          </a:p>
          <a:p>
            <a:r>
              <a:rPr lang="en-US" dirty="0"/>
              <a:t>The primary deficit tells if the government’s receipts are enough to cover its current purchases and transfers </a:t>
            </a:r>
          </a:p>
          <a:p>
            <a:r>
              <a:rPr lang="en-US" dirty="0"/>
              <a:t>The primary deficit ignores interest payments, because those are payments for past government spending </a:t>
            </a:r>
          </a:p>
          <a:p>
            <a:r>
              <a:rPr lang="en-US" dirty="0"/>
              <a:t>The separation of government purchases into government investment and government consumption expenditures introduces another set of deficit concepts </a:t>
            </a:r>
          </a:p>
          <a:p>
            <a:r>
              <a:rPr lang="en-US" dirty="0"/>
              <a:t>The current deficit equals the deficit minus government investment </a:t>
            </a:r>
          </a:p>
          <a:p>
            <a:r>
              <a:rPr lang="en-US" dirty="0"/>
              <a:t>The primary current deficit equals the primary deficit minus government investment, which equals the current deficit minus interest payments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4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61D8-5986-5D45-9A6A-2113F71C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Deficits and Surpluses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BFB9-91DE-694C-B047-510CF624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current deficit and primary current deficit usually move together overtime </a:t>
            </a:r>
          </a:p>
          <a:p>
            <a:r>
              <a:rPr lang="en-US" dirty="0"/>
              <a:t>Large current deficits occurred in World War II, the mid-1970s, and the early 1980s </a:t>
            </a:r>
          </a:p>
          <a:p>
            <a:r>
              <a:rPr lang="en-US" dirty="0"/>
              <a:t>The primary current deficit became a primary surplus in some years in the 1980s and 1990s </a:t>
            </a:r>
          </a:p>
          <a:p>
            <a:r>
              <a:rPr lang="en-US" dirty="0"/>
              <a:t>Large interest payments kept the overall deficit large until the late1990s </a:t>
            </a:r>
          </a:p>
          <a:p>
            <a:r>
              <a:rPr lang="en-US" dirty="0"/>
              <a:t>Deficit became larger in the 2000s, then grew dramatically because of increased </a:t>
            </a:r>
          </a:p>
          <a:p>
            <a:r>
              <a:rPr lang="en-US" dirty="0"/>
              <a:t>government spending during the Great Recession </a:t>
            </a:r>
          </a:p>
          <a:p>
            <a:r>
              <a:rPr lang="en-US" dirty="0"/>
              <a:t>From2013-2017,overall deficit has been 4% to 5% of GDP, and primary current deficit has been 1% to 2% of GDP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1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9FE6-E96C-AE42-BB90-E63C02EC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Government Spending, Taxes, and the Macroeconomy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E9C-B70A-DA47-BE86-ACAECF5A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Fiscal policy and aggregate demand </a:t>
            </a:r>
          </a:p>
          <a:p>
            <a:r>
              <a:rPr lang="en-US" dirty="0"/>
              <a:t>An increase in government purchases increases aggregate demand by shifting the </a:t>
            </a:r>
            <a:r>
              <a:rPr lang="en-US" i="1" dirty="0"/>
              <a:t>Is </a:t>
            </a:r>
            <a:r>
              <a:rPr lang="en-US" dirty="0"/>
              <a:t>curve up </a:t>
            </a:r>
          </a:p>
          <a:p>
            <a:r>
              <a:rPr lang="en-US" dirty="0"/>
              <a:t>The effect of tax changes depends on the economic model </a:t>
            </a:r>
          </a:p>
          <a:p>
            <a:pPr lvl="1"/>
            <a:r>
              <a:rPr lang="en-US" dirty="0"/>
              <a:t>Classical economists accept the Ricardian equivalence proposition that lump-sum tax changes have no effect on national saving or on aggregate demand </a:t>
            </a:r>
          </a:p>
          <a:p>
            <a:pPr lvl="1"/>
            <a:r>
              <a:rPr lang="en-US" dirty="0"/>
              <a:t>Keynesians think a tax cut is likely to increase consumption and decrease saving, thus increasing aggregate demand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9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2CF5-ABE7-6B44-8560-2BC029F2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Government Spending, Taxes, and the Macroeconomy Cont’d.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34B1-F1C9-9F41-A4CA-0FA089C39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Classicals</a:t>
            </a:r>
            <a:r>
              <a:rPr lang="en-US" dirty="0"/>
              <a:t> and Keynesians disagree about using fiscal policy to stabilize the economy </a:t>
            </a:r>
          </a:p>
          <a:p>
            <a:pPr lvl="1"/>
            <a:r>
              <a:rPr lang="en-US" dirty="0" err="1"/>
              <a:t>Classicals</a:t>
            </a:r>
            <a:r>
              <a:rPr lang="en-US" dirty="0"/>
              <a:t> oppose activist policy while Keynesians favor it </a:t>
            </a:r>
          </a:p>
          <a:p>
            <a:pPr lvl="1"/>
            <a:r>
              <a:rPr lang="en-US" dirty="0"/>
              <a:t>But even Keynesians admit that fiscal policy is difficult to use </a:t>
            </a:r>
          </a:p>
          <a:p>
            <a:pPr lvl="2"/>
            <a:r>
              <a:rPr lang="en-US" dirty="0"/>
              <a:t>(1)  There is a lack of flexibility, because much of government spending is committed years in advance </a:t>
            </a:r>
          </a:p>
          <a:p>
            <a:r>
              <a:rPr lang="en-US" dirty="0"/>
              <a:t>There are long time lags, because the political process takes time to make changes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D20C-2B37-BC45-BB7F-92236ED2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stabilizers and the full-employment deficit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BF43-AC43-8D45-83AA-2FE01499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stabilizers cause fiscal policy to be countercyclical by changing government spending or taxes automatically </a:t>
            </a:r>
          </a:p>
          <a:p>
            <a:r>
              <a:rPr lang="en-US" dirty="0"/>
              <a:t>One example is unemployment insurance, which causes transfers to rise in recessions </a:t>
            </a:r>
          </a:p>
          <a:p>
            <a:r>
              <a:rPr lang="en-US" dirty="0"/>
              <a:t>The most important automatic stabilizer is the income tax system, since people pay less </a:t>
            </a:r>
          </a:p>
          <a:p>
            <a:r>
              <a:rPr lang="en-US" dirty="0"/>
              <a:t>tax when their incomes are low in recessions, and they pay more tax when their incomes are high in booms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9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924A-3E5E-3046-86BA-7B65F25E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stabilizers and the full-employment deficit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DB25D-4133-D846-8803-6B6D6AC5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full employment deficit is a measure of what the government budget deficit would be if the economy were at full employment </a:t>
            </a:r>
            <a:endParaRPr lang="en-US" dirty="0">
              <a:effectLst/>
            </a:endParaRPr>
          </a:p>
          <a:p>
            <a:r>
              <a:rPr lang="en-US" dirty="0"/>
              <a:t>(2)  So the full employment deficit does not change with the business cycle, only with changes in government policy regarding spending and taxation </a:t>
            </a:r>
            <a:endParaRPr lang="en-US" dirty="0">
              <a:effectLst/>
            </a:endParaRPr>
          </a:p>
          <a:p>
            <a:r>
              <a:rPr lang="en-US" dirty="0"/>
              <a:t>(3)  The actual budget deficit is much larger than the full-employment budget deficit in recessions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5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D91A-6499-B743-9B68-E9627E47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capital 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0135-66FC-E248-80B5-57D008E4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Fiscal policy affects the economy through the formation of government capital—long-lived physical assets owned by the government, such as roads, schools, and sewer systems </a:t>
            </a:r>
          </a:p>
          <a:p>
            <a:r>
              <a:rPr lang="en-US" dirty="0"/>
              <a:t>Also, fiscal policy affects human capital formation through expenditures on health, nutrition, and education </a:t>
            </a:r>
          </a:p>
          <a:p>
            <a:r>
              <a:rPr lang="en-US" dirty="0"/>
              <a:t>Data on government investment include only physical capital, not human capital </a:t>
            </a:r>
          </a:p>
          <a:p>
            <a:pPr lvl="1"/>
            <a:r>
              <a:rPr lang="en-US" dirty="0"/>
              <a:t>In2017, 55% of federal government investment was on national defense and 45% </a:t>
            </a:r>
          </a:p>
          <a:p>
            <a:pPr lvl="1"/>
            <a:r>
              <a:rPr lang="en-US" dirty="0"/>
              <a:t>on nondefense capital </a:t>
            </a:r>
          </a:p>
          <a:p>
            <a:pPr lvl="1"/>
            <a:r>
              <a:rPr lang="en-US" dirty="0"/>
              <a:t>Most federal government investment is in intellectual property products, such as research and development, but most state and local government investment is for structures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CF33-32B7-F841-A69D-0EF75CE0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effects of fiscal policy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05F7-1498-B549-8E4B-A46ECB9A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versus marginal tax rates </a:t>
            </a:r>
          </a:p>
          <a:p>
            <a:r>
              <a:rPr lang="en-US" dirty="0"/>
              <a:t>Average tax rate = total taxes/pretax income </a:t>
            </a:r>
          </a:p>
          <a:p>
            <a:r>
              <a:rPr lang="en-US" dirty="0"/>
              <a:t>Marginal tax rate= taxes due from an additional dollar of income </a:t>
            </a:r>
          </a:p>
          <a:p>
            <a:r>
              <a:rPr lang="en-US" dirty="0"/>
              <a:t>Example: Suppose taxes are imposed at a rate of 25% on income over$10,000 </a:t>
            </a:r>
          </a:p>
          <a:p>
            <a:pPr lvl="1"/>
            <a:r>
              <a:rPr lang="en-US" dirty="0"/>
              <a:t>(1)  For someone earning less than $10,000, the marginal tax rate and average tax rate are both zero </a:t>
            </a:r>
          </a:p>
          <a:p>
            <a:pPr lvl="1"/>
            <a:r>
              <a:rPr lang="en-US" dirty="0"/>
              <a:t>(2)  Anyone earning over $10,000 would have a marginal tax rate of 25% </a:t>
            </a:r>
          </a:p>
          <a:p>
            <a:pPr lvl="1"/>
            <a:r>
              <a:rPr lang="en-US" dirty="0"/>
              <a:t>(3)  Someone earning $18,000 would pay ($18,000-$10,000) ́.25=$2,000 in taxes, so he or she would have an average tax rate of 11.1% </a:t>
            </a:r>
          </a:p>
          <a:p>
            <a:pPr lvl="1"/>
            <a:r>
              <a:rPr lang="en-US" dirty="0"/>
              <a:t>(4)  Someone earning $50,000 would pay ($50,000-$10,000) ́.25=$10,000intaxes,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72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B531-B4BB-0C4C-B1E8-F4578231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effects of fiscal policy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26B9-3754-F744-955D-6D268B1B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he or she would have an average tax rate of 20%</a:t>
            </a:r>
          </a:p>
          <a:p>
            <a:r>
              <a:rPr lang="en-US" dirty="0"/>
              <a:t>Someone earning $100,000 would pay ($100,000 - $10,000) ́ .25 = $22,500 in taxes, so he or she would have an average tax rate of 22.5%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CADE8-C838-5049-BF05-F74A47E9FE40}"/>
              </a:ext>
            </a:extLst>
          </p:cNvPr>
          <p:cNvSpPr/>
          <p:nvPr/>
        </p:nvSpPr>
        <p:spPr>
          <a:xfrm>
            <a:off x="3048000" y="2690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Times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5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94A-8029-874C-B1D5-D6BC0F5F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F56F-8056-9142-9160-E09C81BD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measures of government outlays and taxes to measure government surpluses and deficits  </a:t>
            </a:r>
          </a:p>
          <a:p>
            <a:r>
              <a:rPr lang="en-US" dirty="0"/>
              <a:t>Describe how government spending and taxing decisions affect the macroeconomy  </a:t>
            </a:r>
          </a:p>
          <a:p>
            <a:r>
              <a:rPr lang="en-US" dirty="0"/>
              <a:t>Discuss the economic effects of government deficits and </a:t>
            </a:r>
            <a:r>
              <a:rPr lang="en-US"/>
              <a:t>debt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9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A5D4-FE87-8846-933E-6E48A4C0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Rates &amp; Labor Supply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488B-A0E3-804B-8490-9498D148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distinction between average and marginal tax rates affects people’s decisions about how much labor to supply: </a:t>
            </a:r>
          </a:p>
          <a:p>
            <a:r>
              <a:rPr lang="en-US" dirty="0"/>
              <a:t>If the average tax rate increases, with the marginal tax rate held constant, a person will increase labor supply </a:t>
            </a:r>
          </a:p>
          <a:p>
            <a:r>
              <a:rPr lang="en-US" dirty="0"/>
              <a:t>(a)  The higher average tax rate causes an income effect </a:t>
            </a:r>
            <a:endParaRPr lang="en-US" dirty="0">
              <a:effectLst/>
            </a:endParaRPr>
          </a:p>
          <a:p>
            <a:r>
              <a:rPr lang="en-US" dirty="0"/>
              <a:t>(b)  With lower income, a person consumes less and wants less leisure, so he or she works more </a:t>
            </a:r>
            <a:endParaRPr lang="en-US" dirty="0">
              <a:effectLst/>
            </a:endParaRPr>
          </a:p>
          <a:p>
            <a:r>
              <a:rPr lang="en-US" dirty="0"/>
              <a:t>The labor supply curve shifts right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0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891F-8F3B-BF43-AF90-3C85744C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Rates &amp; Labor Supply Decisions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E974-4B35-DF49-8B24-95F184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the marginal tax rate increases, with the average tax rate held constant, a person will decrease labor supply </a:t>
            </a:r>
          </a:p>
          <a:p>
            <a:r>
              <a:rPr lang="en-US" dirty="0"/>
              <a:t>(a) The higher marginal tax rate causes a substitution effect</a:t>
            </a:r>
            <a:br>
              <a:rPr lang="en-US" dirty="0"/>
            </a:br>
            <a:r>
              <a:rPr lang="en-US" dirty="0"/>
              <a:t>(b) With a lower after-tax reward for working, a person wants to work less </a:t>
            </a:r>
          </a:p>
          <a:p>
            <a:r>
              <a:rPr lang="en-US" dirty="0"/>
              <a:t>(c) The labor supply curve shifts left </a:t>
            </a:r>
          </a:p>
          <a:p>
            <a:r>
              <a:rPr lang="en-US" dirty="0"/>
              <a:t>Tax Act of 2017 reduced marginal tax rates for most taxpayers </a:t>
            </a:r>
          </a:p>
          <a:p>
            <a:r>
              <a:rPr lang="en-US" dirty="0"/>
              <a:t>(a)  Designed to encourage economic activity </a:t>
            </a:r>
            <a:endParaRPr lang="en-US" dirty="0">
              <a:effectLst/>
            </a:endParaRPr>
          </a:p>
          <a:p>
            <a:r>
              <a:rPr lang="en-US" dirty="0"/>
              <a:t>(b)  Might increase GDP growth by 0.9 percentage points in 2019 </a:t>
            </a:r>
            <a:endParaRPr lang="en-US" dirty="0">
              <a:effectLst/>
            </a:endParaRPr>
          </a:p>
          <a:p>
            <a:r>
              <a:rPr lang="en-US" dirty="0"/>
              <a:t>(c)  Also reduced business taxation, which could boost future capital stock 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9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FC50-4A8F-474A-923E-C933668D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Tax-induced distortions and tax rate smoothing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8512-B02F-BB4C-82A0-C28E0B45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absence of taxes, the free market works efficiently</a:t>
            </a:r>
            <a:br>
              <a:rPr lang="en-US" dirty="0"/>
            </a:br>
            <a:r>
              <a:rPr lang="en-US" dirty="0"/>
              <a:t>(1) Taxes change economic behavior, reducing welfare</a:t>
            </a:r>
            <a:br>
              <a:rPr lang="en-US" dirty="0"/>
            </a:br>
            <a:r>
              <a:rPr lang="en-US" dirty="0"/>
              <a:t>(2) Thus tax-induced deviations from free market outcomes are called distortions </a:t>
            </a:r>
          </a:p>
          <a:p>
            <a:r>
              <a:rPr lang="en-US" dirty="0"/>
              <a:t>The difference between the number of hours a worker would work without taxes and the number of hours he or she actually works when there is a tax reflects the tax distortion </a:t>
            </a:r>
          </a:p>
          <a:p>
            <a:r>
              <a:rPr lang="en-US" dirty="0"/>
              <a:t>The higher the tax rate, the greater the distortion </a:t>
            </a:r>
          </a:p>
          <a:p>
            <a:r>
              <a:rPr lang="en-US" dirty="0"/>
              <a:t>Fiscal policymakers would like to raise the needed amount of government revenue while minimizing distortions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AD6-D5D9-9A46-8B68-2D4D9264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Tax-induced distortions and tax rate smoothing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2E70-F169-B947-9422-5A57B8A6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better to keep the tax rate constant over time than to raise it and lower it, because the higher tax rate has a higher distortion </a:t>
            </a:r>
          </a:p>
          <a:p>
            <a:r>
              <a:rPr lang="en-US" dirty="0"/>
              <a:t>(1)  For example, keeping the tax rate at a steady 15% is better than having it at 10% one year and 20% the next, since the distortions in the second year are much higher </a:t>
            </a:r>
            <a:endParaRPr lang="en-US" dirty="0">
              <a:effectLst/>
            </a:endParaRPr>
          </a:p>
          <a:p>
            <a:r>
              <a:rPr lang="en-US" dirty="0"/>
              <a:t>(2)  Keeping a constant tax rate over time is called tax rate smoothing </a:t>
            </a:r>
            <a:endParaRPr lang="en-US" dirty="0">
              <a:effectLst/>
            </a:endParaRPr>
          </a:p>
          <a:p>
            <a:r>
              <a:rPr lang="en-US" dirty="0"/>
              <a:t>Empirical studies suggest that the Federal government has not always smoothed tax rates as much as it could to minimize distortions </a:t>
            </a:r>
            <a:endParaRPr lang="en-US" dirty="0">
              <a:effectLst/>
            </a:endParaRPr>
          </a:p>
          <a:p>
            <a:r>
              <a:rPr lang="en-US" dirty="0"/>
              <a:t>(4)  But borrowing to finance wars, thus avoiding the need to raise taxes a lot in war years, is consistent with the idea of tax rate smoothing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146B-E798-5343-98BC-8336FEB0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Government Deficits and Debt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C3EB0-1AE4-104C-8511-B1DD7505A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growth of the government debt </a:t>
                </a:r>
              </a:p>
              <a:p>
                <a:r>
                  <a:rPr lang="en-US" dirty="0"/>
                  <a:t>The deficit is the difference between expenditures and revenues in any fiscal year </a:t>
                </a:r>
              </a:p>
              <a:p>
                <a:r>
                  <a:rPr lang="en-US" dirty="0"/>
                  <a:t>The debt is the total value of outstanding government bonds on a given date </a:t>
                </a:r>
              </a:p>
              <a:p>
                <a:r>
                  <a:rPr lang="en-US" dirty="0"/>
                  <a:t>The deficit is the change in the debt in a year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i="1" dirty="0"/>
                  <a:t>B </a:t>
                </a:r>
                <a:r>
                  <a:rPr lang="en-US" dirty="0"/>
                  <a:t>= nominal government budget deficit </a:t>
                </a:r>
              </a:p>
              <a:p>
                <a:r>
                  <a:rPr lang="en-US" i="1" dirty="0"/>
                  <a:t>B </a:t>
                </a:r>
                <a:r>
                  <a:rPr lang="en-US" dirty="0"/>
                  <a:t>= nominal value of government bonds outstanding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C3EB0-1AE4-104C-8511-B1DD7505A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age7image1517724176">
            <a:extLst>
              <a:ext uri="{FF2B5EF4-FFF2-40B4-BE49-F238E27FC236}">
                <a16:creationId xmlns:a16="http://schemas.microsoft.com/office/drawing/2014/main" id="{1292C296-12A6-4047-AE54-F5A12C9A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358775"/>
            <a:ext cx="5638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0EB42C6-D32F-9B4D-B1A8-F532556C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704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page7image1517724176">
            <a:extLst>
              <a:ext uri="{FF2B5EF4-FFF2-40B4-BE49-F238E27FC236}">
                <a16:creationId xmlns:a16="http://schemas.microsoft.com/office/drawing/2014/main" id="{FC2001BB-094C-2442-85CE-9794C1E5A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90500"/>
            <a:ext cx="5638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2C180F-F35F-564C-896C-6BC37809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16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page7image1517724176">
            <a:extLst>
              <a:ext uri="{FF2B5EF4-FFF2-40B4-BE49-F238E27FC236}">
                <a16:creationId xmlns:a16="http://schemas.microsoft.com/office/drawing/2014/main" id="{01D7BDAB-F836-364F-9975-5DA86788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-38100"/>
            <a:ext cx="5638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4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8AB9-D64F-E646-92EB-FC7F81F8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Government Deficits and Debt Cont’d.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766D-71ED-AF46-8335-F5F9AC3F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useful measure of government’s indebtedness that accounts for the ability to pay off the debt is the debt–GDP ratio </a:t>
            </a:r>
          </a:p>
          <a:p>
            <a:r>
              <a:rPr lang="en-US" dirty="0"/>
              <a:t>The U.S. debt–GDP ratio fell from over 1 after World War II to a low </a:t>
            </a:r>
          </a:p>
          <a:p>
            <a:r>
              <a:rPr lang="en-US" dirty="0"/>
              <a:t>point in the mid-1970s </a:t>
            </a:r>
          </a:p>
          <a:p>
            <a:r>
              <a:rPr lang="en-US" dirty="0"/>
              <a:t>From1979 to 1995, the debt-GDP ratio rose significantly, but it fell from 1995 to 2001, then began to rise in 2002 and grew dramatically in the Great Recession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5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2498-1111-634E-B996-FE42C32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Government Deficits and Debt Cont’d.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EEFB-39E1-DD48-AD2C-33B90F30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Change in debt–GDP ratio =  deficit/nominal GDP[(total debt/nominal GDP)́ growth rate of nominal GDP] </a:t>
            </a:r>
          </a:p>
          <a:p>
            <a:r>
              <a:rPr lang="en-US" dirty="0"/>
              <a:t>So two things cause the debt–GDP ratio to rise </a:t>
            </a:r>
          </a:p>
          <a:p>
            <a:pPr lvl="1"/>
            <a:r>
              <a:rPr lang="en-US" dirty="0"/>
              <a:t>(1)  A high deficit relative to GDP </a:t>
            </a:r>
          </a:p>
          <a:p>
            <a:pPr lvl="1"/>
            <a:r>
              <a:rPr lang="en-US" dirty="0"/>
              <a:t>(2)  A slow rate of GDP growth </a:t>
            </a:r>
          </a:p>
          <a:p>
            <a:r>
              <a:rPr lang="en-US" dirty="0"/>
              <a:t>During World War II, large deficits raised the debt–GDP ratio </a:t>
            </a:r>
          </a:p>
          <a:p>
            <a:r>
              <a:rPr lang="en-US" dirty="0"/>
              <a:t>Forthenext35years,deficitsweresmallornegative,andGDPgrowthwasrapid,sothe </a:t>
            </a:r>
          </a:p>
          <a:p>
            <a:r>
              <a:rPr lang="en-US" dirty="0"/>
              <a:t>debt–GDP ratio fell </a:t>
            </a:r>
          </a:p>
          <a:p>
            <a:r>
              <a:rPr lang="en-US" dirty="0"/>
              <a:t>During the 1980s and early 1990s, the debt–GDP ratio rose because of high deficits </a:t>
            </a:r>
          </a:p>
          <a:p>
            <a:r>
              <a:rPr lang="en-US" dirty="0"/>
              <a:t>Large surpluses reduced the debt-GDP ratio in the late 1990s, but large deficits raised it </a:t>
            </a:r>
          </a:p>
          <a:p>
            <a:r>
              <a:rPr lang="en-US" dirty="0"/>
              <a:t>beginning in 2002 and increased it more sharply during the Great Recession </a:t>
            </a:r>
          </a:p>
          <a:p>
            <a:r>
              <a:rPr lang="en-US" dirty="0"/>
              <a:t>Tax cut of 2017 might propel the debt-GDP ratio to the highest levels since WWII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2DC7-589F-CC46-8B1B-F53E0541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burden of the government debt on future generations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FD80-2738-A94C-AA45-224CD830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worry that their children will have to pay back the debt that past generations have accumulated </a:t>
            </a:r>
          </a:p>
          <a:p>
            <a:r>
              <a:rPr lang="en-US" dirty="0"/>
              <a:t>To the extent that U.S. citizens own government bonds, future generations will just be paying themselves; but now more than half of U.S. debt is owned by foreigners, so this argument is no longer valid </a:t>
            </a:r>
          </a:p>
          <a:p>
            <a:r>
              <a:rPr lang="en-US" dirty="0"/>
              <a:t>However, there could be a burden, because if tax rates have to be raised in the future to pay off the debt, the higher tax rates could be distortionary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09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7CF6-1A0E-7740-9907-08131BC4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burden of the government debt on future generations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176E-E2D7-2C4E-BFB6-BAF37459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Also, since bondholders are richer on average than non-bondholders, when the debt was repaid there would be a large transfer from the poor to the rich </a:t>
            </a:r>
          </a:p>
          <a:p>
            <a:r>
              <a:rPr lang="en-US" dirty="0"/>
              <a:t>Finally, government deficits reduce national saving according to many economists </a:t>
            </a:r>
          </a:p>
          <a:p>
            <a:pPr lvl="1"/>
            <a:r>
              <a:rPr lang="en-US" dirty="0"/>
              <a:t>If so, with lower saving there will be lower investment </a:t>
            </a:r>
          </a:p>
          <a:p>
            <a:pPr lvl="1"/>
            <a:r>
              <a:rPr lang="en-US" dirty="0"/>
              <a:t>Lower investment means a smaller capital stock </a:t>
            </a:r>
          </a:p>
          <a:p>
            <a:pPr lvl="1"/>
            <a:r>
              <a:rPr lang="en-US" dirty="0"/>
              <a:t>A smaller capital stock means less output in the future </a:t>
            </a:r>
          </a:p>
          <a:p>
            <a:pPr lvl="1"/>
            <a:r>
              <a:rPr lang="en-US" dirty="0"/>
              <a:t>So the future standard of living will be lower </a:t>
            </a:r>
          </a:p>
          <a:p>
            <a:pPr lvl="1"/>
            <a:r>
              <a:rPr lang="en-US" dirty="0"/>
              <a:t>However, this assumes that government deficits reduce national saving; that is a key </a:t>
            </a:r>
          </a:p>
          <a:p>
            <a:pPr lvl="1"/>
            <a:r>
              <a:rPr lang="en-US" dirty="0"/>
              <a:t>and unsettled question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3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F565-C2D6-F443-ADB1-189A9EE9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outlays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48E7-01C7-6643-95FB-38F1E5B7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Three categories of government expenditures </a:t>
            </a:r>
          </a:p>
          <a:p>
            <a:pPr lvl="1"/>
            <a:r>
              <a:rPr lang="en-US" sz="2300" dirty="0"/>
              <a:t>Government purchases (</a:t>
            </a:r>
            <a:r>
              <a:rPr lang="en-US" sz="2300" i="1" dirty="0"/>
              <a:t>G</a:t>
            </a:r>
            <a:r>
              <a:rPr lang="en-US" sz="2300" dirty="0"/>
              <a:t>) </a:t>
            </a:r>
          </a:p>
          <a:p>
            <a:pPr marL="914400" lvl="2" indent="0">
              <a:buNone/>
            </a:pPr>
            <a:r>
              <a:rPr lang="en-US" sz="2300" dirty="0"/>
              <a:t>(1)  Government investment, which is about1/6 of total government purchases, consists of purchases of capital goods.</a:t>
            </a:r>
          </a:p>
          <a:p>
            <a:pPr marL="914400" lvl="2" indent="0">
              <a:buNone/>
            </a:pPr>
            <a:r>
              <a:rPr lang="en-US" sz="2300" dirty="0"/>
              <a:t>(2)  Government consumption expenditures are about 5/6 of total government purchases.</a:t>
            </a:r>
          </a:p>
          <a:p>
            <a:pPr lvl="2"/>
            <a:endParaRPr lang="en-US" sz="2300" dirty="0"/>
          </a:p>
          <a:p>
            <a:pPr lvl="1"/>
            <a:r>
              <a:rPr lang="en-US" sz="2300" dirty="0"/>
              <a:t>Transfer payments (</a:t>
            </a:r>
            <a:r>
              <a:rPr lang="en-US" sz="2300" i="1" dirty="0"/>
              <a:t>TR</a:t>
            </a:r>
            <a:r>
              <a:rPr lang="en-US" sz="2300" dirty="0"/>
              <a:t>) </a:t>
            </a:r>
          </a:p>
          <a:p>
            <a:pPr marL="0" indent="0">
              <a:buNone/>
            </a:pPr>
            <a:r>
              <a:rPr lang="en-US" sz="2300" dirty="0"/>
              <a:t>	(1) Transfers are expenditures for which the government receives no current goods or services in</a:t>
            </a:r>
          </a:p>
          <a:p>
            <a:pPr marL="0" indent="0">
              <a:buNone/>
            </a:pPr>
            <a:r>
              <a:rPr lang="en-US" sz="2300" dirty="0"/>
              <a:t>	return </a:t>
            </a:r>
          </a:p>
          <a:p>
            <a:pPr marL="0" indent="0">
              <a:buNone/>
            </a:pPr>
            <a:r>
              <a:rPr lang="en-US" sz="2300" dirty="0"/>
              <a:t>	(2) Examples: social security benefits, pensions for government retirees, welfare payments </a:t>
            </a:r>
          </a:p>
          <a:p>
            <a:pPr marL="0" indent="0">
              <a:buNone/>
            </a:pPr>
            <a:endParaRPr lang="en-US" sz="2300" dirty="0"/>
          </a:p>
          <a:p>
            <a:pPr lvl="1"/>
            <a:r>
              <a:rPr lang="en-US" sz="2300" dirty="0"/>
              <a:t>Net interest payments (</a:t>
            </a:r>
            <a:r>
              <a:rPr lang="en-US" sz="2300" i="1" dirty="0"/>
              <a:t>INT </a:t>
            </a:r>
            <a:r>
              <a:rPr lang="en-US" sz="2300" dirty="0"/>
              <a:t>)</a:t>
            </a:r>
            <a:br>
              <a:rPr lang="en-US" sz="2300" dirty="0"/>
            </a:br>
            <a:r>
              <a:rPr lang="en-US" sz="2300" dirty="0"/>
              <a:t>	(1) Interest paid to holders of government bonds less interest received by the government </a:t>
            </a:r>
          </a:p>
          <a:p>
            <a:pPr marL="914400" lvl="2" indent="0">
              <a:buNone/>
            </a:pPr>
            <a:r>
              <a:rPr lang="en-US" sz="2300" dirty="0"/>
              <a:t>(2) Government makes loans to students, farmers, small businesses </a:t>
            </a:r>
          </a:p>
          <a:p>
            <a:pPr marL="0" indent="0">
              <a:buNone/>
            </a:pPr>
            <a:r>
              <a:rPr lang="en-US" sz="2300" dirty="0"/>
              <a:t>	Subsidies less surpluses of government enterprises; relatively small, so we ignore it </a:t>
            </a:r>
          </a:p>
          <a:p>
            <a:pPr lvl="2"/>
            <a:endParaRPr lang="en-US" dirty="0">
              <a:effectLst/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2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BF7C-B08D-0F47-9358-3A732D6D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(Federal, state, and local) government outlays are about 39% of GDP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52F0-7FF6-C643-A18B-717D6B46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Government purchases increased enormously in World War II </a:t>
            </a:r>
          </a:p>
          <a:p>
            <a:pPr lvl="2"/>
            <a:r>
              <a:rPr lang="en-US" dirty="0"/>
              <a:t>(1)  Government purchases rose in other wars as well </a:t>
            </a:r>
          </a:p>
          <a:p>
            <a:pPr lvl="2"/>
            <a:r>
              <a:rPr lang="en-US" dirty="0"/>
              <a:t>(2)  Since the late 1960s, government purchases  have drifted downward from about </a:t>
            </a:r>
          </a:p>
          <a:p>
            <a:pPr lvl="2"/>
            <a:r>
              <a:rPr lang="en-US" dirty="0"/>
              <a:t>23% of GDP to about 17% of GDP in late 1990s </a:t>
            </a:r>
          </a:p>
          <a:p>
            <a:pPr lvl="2"/>
            <a:r>
              <a:rPr lang="en-US" dirty="0"/>
              <a:t>(3)  They rose sharply in the financial crisis of 2008 but since have declined to about 18% </a:t>
            </a:r>
          </a:p>
          <a:p>
            <a:pPr lvl="2"/>
            <a:r>
              <a:rPr lang="en-US" dirty="0"/>
              <a:t>of GDP </a:t>
            </a:r>
          </a:p>
          <a:p>
            <a:pPr lvl="1"/>
            <a:r>
              <a:rPr lang="en-US" dirty="0"/>
              <a:t>Transfer payments have been rising steadily </a:t>
            </a:r>
          </a:p>
          <a:p>
            <a:pPr lvl="1"/>
            <a:r>
              <a:rPr lang="en-US" dirty="0"/>
              <a:t>(1)  They averaged about 12% of GDP in the 2000s before the financial crisis and 15% of GDP since then </a:t>
            </a:r>
          </a:p>
          <a:p>
            <a:pPr lvl="1"/>
            <a:r>
              <a:rPr lang="en-US" dirty="0"/>
              <a:t>(2)  Many social programs, including Social Security, Medicare, and Medicaid, have expanded over time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 interest payments have also changed over time </a:t>
            </a:r>
          </a:p>
          <a:p>
            <a:pPr lvl="1"/>
            <a:r>
              <a:rPr lang="en-US" dirty="0"/>
              <a:t>(1)  They doubled between 1941 and 1946 because of the higher debt to finance </a:t>
            </a:r>
          </a:p>
          <a:p>
            <a:pPr lvl="1"/>
            <a:r>
              <a:rPr lang="en-US" dirty="0"/>
              <a:t>World War II </a:t>
            </a:r>
          </a:p>
          <a:p>
            <a:pPr lvl="1"/>
            <a:r>
              <a:rPr lang="en-US" dirty="0"/>
              <a:t>(2)  They increased significantly in the1980s, as both the government debt and interest </a:t>
            </a:r>
          </a:p>
          <a:p>
            <a:pPr lvl="1"/>
            <a:r>
              <a:rPr lang="en-US" dirty="0"/>
              <a:t>rates increased sharply </a:t>
            </a:r>
          </a:p>
          <a:p>
            <a:pPr lvl="1"/>
            <a:r>
              <a:rPr lang="en-US" dirty="0"/>
              <a:t>(3)  They declined in the 1990s and 2000s because of lower interest rates </a:t>
            </a:r>
          </a:p>
          <a:p>
            <a:r>
              <a:rPr lang="en-US" dirty="0"/>
              <a:t>Comparing U.S. government spending to that of other countries shows that the United States spends less as a percentage of GDP than almost any other OECD country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9EE8-DBA4-0746-B92F-8A65254B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7505-1189-E14E-8496-A5F8C17C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Total tax collections increased from about 16% of GDP in 1940 to about 28% in 2000, then declined to about 23.5% in 2011, and has been about 26% to 27% from 2013 to 2017  </a:t>
            </a:r>
          </a:p>
          <a:p>
            <a:r>
              <a:rPr lang="en-US" dirty="0"/>
              <a:t>Four principal categories </a:t>
            </a:r>
          </a:p>
          <a:p>
            <a:r>
              <a:rPr lang="en-US" dirty="0"/>
              <a:t>a. Personal taxes </a:t>
            </a:r>
          </a:p>
          <a:p>
            <a:r>
              <a:rPr lang="en-US" dirty="0"/>
              <a:t>(1)  Personal income taxes </a:t>
            </a:r>
            <a:endParaRPr lang="en-US" dirty="0">
              <a:effectLst/>
            </a:endParaRPr>
          </a:p>
          <a:p>
            <a:r>
              <a:rPr lang="en-US" dirty="0"/>
              <a:t>(2)  Property taxes </a:t>
            </a:r>
            <a:endParaRPr lang="en-US" dirty="0">
              <a:effectLst/>
            </a:endParaRPr>
          </a:p>
          <a:p>
            <a:r>
              <a:rPr lang="en-US" dirty="0"/>
              <a:t>(3)  Personal taxes have risen steadily over time, except for the Kennedy-Johnson tax cut of 1964, the Reagan tax cut of 1981, and the Bush tax cuts in the early 2000s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9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999C-60FC-BC4C-B2DB-F0DB5CE6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FE80-601F-7748-B4F7-218C6E9E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Contributions for social insurance have increased steadily as a percentage of GDP since World War II </a:t>
            </a:r>
          </a:p>
          <a:p>
            <a:r>
              <a:rPr lang="en-US" dirty="0"/>
              <a:t>Taxes on production and imports are mostly sales taxes and have been steady relative to GDP since World War II </a:t>
            </a:r>
          </a:p>
          <a:p>
            <a:r>
              <a:rPr lang="en-US" dirty="0"/>
              <a:t>Corporate taxes declined gradually over time relative to GDP from the mid-1950s to the mid-1980s, and now average about 2% to 3% of GDP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F236-EB8C-BF4C-8172-65A23350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composition of outlays and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3B30-464C-3B42-AF3B-1BD307B4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Federal government versus state and local governments </a:t>
            </a:r>
          </a:p>
          <a:p>
            <a:r>
              <a:rPr lang="en-US" dirty="0"/>
              <a:t>To see the overall picture of government spending, we usually combine Federal, state, and local government spending </a:t>
            </a:r>
          </a:p>
          <a:p>
            <a:r>
              <a:rPr lang="en-US" dirty="0"/>
              <a:t>But the composition of the Federal government budget is quite different from state and local government budgets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1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424F-197C-A841-AD70-F3C1F42B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composition of outlays and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6550-6101-634A-982E-B3BBC2A6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Consumption expenditures </a:t>
            </a:r>
            <a:endParaRPr lang="en-US" dirty="0">
              <a:effectLst/>
            </a:endParaRPr>
          </a:p>
          <a:p>
            <a:pPr lvl="1"/>
            <a:r>
              <a:rPr lang="en-US" dirty="0"/>
              <a:t>About 2/3 of state and local current expenditures are purchases of goods and services </a:t>
            </a:r>
            <a:endParaRPr lang="en-US" dirty="0">
              <a:effectLst/>
            </a:endParaRPr>
          </a:p>
          <a:p>
            <a:pPr lvl="1"/>
            <a:r>
              <a:rPr lang="en-US" dirty="0"/>
              <a:t>By contrast, less than 25% of Federal current expenditures are for purchases, and of those, about 3/5 is for national defense </a:t>
            </a:r>
            <a:endParaRPr lang="en-US" dirty="0">
              <a:effectLst/>
            </a:endParaRPr>
          </a:p>
          <a:p>
            <a:pPr lvl="1"/>
            <a:r>
              <a:rPr lang="en-US" dirty="0"/>
              <a:t>Of all government purchases of nondefense goods and services, over 80% is done by state and local governments </a:t>
            </a:r>
            <a:endParaRPr lang="en-US" dirty="0">
              <a:effectLst/>
            </a:endParaRPr>
          </a:p>
          <a:p>
            <a:r>
              <a:rPr lang="en-US" dirty="0"/>
              <a:t>Transfer payments</a:t>
            </a:r>
            <a:br>
              <a:rPr lang="en-US" dirty="0"/>
            </a:br>
            <a:r>
              <a:rPr lang="en-US" dirty="0"/>
              <a:t>The Federal government budget is more heavily weighted to transfers than state and local budgets </a:t>
            </a:r>
            <a:endParaRPr lang="en-US" dirty="0">
              <a:effectLst/>
            </a:endParaRPr>
          </a:p>
          <a:p>
            <a:r>
              <a:rPr lang="en-US" dirty="0"/>
              <a:t>Grants-in-aid are payments from the Federal government to state and local governments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0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E1F5-2A92-004F-AA00-4597A36D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composition of outlays and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61BA-8C92-E946-A874-D1DF4368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 interest paid</a:t>
            </a:r>
            <a:br>
              <a:rPr lang="en-US" dirty="0"/>
            </a:br>
            <a:r>
              <a:rPr lang="en-US" dirty="0"/>
              <a:t>(a) Net interest is significant and positive for the Federal government (b) It is small and sometimes negative for state and local governments </a:t>
            </a:r>
          </a:p>
          <a:p>
            <a:r>
              <a:rPr lang="en-US" dirty="0"/>
              <a:t>Composition of taxes </a:t>
            </a:r>
          </a:p>
          <a:p>
            <a:r>
              <a:rPr lang="en-US" dirty="0"/>
              <a:t>(a)  Personal taxes and contributions for social insurance account for over 80% of Federal receipts, but only about 20% of state and local government receipts </a:t>
            </a:r>
            <a:endParaRPr lang="en-US" dirty="0">
              <a:effectLst/>
            </a:endParaRPr>
          </a:p>
          <a:p>
            <a:r>
              <a:rPr lang="en-US" dirty="0"/>
              <a:t>(b)  Taxes on production and imports provide about half of state and local government receipts, but less than 5% of Federal receipts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3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2838</Words>
  <Application>Microsoft Macintosh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</vt:lpstr>
      <vt:lpstr>Office Theme</vt:lpstr>
      <vt:lpstr>Fiscal Policy</vt:lpstr>
      <vt:lpstr>Learning Objectives</vt:lpstr>
      <vt:lpstr>Government outlays </vt:lpstr>
      <vt:lpstr>Total (Federal, state, and local) government outlays are about 39% of GDP  </vt:lpstr>
      <vt:lpstr>Taxes </vt:lpstr>
      <vt:lpstr>Taxes Cont’d.</vt:lpstr>
      <vt:lpstr>The composition of outlays and taxes</vt:lpstr>
      <vt:lpstr>The composition of outlays and taxes</vt:lpstr>
      <vt:lpstr>The composition of outlays and taxes</vt:lpstr>
      <vt:lpstr>Deficits and Surpluses </vt:lpstr>
      <vt:lpstr>Deficits and Surpluses Cont’d.</vt:lpstr>
      <vt:lpstr>Deficits and Surpluses Cont’d.</vt:lpstr>
      <vt:lpstr>Government Spending, Taxes, and the Macroeconomy </vt:lpstr>
      <vt:lpstr>Government Spending, Taxes, and the Macroeconomy Cont’d.</vt:lpstr>
      <vt:lpstr>Automatic stabilizers and the full-employment deficit </vt:lpstr>
      <vt:lpstr>Automatic stabilizers and the full-employment deficit </vt:lpstr>
      <vt:lpstr>Government capital formation </vt:lpstr>
      <vt:lpstr>Incentive effects of fiscal policy </vt:lpstr>
      <vt:lpstr>Incentive effects of fiscal policy Cont’d.</vt:lpstr>
      <vt:lpstr>Tax Rates &amp; Labor Supply Decisions</vt:lpstr>
      <vt:lpstr>Tax Rates &amp; Labor Supply Decisions Cont’d.</vt:lpstr>
      <vt:lpstr>Tax-induced distortions and tax rate smoothing </vt:lpstr>
      <vt:lpstr>Tax-induced distortions and tax rate smoothing Cont’d.</vt:lpstr>
      <vt:lpstr>Government Deficits and Debt </vt:lpstr>
      <vt:lpstr>Government Deficits and Debt Cont’d.</vt:lpstr>
      <vt:lpstr>Government Deficits and Debt Cont’d.</vt:lpstr>
      <vt:lpstr>The burden of the government debt on future generations </vt:lpstr>
      <vt:lpstr>The burden of the government debt on future generations Cont’d.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Fiscal Policy</dc:title>
  <dc:creator>Chris Herdelin</dc:creator>
  <cp:lastModifiedBy>Chris Herdelin</cp:lastModifiedBy>
  <cp:revision>33</cp:revision>
  <dcterms:created xsi:type="dcterms:W3CDTF">2020-04-20T19:16:05Z</dcterms:created>
  <dcterms:modified xsi:type="dcterms:W3CDTF">2020-04-20T20:42:01Z</dcterms:modified>
</cp:coreProperties>
</file>