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12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23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FFAF-88D9-C041-BCE7-12F0F4BBE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66B76-1E29-5440-97FE-C662AA700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6385-AF67-234D-BFA8-258658D3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201A-FDD4-7848-801D-E72DF8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F9AE-C9D2-3040-824B-DBBBF589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DCBE-4294-6C48-8B42-824093C2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07000-6A79-6543-81EB-298EE8A8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A673-B643-B747-806E-5818BD43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8053-4AC7-7341-A36C-754B1923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B06D-6C8A-2248-9D88-EE19D893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BF79C-A548-1C45-ADCF-8457F2503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CF64-E7A9-8340-B98B-41A919E9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A93E-4882-C543-8F89-DFDCCD1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C195-D9EC-9745-9D31-FBBA4D4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9C3D-6F74-214B-86EC-A17BABCD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F849-2325-6C45-8A45-50FBB039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A2C0-08AA-034E-B06F-E97B1CBD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7E9A-48AD-E942-8D38-C9866419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B9F5-D736-4242-9A2C-9781C8B2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9E86-47B4-4042-9F26-88AD669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0031-CFD9-8345-85A1-2DC7F446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DA733-6A10-D64D-95A2-93C0840B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0D3C-382B-324E-A8CA-A1BF7FB5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C738-6A15-7642-A809-61A69EB6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6377-9579-934F-9702-9040CE35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C5D2-5E17-4B41-A78F-59811F17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790-BCD9-BF45-A867-A52DC8195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F9C7-0BC7-0944-A500-6E666063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CF56-505C-C549-B8DB-4EC4111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9403-4B7E-3344-8270-843D4E89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0E6A-9793-2748-B0CC-AC11F510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3965-62E2-1E47-8409-410AF441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D3D62-0C0E-EA4F-9F65-D1EBCACF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E0DC-BECB-1B4C-96FE-4124114F2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25D4-2704-9B47-A13C-257CAD55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A9ADD-C696-E944-B350-5EB17A30E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FBDA1-F01F-8D44-8834-E3A0C795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86CFE-4FC0-9F46-9DDA-FFE4BB01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7994B-384C-4A4F-9626-DDE7291B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09A0-731A-F74E-85AF-F5CB6A95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2B001-F7B8-074D-828C-3DD7E248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1B971-BBE8-7640-B17D-C0A582D2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C42B5-F427-9743-9ABD-3C795BC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89788-C6FD-B74F-96D6-0EDFAD4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C9CEC-ED1A-2B4F-BBEC-0ED5C59C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0A6C5-0E11-584E-B6BC-96D3765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13DC-DAB1-2C41-8717-423A5C21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9DEC-CDF1-F845-B424-866C4EB4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38191-5195-784C-953C-C41F1D2C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91F40-EC38-1E4A-9398-B903650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97D5-C3DF-E349-AD57-13466532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A8DD-1528-BE41-A246-FCF2466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45B2-9FFC-7C4B-83CE-C3CE5EAD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60269-AFA6-C742-9AE0-463FA72C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6C8A4-90DF-CB41-B9D0-142E9F01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7D75-DA32-1C4D-BAF4-ED86D96A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8144-5DA1-5C4F-BC4C-CD9C2E1A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C5AA-762F-F34A-A449-3F0B1A75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C1E1B-FC32-6C42-905D-3E86AC39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C8DA-D4F7-2F4F-B457-7B03F0F6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CE5E-9255-404C-B811-11A0187B7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F318-CBA8-A546-84D5-9A3E3E010EB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F3DB-1436-1949-8667-8BD908526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7CF7-D379-0047-B9A8-C1F13E72E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41F-950B-624D-969B-958B1AE9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6n/0hzp7yds1w9g_xptpbp8pw2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6A76-8E46-4D4D-AC4A-639C91372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AD/AS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B93BF-0B41-4E4E-BD51-6CA98739D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84B7D-38D7-0C42-8DE2-F556CFA0FEF9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BEE63-168A-BC43-ADE8-13F8826CBAF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9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410D-8952-3A47-B795-6FCA2697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of the Aggregate Demand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53706-ABCE-964F-A1AB-6526FA49DB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0" y="1954211"/>
            <a:ext cx="3173946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113F-EDF7-B846-9A68-367FB90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Factors that shift the </a:t>
            </a:r>
            <a:r>
              <a:rPr lang="en-US" i="1" dirty="0"/>
              <a:t>AD</a:t>
            </a:r>
            <a:r>
              <a:rPr lang="en-US" dirty="0"/>
              <a:t> curve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8BE7-F51C-6B45-BBD9-BEC10EFE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/>
              <a:t>Factors that shift the </a:t>
            </a:r>
            <a:r>
              <a:rPr lang="en-US" i="1" dirty="0"/>
              <a:t>IS</a:t>
            </a:r>
            <a:r>
              <a:rPr lang="en-US" dirty="0"/>
              <a:t> curve up and to the right and thus the </a:t>
            </a:r>
            <a:r>
              <a:rPr lang="en-US" i="1" dirty="0"/>
              <a:t>AD</a:t>
            </a:r>
            <a:r>
              <a:rPr lang="en-US" dirty="0"/>
              <a:t> curve up and to the right as well </a:t>
            </a:r>
          </a:p>
          <a:p>
            <a:pPr lvl="1" fontAlgn="base"/>
            <a:r>
              <a:rPr lang="en-US" dirty="0"/>
              <a:t>Increases in future output (</a:t>
            </a:r>
            <a:r>
              <a:rPr lang="en-US" i="1" dirty="0" err="1"/>
              <a:t>Y</a:t>
            </a:r>
            <a:r>
              <a:rPr lang="en-US" sz="1800" i="1" baseline="30000" dirty="0" err="1"/>
              <a:t>f</a:t>
            </a:r>
            <a:r>
              <a:rPr lang="en-US" sz="1800" i="1" baseline="30000" dirty="0"/>
              <a:t> </a:t>
            </a:r>
            <a:r>
              <a:rPr lang="en-US" dirty="0"/>
              <a:t>), wealth, government purchases (</a:t>
            </a:r>
            <a:r>
              <a:rPr lang="en-US" i="1" dirty="0"/>
              <a:t>G</a:t>
            </a:r>
            <a:r>
              <a:rPr lang="en-US" dirty="0"/>
              <a:t>), or the expected future marginal productivity of capital (</a:t>
            </a:r>
            <a:r>
              <a:rPr lang="en-US" i="1" dirty="0" err="1"/>
              <a:t>MPK</a:t>
            </a:r>
            <a:r>
              <a:rPr lang="en-US" sz="1800" i="1" baseline="30000" dirty="0" err="1"/>
              <a:t>f</a:t>
            </a:r>
            <a:r>
              <a:rPr lang="en-US" sz="1800" i="1" baseline="30000" dirty="0"/>
              <a:t> </a:t>
            </a:r>
            <a:r>
              <a:rPr lang="en-US" dirty="0"/>
              <a:t>) </a:t>
            </a:r>
          </a:p>
          <a:p>
            <a:pPr lvl="1" fontAlgn="base"/>
            <a:r>
              <a:rPr lang="en-US" dirty="0"/>
              <a:t>Decreases in taxes (</a:t>
            </a:r>
            <a:r>
              <a:rPr lang="en-US" i="1" dirty="0"/>
              <a:t>T</a:t>
            </a:r>
            <a:r>
              <a:rPr lang="en-US" dirty="0"/>
              <a:t>) if Ricardian equivalence doesn’t hold, or the effective tax rate on capital (</a:t>
            </a:r>
            <a:r>
              <a:rPr lang="en-US" sz="2800" dirty="0"/>
              <a:t>t</a:t>
            </a:r>
            <a:r>
              <a:rPr lang="en-US" dirty="0"/>
              <a:t>) </a:t>
            </a:r>
          </a:p>
          <a:p>
            <a:pPr lvl="0" fontAlgn="base"/>
            <a:r>
              <a:rPr lang="en-US" dirty="0"/>
              <a:t>Factors that shift the </a:t>
            </a:r>
            <a:r>
              <a:rPr lang="en-US" i="1" dirty="0"/>
              <a:t>LM</a:t>
            </a:r>
            <a:r>
              <a:rPr lang="en-US" dirty="0"/>
              <a:t> curve down and to the right and thus the </a:t>
            </a:r>
            <a:r>
              <a:rPr lang="en-US" i="1" dirty="0"/>
              <a:t>AD</a:t>
            </a:r>
            <a:r>
              <a:rPr lang="en-US" dirty="0"/>
              <a:t> curve up and to the right as well </a:t>
            </a:r>
          </a:p>
          <a:p>
            <a:pPr lvl="1" fontAlgn="base"/>
            <a:r>
              <a:rPr lang="en-US" dirty="0"/>
              <a:t>Increases in the nominal money supply (</a:t>
            </a:r>
            <a:r>
              <a:rPr lang="en-US" i="1" dirty="0"/>
              <a:t>M</a:t>
            </a:r>
            <a:r>
              <a:rPr lang="en-US" dirty="0"/>
              <a:t>) or in expected inflation (</a:t>
            </a:r>
            <a:r>
              <a:rPr lang="en-US" sz="2800" dirty="0"/>
              <a:t>p</a:t>
            </a:r>
            <a:r>
              <a:rPr lang="en-US" sz="1800" i="1" baseline="30000" dirty="0"/>
              <a:t>e</a:t>
            </a:r>
            <a:r>
              <a:rPr lang="en-US" dirty="0"/>
              <a:t>) </a:t>
            </a:r>
          </a:p>
          <a:p>
            <a:pPr lvl="1" fontAlgn="base"/>
            <a:r>
              <a:rPr lang="en-US" dirty="0"/>
              <a:t>Decreases in the nominal interest rate on money (</a:t>
            </a:r>
            <a:r>
              <a:rPr lang="en-US" i="1" dirty="0" err="1"/>
              <a:t>i</a:t>
            </a:r>
            <a:r>
              <a:rPr lang="en-US" sz="1800" i="1" baseline="30000" dirty="0" err="1"/>
              <a:t>m</a:t>
            </a:r>
            <a:r>
              <a:rPr lang="en-US" dirty="0"/>
              <a:t>) or the real demand for money </a:t>
            </a:r>
          </a:p>
        </p:txBody>
      </p:sp>
    </p:spTree>
    <p:extLst>
      <p:ext uri="{BB962C8B-B14F-4D97-AF65-F5344CB8AC3E}">
        <p14:creationId xmlns:p14="http://schemas.microsoft.com/office/powerpoint/2010/main" val="334277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174B-99A6-7F44-8A79-6963D58E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Aggregate Supply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20DB-104A-5C46-8BFC-74559B95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The aggregate supply curve shows the relationship between the price level and the aggregate amount of output that firms supply </a:t>
            </a:r>
          </a:p>
          <a:p>
            <a:pPr lvl="0" fontAlgn="base"/>
            <a:r>
              <a:rPr lang="en-US" dirty="0"/>
              <a:t>In the short run, prices remain fixed, so firms supply whatever output is demanded </a:t>
            </a:r>
          </a:p>
          <a:p>
            <a:r>
              <a:rPr lang="en-US" dirty="0"/>
              <a:t>a. The short-run aggregate supply curve is horizontal </a:t>
            </a:r>
          </a:p>
        </p:txBody>
      </p:sp>
    </p:spTree>
    <p:extLst>
      <p:ext uri="{BB962C8B-B14F-4D97-AF65-F5344CB8AC3E}">
        <p14:creationId xmlns:p14="http://schemas.microsoft.com/office/powerpoint/2010/main" val="194900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748C-C31D-1F46-AF57-8DAA39E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the Aggregate Supply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D7784-C303-E044-A777-DF6A0F0F1C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425" y="2128837"/>
            <a:ext cx="4772025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5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1ED-2078-EE4C-9FA7-E7C1F02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Aggregate Supply Curve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C097-AE7B-2C49-9223-3CC915A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Full-employment output is not affected by the price level, so the long-run aggregate supply curve (</a:t>
            </a:r>
            <a:r>
              <a:rPr lang="en-US" i="1" dirty="0"/>
              <a:t>LRAS</a:t>
            </a:r>
            <a:r>
              <a:rPr lang="en-US" dirty="0"/>
              <a:t>) is a vertical line at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>
                <a:effectLst/>
              </a:rPr>
              <a:t> 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6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D16E-4451-3C40-A86E-82A9F95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Shift the Aggregate Supply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CE0C-E015-4D4D-9F06-D0DC30D0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SRAS</a:t>
            </a:r>
            <a:r>
              <a:rPr lang="en-US" dirty="0"/>
              <a:t> curve shifts whenever firms change their prices in the short run </a:t>
            </a:r>
          </a:p>
          <a:p>
            <a:r>
              <a:rPr lang="en-US" dirty="0"/>
              <a:t>Factors like increased costs of producing goods lead firms to increase prices, shifting </a:t>
            </a:r>
            <a:r>
              <a:rPr lang="en-US" i="1" dirty="0"/>
              <a:t>SRAS</a:t>
            </a:r>
            <a:r>
              <a:rPr lang="en-US" dirty="0"/>
              <a:t> up </a:t>
            </a:r>
          </a:p>
          <a:p>
            <a:r>
              <a:rPr lang="en-US" dirty="0"/>
              <a:t>Factors leading to reduced prices shift </a:t>
            </a:r>
            <a:r>
              <a:rPr lang="en-US" i="1" dirty="0"/>
              <a:t>SRAS</a:t>
            </a:r>
            <a:r>
              <a:rPr lang="en-US" dirty="0"/>
              <a:t> down </a:t>
            </a:r>
          </a:p>
          <a:p>
            <a:r>
              <a:rPr lang="en-US" dirty="0"/>
              <a:t>Anything that increases Y* shifts the LRAS curve right; anything that decreases Y* shifts the LRAS left.</a:t>
            </a:r>
          </a:p>
          <a:p>
            <a:r>
              <a:rPr lang="en-US" dirty="0"/>
              <a:t>Examples include changes in the labor force or productivity changes that affect labor demand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9CE6-6F95-854E-B25B-4AE4E8ED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the </a:t>
            </a:r>
            <a:r>
              <a:rPr lang="en-US" i="1" dirty="0"/>
              <a:t>AD</a:t>
            </a:r>
            <a:r>
              <a:rPr lang="en-US" dirty="0"/>
              <a:t>–</a:t>
            </a:r>
            <a:r>
              <a:rPr lang="en-US" i="1" dirty="0"/>
              <a:t>AS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2D5D-C1B2-B94D-95B3-E19D69B6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Short-run equilibrium: </a:t>
            </a:r>
            <a:r>
              <a:rPr lang="en-US" i="1" dirty="0"/>
              <a:t>AD</a:t>
            </a:r>
            <a:r>
              <a:rPr lang="en-US" dirty="0"/>
              <a:t> intersects </a:t>
            </a:r>
            <a:r>
              <a:rPr lang="en-US" i="1" dirty="0"/>
              <a:t>SRAS 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Long-run equilibrium: </a:t>
            </a:r>
            <a:r>
              <a:rPr lang="en-US" i="1" dirty="0"/>
              <a:t>AD</a:t>
            </a:r>
            <a:r>
              <a:rPr lang="en-US" dirty="0"/>
              <a:t> intersects </a:t>
            </a:r>
            <a:r>
              <a:rPr lang="en-US" i="1" dirty="0"/>
              <a:t>LRAS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Also called general equilibrium </a:t>
            </a:r>
          </a:p>
          <a:p>
            <a:r>
              <a:rPr lang="en-US" i="1" dirty="0"/>
              <a:t>AD</a:t>
            </a:r>
            <a:r>
              <a:rPr lang="en-US" dirty="0"/>
              <a:t>, </a:t>
            </a:r>
            <a:r>
              <a:rPr lang="en-US" i="1" dirty="0"/>
              <a:t>LRAS</a:t>
            </a:r>
            <a:r>
              <a:rPr lang="en-US" dirty="0"/>
              <a:t>, and </a:t>
            </a:r>
            <a:r>
              <a:rPr lang="en-US" i="1" dirty="0"/>
              <a:t>SRAS</a:t>
            </a:r>
            <a:r>
              <a:rPr lang="en-US" dirty="0"/>
              <a:t> all intersect at same point </a:t>
            </a:r>
          </a:p>
        </p:txBody>
      </p:sp>
    </p:spTree>
    <p:extLst>
      <p:ext uri="{BB962C8B-B14F-4D97-AF65-F5344CB8AC3E}">
        <p14:creationId xmlns:p14="http://schemas.microsoft.com/office/powerpoint/2010/main" val="17610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11AD-C827-0A44-9B38-F1FBF76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the </a:t>
            </a:r>
            <a:r>
              <a:rPr lang="en-US" i="1" dirty="0"/>
              <a:t>AD</a:t>
            </a:r>
            <a:r>
              <a:rPr lang="en-US" dirty="0"/>
              <a:t>–</a:t>
            </a:r>
            <a:r>
              <a:rPr lang="en-US" i="1" dirty="0"/>
              <a:t>AS</a:t>
            </a:r>
            <a:r>
              <a:rPr lang="en-US" dirty="0"/>
              <a:t> model Cont’d.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673AC-C241-4646-981B-404C9ED805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908" y="2157047"/>
            <a:ext cx="5251938" cy="41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18AB-B147-5749-BBD1-A4B56849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the </a:t>
            </a:r>
            <a:r>
              <a:rPr lang="en-US" i="1" dirty="0"/>
              <a:t>AD</a:t>
            </a:r>
            <a:r>
              <a:rPr lang="en-US" dirty="0"/>
              <a:t>–</a:t>
            </a:r>
            <a:r>
              <a:rPr lang="en-US" i="1" dirty="0"/>
              <a:t>AS</a:t>
            </a:r>
            <a:r>
              <a:rPr lang="en-US" dirty="0"/>
              <a:t> model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DAE6-2838-7B4D-B00B-502BD4EC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the economy is not in general equilibrium, economic forces work to restore general equilibrium both in </a:t>
            </a:r>
            <a:r>
              <a:rPr lang="en-US" i="1" dirty="0"/>
              <a:t>AD–AS</a:t>
            </a:r>
            <a:r>
              <a:rPr lang="en-US" dirty="0"/>
              <a:t> diagram and </a:t>
            </a:r>
            <a:r>
              <a:rPr lang="en-US" i="1" dirty="0"/>
              <a:t>IS–LM</a:t>
            </a:r>
            <a:r>
              <a:rPr lang="en-US" dirty="0"/>
              <a:t>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2A-4656-C248-A16F-EFF7CB5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neutrality in the </a:t>
            </a:r>
            <a:r>
              <a:rPr lang="en-US" i="1" dirty="0"/>
              <a:t>AD–AS</a:t>
            </a:r>
            <a:r>
              <a:rPr lang="en-US" dirty="0"/>
              <a:t> model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58093-62CB-0E4B-8FA5-C1E42938E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337" y="1690688"/>
            <a:ext cx="5228493" cy="44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E7B3-7666-9F4B-940A-869A72BD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Classicals</a:t>
            </a:r>
            <a:r>
              <a:rPr lang="en-US" dirty="0"/>
              <a:t> versus Keynesians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5CE2-3650-0E4E-9459-F5374A47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There are two key questions in the debate between classical and Keynesian approaches </a:t>
            </a:r>
          </a:p>
          <a:p>
            <a:pPr lvl="1" fontAlgn="base"/>
            <a:r>
              <a:rPr lang="en-US" dirty="0"/>
              <a:t>How rapidly does the economy reach general equilibrium? </a:t>
            </a:r>
          </a:p>
          <a:p>
            <a:pPr lvl="1" fontAlgn="base"/>
            <a:r>
              <a:rPr lang="en-US" dirty="0"/>
              <a:t>What are the effects of monetary policy on the economy? </a:t>
            </a:r>
          </a:p>
          <a:p>
            <a:pPr lvl="0" fontAlgn="base"/>
            <a:r>
              <a:rPr lang="en-US" dirty="0"/>
              <a:t>Price adjustment and the self-correcting economy </a:t>
            </a:r>
          </a:p>
          <a:p>
            <a:pPr lvl="1" fontAlgn="base"/>
            <a:r>
              <a:rPr lang="en-US" dirty="0"/>
              <a:t>The economy is brought into general equilibrium by adjustment of the price level </a:t>
            </a:r>
          </a:p>
          <a:p>
            <a:pPr lvl="1" fontAlgn="base"/>
            <a:r>
              <a:rPr lang="en-US" dirty="0"/>
              <a:t>The speed at which this adjustment occurs is much debated </a:t>
            </a:r>
          </a:p>
          <a:p>
            <a:pPr lvl="1" fontAlgn="base"/>
            <a:r>
              <a:rPr lang="en-US" dirty="0"/>
              <a:t>Classical economists see rapid adjustment of the price level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9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FFE-223B-494C-AF7E-260B5F2F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neutrality in the </a:t>
            </a:r>
            <a:r>
              <a:rPr lang="en-US" i="1" dirty="0"/>
              <a:t>AD–AS</a:t>
            </a:r>
            <a:r>
              <a:rPr lang="en-US" dirty="0"/>
              <a:t> model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B60-1535-734A-A45E-C7888C4A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economy begins in general equilibrium, but then the money supply is increased by 10% </a:t>
            </a:r>
          </a:p>
          <a:p>
            <a:r>
              <a:rPr lang="en-US" dirty="0"/>
              <a:t>This shifts the </a:t>
            </a:r>
            <a:r>
              <a:rPr lang="en-US" i="1" dirty="0"/>
              <a:t>AD</a:t>
            </a:r>
            <a:r>
              <a:rPr lang="en-US" dirty="0"/>
              <a:t> curve upward by 10% (from </a:t>
            </a:r>
            <a:r>
              <a:rPr lang="en-US" i="1" dirty="0"/>
              <a:t>AD</a:t>
            </a:r>
            <a:r>
              <a:rPr lang="en-US" baseline="30000" dirty="0"/>
              <a:t>1</a:t>
            </a:r>
            <a:r>
              <a:rPr lang="en-US" dirty="0"/>
              <a:t> to </a:t>
            </a:r>
            <a:r>
              <a:rPr lang="en-US" i="1" dirty="0"/>
              <a:t>AD</a:t>
            </a:r>
            <a:r>
              <a:rPr lang="en-US" baseline="30000" dirty="0"/>
              <a:t>2</a:t>
            </a:r>
            <a:r>
              <a:rPr lang="en-US" dirty="0"/>
              <a:t>) because to maintain the aggregate quantity demanded at a given level, the price level would have to rise by 10% so that real money supply would not change and would remain equal to real money demand </a:t>
            </a:r>
          </a:p>
          <a:p>
            <a:r>
              <a:rPr lang="en-US" dirty="0"/>
              <a:t>In the short run, with the price level fixed, equilibrium occurs where </a:t>
            </a:r>
            <a:r>
              <a:rPr lang="en-US" i="1" dirty="0"/>
              <a:t>AD</a:t>
            </a:r>
            <a:r>
              <a:rPr lang="en-US" baseline="30000" dirty="0"/>
              <a:t>2</a:t>
            </a:r>
            <a:r>
              <a:rPr lang="en-US" dirty="0"/>
              <a:t> intersects </a:t>
            </a:r>
            <a:r>
              <a:rPr lang="en-US" i="1" dirty="0"/>
              <a:t>SRAS</a:t>
            </a:r>
            <a:r>
              <a:rPr lang="en-US" baseline="30000" dirty="0"/>
              <a:t>1</a:t>
            </a:r>
            <a:r>
              <a:rPr lang="en-US" dirty="0"/>
              <a:t>, with a higher level of output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4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609-1096-FF4D-85BE-27EB57B7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neutrality in the </a:t>
            </a:r>
            <a:r>
              <a:rPr lang="en-US" i="1" dirty="0"/>
              <a:t>AD–AS</a:t>
            </a:r>
            <a:r>
              <a:rPr lang="en-US" dirty="0"/>
              <a:t> model Cont’d.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C5757-8367-AC4C-A60C-569D730DF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output exceeds Y* over time firms firms raise prices and the short run aggregate supply curve shifts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𝑆𝑅𝐴𝑆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restoring long-run equilibrium.</a:t>
                </a:r>
              </a:p>
              <a:p>
                <a:r>
                  <a:rPr lang="en-US" dirty="0"/>
                  <a:t>The result is a higher price level- higher by 10%</a:t>
                </a:r>
              </a:p>
              <a:p>
                <a:r>
                  <a:rPr lang="en-US" dirty="0"/>
                  <a:t>Money is neutral in the long run, as output is unchanged.</a:t>
                </a:r>
              </a:p>
              <a:p>
                <a:r>
                  <a:rPr lang="en-US" dirty="0"/>
                  <a:t>The key question is: How long does it take to get from the short run to the long run?</a:t>
                </a:r>
              </a:p>
              <a:p>
                <a:r>
                  <a:rPr lang="en-US" dirty="0"/>
                  <a:t>The answer to this question is what separates </a:t>
                </a:r>
                <a:r>
                  <a:rPr lang="en-US" dirty="0" err="1"/>
                  <a:t>classicals</a:t>
                </a:r>
                <a:r>
                  <a:rPr lang="en-US" dirty="0"/>
                  <a:t> from Keynesians.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C5757-8367-AC4C-A60C-569D730DF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1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77F2-1F06-054B-8FDC-06E89998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Classicals</a:t>
            </a:r>
            <a:r>
              <a:rPr lang="en-US" dirty="0"/>
              <a:t> versus Keynesians Cont’d.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F3A4-A183-BA41-B262-7578781E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economy returns quickly to full employment after a </a:t>
            </a:r>
          </a:p>
          <a:p>
            <a:r>
              <a:rPr lang="en-US" dirty="0"/>
              <a:t>If firms change prices instead of output in response to a change in demand, the adjustment process is almost immediate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B4E-0A28-A04D-8F3C-1DAAE8BB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Keynesian economists see slow adjustment of the price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43BC-947A-074D-8912-20336432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several years before prices and wages adjust </a:t>
            </a:r>
          </a:p>
          <a:p>
            <a:r>
              <a:rPr lang="en-US" dirty="0"/>
              <a:t>When not in general equilibrium, output is determined by aggregate demand at the intersection of the </a:t>
            </a:r>
            <a:r>
              <a:rPr lang="en-US" i="1" dirty="0"/>
              <a:t>IS</a:t>
            </a:r>
            <a:r>
              <a:rPr lang="en-US" dirty="0"/>
              <a:t> and </a:t>
            </a:r>
            <a:r>
              <a:rPr lang="en-US" i="1" dirty="0"/>
              <a:t>LM</a:t>
            </a:r>
            <a:r>
              <a:rPr lang="en-US" dirty="0"/>
              <a:t> curves, and the labor market is not in equilibrium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56FE-01FA-6D48-BE57-7ED10C11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Neutrality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1EDB-5777-FD4A-880D-79A0984E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Money is neutral if a change in the nominal money supply changes the price level proportionately but has no effect on real variables </a:t>
            </a:r>
          </a:p>
          <a:p>
            <a:r>
              <a:rPr lang="en-US" dirty="0"/>
              <a:t>The classical view is that a monetary expansion affects prices quickly with at most a transitory effect on real variables </a:t>
            </a:r>
          </a:p>
          <a:p>
            <a:r>
              <a:rPr lang="en-US" dirty="0"/>
              <a:t>Keynesians think the economy may spend a long time in disequilibrium, so a monetary expansion increases output and employment and causes the real interest rate to fall </a:t>
            </a:r>
          </a:p>
          <a:p>
            <a:r>
              <a:rPr lang="en-US" dirty="0"/>
              <a:t>Keynesians believe in monetary neutrality in the long run but not the short run, while </a:t>
            </a:r>
            <a:r>
              <a:rPr lang="en-US" dirty="0" err="1"/>
              <a:t>classicals</a:t>
            </a:r>
            <a:r>
              <a:rPr lang="en-US" dirty="0"/>
              <a:t> believe it holds even in the relatively short 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9B15-EC71-CD48-81F2-22FC5AF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Goals of the lecture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12B2-D39C-C34F-91F9-8876563F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sz="2800" dirty="0"/>
              <a:t>Discuss the role of price adjustment in achieving general equilibrium  </a:t>
            </a:r>
          </a:p>
          <a:p>
            <a:pPr lvl="1" fontAlgn="base"/>
            <a:r>
              <a:rPr lang="en-US" sz="2800" dirty="0"/>
              <a:t>Explain the fundamentals and implications of the </a:t>
            </a:r>
            <a:r>
              <a:rPr lang="en-US" sz="2800" i="1" dirty="0"/>
              <a:t>AD–AS</a:t>
            </a:r>
            <a:r>
              <a:rPr lang="en-US" sz="2800" dirty="0"/>
              <a:t>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9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5AA-DC63-C041-BD2B-8629DF59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Demand and Aggregate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F5B9-0CA0-2F45-A2C6-DE6CCA3F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AD–AS</a:t>
            </a:r>
            <a:r>
              <a:rPr lang="en-US" dirty="0"/>
              <a:t> relates the price level to output </a:t>
            </a:r>
          </a:p>
          <a:p>
            <a:pPr lvl="0" fontAlgn="base"/>
            <a:r>
              <a:rPr lang="en-US" dirty="0"/>
              <a:t>The </a:t>
            </a:r>
            <a:r>
              <a:rPr lang="en-US" i="1" dirty="0"/>
              <a:t>AD</a:t>
            </a:r>
            <a:r>
              <a:rPr lang="en-US" dirty="0"/>
              <a:t> curve is unlike other demand curves, which relate the quantity demanded of a good to its relative price; the </a:t>
            </a:r>
            <a:r>
              <a:rPr lang="en-US" i="1" dirty="0"/>
              <a:t>AD</a:t>
            </a:r>
            <a:r>
              <a:rPr lang="en-US" dirty="0"/>
              <a:t> curve relates the total quantity of goods demanded to the general price level, not a relative price </a:t>
            </a:r>
          </a:p>
          <a:p>
            <a:pPr lvl="0" fontAlgn="base"/>
            <a:r>
              <a:rPr lang="en-US" dirty="0"/>
              <a:t>The </a:t>
            </a:r>
            <a:r>
              <a:rPr lang="en-US" i="1" dirty="0"/>
              <a:t>AD</a:t>
            </a:r>
            <a:r>
              <a:rPr lang="en-US" dirty="0"/>
              <a:t> curve slopes downward because a higher price level is associated with lower real money supply, shifting the </a:t>
            </a:r>
            <a:r>
              <a:rPr lang="en-US" i="1" dirty="0"/>
              <a:t>LM</a:t>
            </a:r>
            <a:r>
              <a:rPr lang="en-US" dirty="0"/>
              <a:t> curve up, raising the real interest rate, and decreasing output demanded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71A-262E-C847-B813-B8E56162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Aggregate Demand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C42A7-C414-3549-85C4-208E756844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5" y="1825625"/>
            <a:ext cx="2821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2507-1960-2046-B2C6-EF9D5D69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shift the </a:t>
            </a:r>
            <a:r>
              <a:rPr lang="en-US" i="1" dirty="0"/>
              <a:t>AD</a:t>
            </a:r>
            <a:r>
              <a:rPr lang="en-US" dirty="0"/>
              <a:t>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61C8-A3A2-D345-9A1E-52CA6653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Any factor that causes the intersection of the </a:t>
            </a:r>
            <a:r>
              <a:rPr lang="en-US" i="1" dirty="0"/>
              <a:t>IS</a:t>
            </a:r>
            <a:r>
              <a:rPr lang="en-US" dirty="0"/>
              <a:t> and </a:t>
            </a:r>
            <a:r>
              <a:rPr lang="en-US" i="1" dirty="0"/>
              <a:t>LM</a:t>
            </a:r>
            <a:r>
              <a:rPr lang="en-US" dirty="0"/>
              <a:t> curves to shift to the left causes the </a:t>
            </a:r>
            <a:r>
              <a:rPr lang="en-US" i="1" dirty="0"/>
              <a:t>AD</a:t>
            </a:r>
            <a:r>
              <a:rPr lang="en-US" dirty="0"/>
              <a:t> curve to shift down and to the left; any factor causing the </a:t>
            </a:r>
            <a:r>
              <a:rPr lang="en-US" i="1" dirty="0"/>
              <a:t>IS</a:t>
            </a:r>
            <a:r>
              <a:rPr lang="en-US" dirty="0"/>
              <a:t>–</a:t>
            </a:r>
            <a:r>
              <a:rPr lang="en-US" i="1" dirty="0"/>
              <a:t>LM</a:t>
            </a:r>
            <a:r>
              <a:rPr lang="en-US" dirty="0"/>
              <a:t> intersection to shift to the right causes the </a:t>
            </a:r>
            <a:r>
              <a:rPr lang="en-US" i="1" dirty="0"/>
              <a:t>AD</a:t>
            </a:r>
            <a:r>
              <a:rPr lang="en-US" dirty="0"/>
              <a:t> curve to shift up and to the right </a:t>
            </a:r>
          </a:p>
          <a:p>
            <a:r>
              <a:rPr lang="en-US" dirty="0"/>
              <a:t>For example, a temporary increase in government purchases shifts the </a:t>
            </a:r>
            <a:r>
              <a:rPr lang="en-US" i="1" dirty="0"/>
              <a:t>IS</a:t>
            </a:r>
            <a:r>
              <a:rPr lang="en-US" dirty="0"/>
              <a:t> curve up and to the right, so it shifts the </a:t>
            </a:r>
            <a:r>
              <a:rPr lang="en-US" i="1" dirty="0"/>
              <a:t>AD</a:t>
            </a:r>
            <a:r>
              <a:rPr lang="en-US" dirty="0"/>
              <a:t> curve up and to the right as well </a:t>
            </a:r>
          </a:p>
        </p:txBody>
      </p:sp>
    </p:spTree>
    <p:extLst>
      <p:ext uri="{BB962C8B-B14F-4D97-AF65-F5344CB8AC3E}">
        <p14:creationId xmlns:p14="http://schemas.microsoft.com/office/powerpoint/2010/main" val="175365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1070</Words>
  <Application>Microsoft Macintosh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AD/AS Framework</vt:lpstr>
      <vt:lpstr>Classicals versus Keynesians </vt:lpstr>
      <vt:lpstr>Classicals versus Keynesians Cont’d. </vt:lpstr>
      <vt:lpstr> Keynesian economists see slow adjustment of the price level </vt:lpstr>
      <vt:lpstr>Monetary Neutrality </vt:lpstr>
      <vt:lpstr>Goals of the lecture </vt:lpstr>
      <vt:lpstr>Aggregate Demand and Aggregate Supply</vt:lpstr>
      <vt:lpstr>The Aggregate Demand Curve</vt:lpstr>
      <vt:lpstr>Factors that shift the AD curve </vt:lpstr>
      <vt:lpstr>A Shift of the Aggregate Demand Curve</vt:lpstr>
      <vt:lpstr>Summary: Factors that shift the AD curve  </vt:lpstr>
      <vt:lpstr>The Aggregate Supply Curve </vt:lpstr>
      <vt:lpstr>Graph of the Aggregate Supply Curve</vt:lpstr>
      <vt:lpstr>The Aggregate Supply Curve Cont’d.</vt:lpstr>
      <vt:lpstr>Factors that Shift the Aggregate Supply Curve</vt:lpstr>
      <vt:lpstr>Equilibrium in the AD–AS model </vt:lpstr>
      <vt:lpstr>Equilibrium in the AD–AS model Cont’d.</vt:lpstr>
      <vt:lpstr>Equilibrium in the AD–AS model Cont’d.</vt:lpstr>
      <vt:lpstr>Monetary neutrality in the AD–AS model </vt:lpstr>
      <vt:lpstr>Monetary neutrality in the AD–AS model Cont’d.</vt:lpstr>
      <vt:lpstr>Monetary neutrality in the AD–AS model Cont’d.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AD/AS Framework</dc:title>
  <dc:creator>Chris Herdelin</dc:creator>
  <cp:lastModifiedBy>Chris Herdelin</cp:lastModifiedBy>
  <cp:revision>11</cp:revision>
  <dcterms:created xsi:type="dcterms:W3CDTF">2020-04-08T20:34:20Z</dcterms:created>
  <dcterms:modified xsi:type="dcterms:W3CDTF">2020-04-09T11:57:51Z</dcterms:modified>
</cp:coreProperties>
</file>