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D06F-8EE2-E24E-9971-3087D9AE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7693-5D88-9F4C-8594-AD1A3B40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5386-B900-6A4C-AFA6-021DE229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03B6-D240-CE4C-B4F1-631A4887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C8C8-E945-A648-9704-18BF21AD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E21D-74E3-6A40-A693-CD9F21E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C1D6-55CF-914A-A8B0-0395ED959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88DC-FA84-D442-ACCF-AC06B63D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A1C5-C48A-4644-9319-18D7CF7B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1188-7E4C-7249-ACD9-55A0DFA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72C70-8DE5-8644-8E6C-E7C840D2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E428-BE1C-8143-A5E7-C6572B88F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8F1C-DECC-604A-9BE8-A15EB02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5B15-E329-C640-A4E7-54EC2492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B9A0-A831-6043-9D90-9573D1CA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E50-31F8-F948-ADB0-00437873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6306-6E6F-1842-BCD3-70DE7782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CE64-3541-0A4D-9206-E1FD563A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F8AD-A3CA-8C44-9340-1D05804D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8BEA-90D9-5448-B4A1-E404C8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2296-8B7A-CF41-805C-8B4B264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7481B-8E8B-9D4F-80BD-76969958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70BB-E668-3C4F-9485-269FCF50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9FF8-1478-0E4F-8BC2-AB37A75D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4628-CA57-8645-90F8-E3384D0B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BB21-3183-6B40-9FE6-71C8A6DD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638E-76DC-914E-AB86-E109B9F98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5D7A-8CB1-4444-BA7B-07E813F3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03F4-7429-C142-9807-7FA3D53A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A6DA-2383-6446-922F-7FF5F810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A9B7-F9FD-F046-A91C-4F096E8B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926-185A-2441-9868-CFF76748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0E84-DCE9-FE43-9304-FC69D39E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22FF-C60F-F941-BD91-EFD85348D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A284-090F-A749-BF5F-3B017D2BF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B17CE-9065-BC4F-AD54-2366BAB8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91F20-06F4-2E43-B1DC-E336DAE5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87BA7-FD9D-5C4F-A467-904A06EF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269B3-A1F9-0B4E-8B15-0B4FBA0B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066-CEA6-7C43-9252-AB64CE48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E34ED-FB5A-3642-816C-853EB9B2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F71FB-72E8-FF42-95C2-1A637639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F2336-9C28-CA41-B038-FC569893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F54FC-2D20-1046-8D3E-692663BB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8B410-3166-4E49-8046-2026590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16DB-72A0-9742-9F90-0796925F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D4A4-599F-D24D-AE67-786EB8E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BE98-140C-A34A-9E6B-97307555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B5A74-7C09-7F4B-907A-2A6DC860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4F7C-8422-6348-B9EB-C0288C55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F3D5-3A77-6B4C-A1CB-C7A6FE8C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1CB1-18EA-564D-834D-7582B032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B2FF-21E2-8F4A-8C0B-F6D14B2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C8418-8C4A-B247-A3EE-8CE2DEA05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C96F0-5691-8B46-B9DD-FB5B0C27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A45D1-9FCD-CE45-A876-AE07199F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9842-D0E9-B14C-A48F-F5C20D8E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226D-81C5-EB4B-AB75-786C4172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DAF73-1A52-5B4B-A6C2-688B5BB4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7D6C-450E-FD45-A4E5-56E8EA00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CA13-1B29-5D44-A427-F36A5B657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015D-45D0-1448-8415-49EFA39E666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C9F9-AF7F-1944-AF5E-6FBDC0488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A584-A5FA-9B48-BB05-8B212F4E3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620-6DCD-FD4C-AE29-3E0D457C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6n/0hzp7yds1w9g_xptpbp8pw2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EFC6-C84B-C84B-9D1D-C98C16B0B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Monetary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CEAC-24CB-C043-BE12-F6926E3F4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C9CB-22FC-9948-B2C4-AE95B5201EEB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1BE1-6DDA-3E46-948F-F64C96AB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runs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A6D8-7EA8-4149-9BAF-76CA857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people think a bank will not be able to give them their money, they may panic and rush to withdraw their money, causing a </a:t>
            </a:r>
            <a:r>
              <a:rPr lang="en-US" i="1" dirty="0"/>
              <a:t>bank run </a:t>
            </a:r>
            <a:endParaRPr lang="en-US" dirty="0"/>
          </a:p>
          <a:p>
            <a:r>
              <a:rPr lang="en-US" dirty="0"/>
              <a:t>To prevent bank runs, the FDIC insures bank deposits, so that depositors know their funds are safe, and there will be no need to withdraw their money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6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9D7D-72F7-B449-BA57-4DB50A86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Monetary Control in the United States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4299-74FB-C54C-ACA7-80BF859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Federal Reserve System </a:t>
            </a:r>
          </a:p>
          <a:p>
            <a:r>
              <a:rPr lang="en-US" dirty="0"/>
              <a:t>The Fed began operation in 1914 for the purpose of eliminating severe financial crises </a:t>
            </a:r>
          </a:p>
          <a:p>
            <a:r>
              <a:rPr lang="en-US" dirty="0"/>
              <a:t>There are twelve regional Federal Reserve Banks (Boston, New York, Philadelphia, </a:t>
            </a:r>
          </a:p>
          <a:p>
            <a:r>
              <a:rPr lang="en-US" dirty="0"/>
              <a:t>Cleveland, Richmond, Atlanta, Chicago, St. Louis, Minneapolis, Kansas City, Dallas, and San Francisco), which are owned by private banks within each district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7FF5-84FA-EA49-8A51-DD1D644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Monetary Control in the United States Cont’d.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9807-E3E3-B941-8899-98E1CC3D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leadership of the Fed is provided by the </a:t>
            </a:r>
            <a:r>
              <a:rPr lang="en-US" i="1" dirty="0"/>
              <a:t>Board of Governors of the Federal Reserve System </a:t>
            </a:r>
            <a:r>
              <a:rPr lang="en-US" dirty="0"/>
              <a:t>in Washington, D.C. </a:t>
            </a:r>
          </a:p>
          <a:p>
            <a:r>
              <a:rPr lang="en-US" dirty="0"/>
              <a:t>There are seven governors, who are appointed by the president of the United States, and have fourteen-year terms </a:t>
            </a:r>
          </a:p>
          <a:p>
            <a:r>
              <a:rPr lang="en-US" dirty="0"/>
              <a:t>The chairman of the Board of Governors has considerable power, and has a term of four years </a:t>
            </a:r>
          </a:p>
          <a:p>
            <a:r>
              <a:rPr lang="en-US" dirty="0"/>
              <a:t>Monetary policy decisions are made by the </a:t>
            </a:r>
            <a:r>
              <a:rPr lang="en-US" i="1" dirty="0"/>
              <a:t>Federal Open Market Committee (FOMC), </a:t>
            </a:r>
            <a:r>
              <a:rPr lang="en-US" dirty="0"/>
              <a:t>which consists of the seven governors plus five presidents of the Federal Reserve Banks on a rotating basis (with the New York president always on the committee)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EAFF-9B9C-A244-9916-58D2E585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Monetary Control in the United States Cont’d.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B4CA-C774-E840-982C-EB8FEA3A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FOMC meets eight times a year </a:t>
            </a:r>
          </a:p>
          <a:p>
            <a:r>
              <a:rPr lang="en-US" dirty="0"/>
              <a:t>It may meet more frequently if economic developments warrant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52B7-8BA1-374D-87DE-181C4D3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The Federal Reserve’s balance sheet and open-market operations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B5CD-1B57-0A45-94BC-31A72E86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sheet of Fed (text Table 14.2) </a:t>
            </a:r>
          </a:p>
          <a:p>
            <a:pPr lvl="1"/>
            <a:r>
              <a:rPr lang="en-US" dirty="0"/>
              <a:t>Largest asset is holdings of Treasury securities </a:t>
            </a:r>
          </a:p>
          <a:p>
            <a:pPr lvl="1"/>
            <a:r>
              <a:rPr lang="en-US" dirty="0"/>
              <a:t>Also owns mortgage backed securities, federal agency debt, and gold, makes loans to banks, and holds other assets including foreign exchange </a:t>
            </a:r>
          </a:p>
          <a:p>
            <a:pPr lvl="1"/>
            <a:r>
              <a:rPr lang="en-US" dirty="0"/>
              <a:t>One major liability of the Fed is currency outstanding </a:t>
            </a:r>
          </a:p>
          <a:p>
            <a:pPr lvl="1"/>
            <a:r>
              <a:rPr lang="en-US" dirty="0"/>
              <a:t>(1) Some is held in bank vaults and is called </a:t>
            </a:r>
            <a:r>
              <a:rPr lang="en-US" i="1" dirty="0"/>
              <a:t>vault cash </a:t>
            </a:r>
            <a:endParaRPr lang="en-US" dirty="0"/>
          </a:p>
          <a:p>
            <a:pPr lvl="1"/>
            <a:r>
              <a:rPr lang="en-US" dirty="0"/>
              <a:t>(2) The rest is held by the public </a:t>
            </a:r>
          </a:p>
          <a:p>
            <a:pPr lvl="1"/>
            <a:r>
              <a:rPr lang="en-US" dirty="0"/>
              <a:t>Another major liability is deposits by banks and other depository institutions </a:t>
            </a:r>
          </a:p>
          <a:p>
            <a:pPr lvl="1"/>
            <a:r>
              <a:rPr lang="en-US" dirty="0"/>
              <a:t>Vault cash plus banks’ deposits at the Fed are banks’ total reserves (</a:t>
            </a:r>
            <a:r>
              <a:rPr lang="en-US" i="1" dirty="0"/>
              <a:t>RES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9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A4F8-7A10-6243-BDAB-80707302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3D7E-5697-2D42-BF13-D40E97E3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monetary base equals banks’ reserves plus currency held by the nonbank public (text Figure 14.6) </a:t>
            </a:r>
          </a:p>
          <a:p>
            <a:r>
              <a:rPr lang="en-US" dirty="0"/>
              <a:t>The primary method for changing the monetary base is open-market operations </a:t>
            </a:r>
          </a:p>
          <a:p>
            <a:pPr lvl="1"/>
            <a:r>
              <a:rPr lang="en-US" dirty="0"/>
              <a:t>When the Fed does open-market operations, it affects the market for reserves </a:t>
            </a:r>
          </a:p>
          <a:p>
            <a:pPr lvl="1"/>
            <a:r>
              <a:rPr lang="en-US" dirty="0"/>
              <a:t>The interest rate when banks borrow reserves from each other is the federal funds rate or </a:t>
            </a:r>
          </a:p>
          <a:p>
            <a:pPr lvl="1"/>
            <a:r>
              <a:rPr lang="en-US" dirty="0"/>
              <a:t>fed funds rate </a:t>
            </a:r>
          </a:p>
          <a:p>
            <a:pPr lvl="1"/>
            <a:r>
              <a:rPr lang="en-US" dirty="0"/>
              <a:t>Generally, the fed funds rate moves in line with other short-term interest rates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D930-01D1-CD41-A27D-69A67CD2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EE79-6962-9041-9D04-94DF057B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Fed forces banks to hold reserves of a bout 10% of the value of their transactions deposits (less for small banks) </a:t>
            </a:r>
          </a:p>
          <a:p>
            <a:r>
              <a:rPr lang="en-US" dirty="0"/>
              <a:t>The Fed could change the money supply by changing reserve requirements but seldom does so because reserve requirements have a large impact on both the money supply and bank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8D43-FA17-C84B-8D60-B4746080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window lending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5F06-4759-3746-BE3C-A9E75921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Discount window lending is lending reserves to banks so they can meet depositors’ demands or reserve requirements </a:t>
            </a:r>
          </a:p>
          <a:p>
            <a:r>
              <a:rPr lang="en-US" dirty="0"/>
              <a:t>The interest rate on such borrowing is called the discount rate </a:t>
            </a:r>
          </a:p>
          <a:p>
            <a:r>
              <a:rPr lang="en-US" dirty="0"/>
              <a:t>The Fed was set up to halt financial panics by acting as a lender of last resort through the discount window </a:t>
            </a:r>
          </a:p>
          <a:p>
            <a:r>
              <a:rPr lang="en-US" dirty="0"/>
              <a:t>A discount loan increases the monetary 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8E87-A204-8C4F-A919-203909D0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Monetary Policy in the Great Recession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743F-78B0-564F-88E1-DE532250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housing crisis, which began in 2007, led to losses at financial institutions, but no one thought it would lead to a major financial crisis </a:t>
            </a:r>
          </a:p>
          <a:p>
            <a:r>
              <a:rPr lang="en-US" dirty="0"/>
              <a:t>In the Great Recession, the economy deteriorated rapidly in late 2008 and early 2009; the recession rivaled those of 1973–1975 and 1981–1982, and the recovery from the recession was weak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769-76F5-3847-8907-2B39BF5E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Lower Bound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344A-D158-114E-A46E-04D7FD71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Fed cut interest rates to near zero by the end of 2008, hitting the zero-lower bound </a:t>
            </a:r>
          </a:p>
          <a:p>
            <a:r>
              <a:rPr lang="en-US" dirty="0"/>
              <a:t>In such a liquidity trap, increases in the money supply are held by banks or the public, and have no effect on spending </a:t>
            </a:r>
          </a:p>
          <a:p>
            <a:r>
              <a:rPr lang="en-US" dirty="0"/>
              <a:t>Application: Is there really a zero-lower bound? </a:t>
            </a:r>
          </a:p>
          <a:p>
            <a:r>
              <a:rPr lang="en-US" dirty="0"/>
              <a:t>(1) In a few cases, nominal interest rates have become negative</a:t>
            </a:r>
            <a:br>
              <a:rPr lang="en-US" dirty="0"/>
            </a:br>
            <a:r>
              <a:rPr lang="en-US" dirty="0"/>
              <a:t>(2) But one could just hold cash and earn a zero nominal interest rate; danger of loss of cash allows it</a:t>
            </a:r>
            <a:br>
              <a:rPr lang="en-US" dirty="0"/>
            </a:br>
            <a:r>
              <a:rPr lang="en-US" dirty="0"/>
              <a:t>(3) Japan in 1990s had the first negative nominal interest rate</a:t>
            </a:r>
            <a:br>
              <a:rPr lang="en-US" dirty="0"/>
            </a:br>
            <a:r>
              <a:rPr lang="en-US" dirty="0"/>
              <a:t>(4) US had negative nominal interest rates for a short time in financial crisis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8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4388-E3DD-7341-8DA7-68C8E6F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C821-542D-5846-B280-058718D2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the nation’s money supply is determined  </a:t>
            </a:r>
          </a:p>
          <a:p>
            <a:r>
              <a:rPr lang="en-US" dirty="0"/>
              <a:t>Describe the policy tools used by the Federal Reserve to control the money supply </a:t>
            </a:r>
          </a:p>
          <a:p>
            <a:r>
              <a:rPr lang="en-US" dirty="0"/>
              <a:t>Explain the Fed’s setting of monetary policy targets </a:t>
            </a:r>
          </a:p>
          <a:p>
            <a:r>
              <a:rPr lang="en-US" dirty="0"/>
              <a:t>Discuss the difficulties of making monetary policy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4A01-8425-DB4F-AB36-F9D9246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Lower Bound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DCA-8078-9440-829A-28E13F75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countries had numerous cases of negative nominal interest rates in and following financial crisis</a:t>
            </a:r>
          </a:p>
          <a:p>
            <a:r>
              <a:rPr lang="en-US" dirty="0"/>
              <a:t>When we refer to zero lower bound, we really mean not far below zero </a:t>
            </a:r>
          </a:p>
          <a:p>
            <a:r>
              <a:rPr lang="en-US" dirty="0"/>
              <a:t>To escape the problems caused by the zero-lower bound, the Fed took unusual policy measures from 2009 to 2014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7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C69-2F7A-2843-9B36-5AC2FE2F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29EB-BFA4-F440-BC7C-3F6F6BAB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affected interest-rate expectations by using forward guidance </a:t>
            </a:r>
          </a:p>
          <a:p>
            <a:r>
              <a:rPr lang="en-US" dirty="0"/>
              <a:t>The Fed signaled how long it expected interest rates to remain low </a:t>
            </a:r>
            <a:endParaRPr lang="en-US" dirty="0">
              <a:effectLst/>
            </a:endParaRPr>
          </a:p>
          <a:p>
            <a:r>
              <a:rPr lang="en-US" dirty="0"/>
              <a:t>It hoped to reduce long-term interest rates to stimulate spending </a:t>
            </a:r>
            <a:endParaRPr lang="en-US" dirty="0">
              <a:effectLst/>
            </a:endParaRPr>
          </a:p>
          <a:p>
            <a:r>
              <a:rPr lang="en-US" dirty="0"/>
              <a:t>The Fed implemented forward guidance first in 2009 and for many years following </a:t>
            </a:r>
            <a:endParaRPr lang="en-US" dirty="0">
              <a:effectLst/>
            </a:endParaRPr>
          </a:p>
          <a:p>
            <a:r>
              <a:rPr lang="en-US" dirty="0"/>
              <a:t>The Fed expanded the amount of assets it held, engaging in quantitative easing </a:t>
            </a:r>
          </a:p>
          <a:p>
            <a:r>
              <a:rPr lang="en-US" dirty="0"/>
              <a:t>Increasing the amount of assets on its balance sheet increases the monetary base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94BB-678F-6146-AB6E-D32FAF96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Easing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F4E1-70F2-FB4E-AAB8-810F280D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Quantitative easing also reduces long-term interest rates </a:t>
            </a:r>
            <a:endParaRPr lang="en-US" dirty="0">
              <a:effectLst/>
            </a:endParaRPr>
          </a:p>
          <a:p>
            <a:r>
              <a:rPr lang="en-US" dirty="0"/>
              <a:t>The Fed bought long-term Treasury securities and debt and mortgage- </a:t>
            </a:r>
            <a:endParaRPr lang="en-US" dirty="0">
              <a:effectLst/>
            </a:endParaRPr>
          </a:p>
          <a:p>
            <a:r>
              <a:rPr lang="en-US" dirty="0"/>
              <a:t>backed securities issued by Fannie Mae and Freddie Mac </a:t>
            </a:r>
            <a:endParaRPr lang="en-US" dirty="0">
              <a:effectLst/>
            </a:endParaRPr>
          </a:p>
          <a:p>
            <a:r>
              <a:rPr lang="en-US" dirty="0"/>
              <a:t>Buying long-term Treasury securities was designed to reduce long-term </a:t>
            </a:r>
            <a:endParaRPr lang="en-US" dirty="0">
              <a:effectLst/>
            </a:endParaRPr>
          </a:p>
          <a:p>
            <a:r>
              <a:rPr lang="en-US" dirty="0"/>
              <a:t>interest rates </a:t>
            </a:r>
            <a:endParaRPr lang="en-US" dirty="0">
              <a:effectLst/>
            </a:endParaRPr>
          </a:p>
          <a:p>
            <a:r>
              <a:rPr lang="en-US" dirty="0"/>
              <a:t>Buying securities from Fannie Mae and Freddie Mac was designed to </a:t>
            </a:r>
            <a:endParaRPr lang="en-US" dirty="0">
              <a:effectLst/>
            </a:endParaRPr>
          </a:p>
          <a:p>
            <a:r>
              <a:rPr lang="en-US" dirty="0"/>
              <a:t>support the housing market </a:t>
            </a:r>
            <a:endParaRPr lang="en-US" dirty="0">
              <a:effectLst/>
            </a:endParaRPr>
          </a:p>
          <a:p>
            <a:r>
              <a:rPr lang="en-US" dirty="0"/>
              <a:t>In 2011, the Fed engaged in Operation Twist (Maturity Extension </a:t>
            </a:r>
            <a:endParaRPr lang="en-US" dirty="0">
              <a:effectLst/>
            </a:endParaRPr>
          </a:p>
          <a:p>
            <a:r>
              <a:rPr lang="en-US" dirty="0"/>
              <a:t>Program), selling short-term Treasury securities and buying long-term Treasury securities to reduce long-term interest rates to stimulate spending </a:t>
            </a:r>
            <a:endParaRPr lang="en-US" dirty="0">
              <a:effectLst/>
            </a:endParaRPr>
          </a:p>
          <a:p>
            <a:r>
              <a:rPr lang="en-US" dirty="0"/>
              <a:t>The Fed began quantitative easing in 2008, did more in 2010, and still more from 2012 to 2014 </a:t>
            </a:r>
            <a:br>
              <a:rPr lang="en-US" dirty="0"/>
            </a:br>
            <a:r>
              <a:rPr lang="en-US" dirty="0"/>
              <a:t>Doing so increased the inflation rate, preventing deflation from occurring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2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0EAA-FFE9-7844-880A-A8E07E3A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The financial crisis of 2008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C0F8-8F8F-D346-B65F-8FD229C0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institution troubles that began in 2007 represented a shock, shifting the </a:t>
            </a:r>
            <a:r>
              <a:rPr lang="en-US" i="1" dirty="0"/>
              <a:t>IS </a:t>
            </a:r>
            <a:r>
              <a:rPr lang="en-US" dirty="0"/>
              <a:t>curve down and to the left as housing investment declined </a:t>
            </a:r>
          </a:p>
          <a:p>
            <a:r>
              <a:rPr lang="en-US" dirty="0"/>
              <a:t>Banks began to reduce credit availability because of worries that some financial institutions were no longer viable because of losses on mortgage-backed securities; in response, the Fed made credit available through special lending facilities </a:t>
            </a:r>
          </a:p>
          <a:p>
            <a:r>
              <a:rPr lang="en-US" dirty="0"/>
              <a:t>The recession that began in December 2007 seemed mild through September 2008, but then failures at Fannie Mae, Freddie Mac, Lehman Brothers, and AIG led to panic by investors worldwide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9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F568-CD16-784D-99E1-8CD7C3B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The financial crisis of 2008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8753-9BC5-8946-9122-5825226C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panic led to a sharp decline in investment, so the Fed cut its interest rate target.</a:t>
            </a:r>
          </a:p>
          <a:p>
            <a:r>
              <a:rPr lang="en-US" dirty="0"/>
              <a:t> The Federal government introduced the TARP program to inject capital into banks and the FDIC raised its insurance coverage to prevent bank runs </a:t>
            </a:r>
          </a:p>
          <a:p>
            <a:r>
              <a:rPr lang="en-US" dirty="0"/>
              <a:t>Dodd-Frank Act increased bank capital requirements to increase safety of banks</a:t>
            </a:r>
            <a:br>
              <a:rPr lang="en-US" dirty="0"/>
            </a:br>
            <a:r>
              <a:rPr lang="en-US" dirty="0"/>
              <a:t>(1) Fed also introduced stress tests to examine bank safety</a:t>
            </a:r>
            <a:br>
              <a:rPr lang="en-US" dirty="0"/>
            </a:br>
            <a:r>
              <a:rPr lang="en-US" dirty="0"/>
              <a:t>(2) Financial Stability Oversight Council created to oversee systemic risk in financial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8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B6C2-8A1E-134B-93BC-2A10B779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Taylor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24F5-947A-0D46-BF68-E81588CD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John Taylor of Stanford University introduced a rule that allows the Fed to take economic conditions into account </a:t>
            </a:r>
          </a:p>
          <a:p>
            <a:r>
              <a:rPr lang="en-US" dirty="0"/>
              <a:t>The rule is </a:t>
            </a:r>
            <a:r>
              <a:rPr lang="en-US" i="1" dirty="0" err="1"/>
              <a:t>i</a:t>
            </a:r>
            <a:r>
              <a:rPr lang="en-US" dirty="0"/>
              <a:t>=p+0.02+0.5</a:t>
            </a:r>
            <a:r>
              <a:rPr lang="en-US" i="1" dirty="0"/>
              <a:t>y</a:t>
            </a:r>
            <a:r>
              <a:rPr lang="en-US" dirty="0"/>
              <a:t>+0.5(p-0.02),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the nominal fed funds rate, p is the inflation rate over the last 4 quarters, </a:t>
            </a:r>
          </a:p>
          <a:p>
            <a:r>
              <a:rPr lang="en-US" i="1" dirty="0"/>
              <a:t>y</a:t>
            </a:r>
            <a:r>
              <a:rPr lang="en-US" dirty="0"/>
              <a:t>= (</a:t>
            </a:r>
            <a:r>
              <a:rPr lang="en-US" i="1" dirty="0"/>
              <a:t>Y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)/</a:t>
            </a:r>
            <a:r>
              <a:rPr lang="en-US" i="1" dirty="0"/>
              <a:t>Y </a:t>
            </a:r>
            <a:r>
              <a:rPr lang="en-US" dirty="0"/>
              <a:t>=the percentage deviation of output from full-employment output </a:t>
            </a:r>
          </a:p>
          <a:p>
            <a:endParaRPr lang="en-US" dirty="0"/>
          </a:p>
        </p:txBody>
      </p:sp>
      <p:pic>
        <p:nvPicPr>
          <p:cNvPr id="1026" name="Picture 2" descr="page13image2500404112">
            <a:extLst>
              <a:ext uri="{FF2B5EF4-FFF2-40B4-BE49-F238E27FC236}">
                <a16:creationId xmlns:a16="http://schemas.microsoft.com/office/drawing/2014/main" id="{CE786BE7-0598-4647-9BC3-1366BC57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2414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3image2500404736">
            <a:extLst>
              <a:ext uri="{FF2B5EF4-FFF2-40B4-BE49-F238E27FC236}">
                <a16:creationId xmlns:a16="http://schemas.microsoft.com/office/drawing/2014/main" id="{77A6CE6D-2F10-5D42-B789-E1DB3124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1241425"/>
            <a:ext cx="5638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3image2500405072">
            <a:extLst>
              <a:ext uri="{FF2B5EF4-FFF2-40B4-BE49-F238E27FC236}">
                <a16:creationId xmlns:a16="http://schemas.microsoft.com/office/drawing/2014/main" id="{774DC61C-3942-C742-A6DF-7AF240BB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-12414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3image2500405664">
            <a:extLst>
              <a:ext uri="{FF2B5EF4-FFF2-40B4-BE49-F238E27FC236}">
                <a16:creationId xmlns:a16="http://schemas.microsoft.com/office/drawing/2014/main" id="{403F9C62-6685-1A42-AF68-8CC0F7CE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-1241425"/>
            <a:ext cx="127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13image2500405936">
            <a:extLst>
              <a:ext uri="{FF2B5EF4-FFF2-40B4-BE49-F238E27FC236}">
                <a16:creationId xmlns:a16="http://schemas.microsoft.com/office/drawing/2014/main" id="{DC1EE836-A922-4746-A983-5D663164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-1241425"/>
            <a:ext cx="127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3image2500413648">
            <a:extLst>
              <a:ext uri="{FF2B5EF4-FFF2-40B4-BE49-F238E27FC236}">
                <a16:creationId xmlns:a16="http://schemas.microsoft.com/office/drawing/2014/main" id="{92960D89-1D0A-914B-9CA6-CFE21877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769938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13image2500414240">
            <a:extLst>
              <a:ext uri="{FF2B5EF4-FFF2-40B4-BE49-F238E27FC236}">
                <a16:creationId xmlns:a16="http://schemas.microsoft.com/office/drawing/2014/main" id="{95E283CE-8F94-314D-B795-735B4895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769938"/>
            <a:ext cx="5638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13image2500414512">
            <a:extLst>
              <a:ext uri="{FF2B5EF4-FFF2-40B4-BE49-F238E27FC236}">
                <a16:creationId xmlns:a16="http://schemas.microsoft.com/office/drawing/2014/main" id="{ABAD7AFA-B4AE-B94C-9655-6186228B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-769938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13image2500416256">
            <a:extLst>
              <a:ext uri="{FF2B5EF4-FFF2-40B4-BE49-F238E27FC236}">
                <a16:creationId xmlns:a16="http://schemas.microsoft.com/office/drawing/2014/main" id="{06B3529E-890D-4143-8B16-BFC55024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49530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13image2500404112">
            <a:extLst>
              <a:ext uri="{FF2B5EF4-FFF2-40B4-BE49-F238E27FC236}">
                <a16:creationId xmlns:a16="http://schemas.microsoft.com/office/drawing/2014/main" id="{3E0E2AE1-65F6-9248-9F15-7771D4D4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-10890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13image2500404736">
            <a:extLst>
              <a:ext uri="{FF2B5EF4-FFF2-40B4-BE49-F238E27FC236}">
                <a16:creationId xmlns:a16="http://schemas.microsoft.com/office/drawing/2014/main" id="{AE83B5C9-2960-7B41-B3C0-94E41821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1089025"/>
            <a:ext cx="5638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13image2500405072">
            <a:extLst>
              <a:ext uri="{FF2B5EF4-FFF2-40B4-BE49-F238E27FC236}">
                <a16:creationId xmlns:a16="http://schemas.microsoft.com/office/drawing/2014/main" id="{9FE302ED-468F-3B4A-BC04-C751C448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-10890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ge13image2500405664">
            <a:extLst>
              <a:ext uri="{FF2B5EF4-FFF2-40B4-BE49-F238E27FC236}">
                <a16:creationId xmlns:a16="http://schemas.microsoft.com/office/drawing/2014/main" id="{E3978BB2-8B49-8241-B8B6-62A9CD53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1089025"/>
            <a:ext cx="127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13image2500405936">
            <a:extLst>
              <a:ext uri="{FF2B5EF4-FFF2-40B4-BE49-F238E27FC236}">
                <a16:creationId xmlns:a16="http://schemas.microsoft.com/office/drawing/2014/main" id="{67759DB9-CDFE-4D44-9FB6-4673316F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-1089025"/>
            <a:ext cx="127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age13image2500413648">
            <a:extLst>
              <a:ext uri="{FF2B5EF4-FFF2-40B4-BE49-F238E27FC236}">
                <a16:creationId xmlns:a16="http://schemas.microsoft.com/office/drawing/2014/main" id="{F0F8E7B3-B893-E546-8A75-C7D7C3AB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-617538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ge13image2500414240">
            <a:extLst>
              <a:ext uri="{FF2B5EF4-FFF2-40B4-BE49-F238E27FC236}">
                <a16:creationId xmlns:a16="http://schemas.microsoft.com/office/drawing/2014/main" id="{FCAB7AB1-D6F1-704A-ACCD-99C8C033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617538"/>
            <a:ext cx="5638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13image2500414512">
            <a:extLst>
              <a:ext uri="{FF2B5EF4-FFF2-40B4-BE49-F238E27FC236}">
                <a16:creationId xmlns:a16="http://schemas.microsoft.com/office/drawing/2014/main" id="{9F471D9E-43D9-704C-982C-A7CA3660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-617538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13image2500416256">
            <a:extLst>
              <a:ext uri="{FF2B5EF4-FFF2-40B4-BE49-F238E27FC236}">
                <a16:creationId xmlns:a16="http://schemas.microsoft.com/office/drawing/2014/main" id="{5E271D4B-1AD4-C74B-8A68-E55B43E5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-34290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41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4783-DF5D-DA4A-8392-BA0C10D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Taylor rule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2691-8B32-1C42-B744-A815ADE7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 works by having the real fed funds rate (</a:t>
            </a:r>
            <a:r>
              <a:rPr lang="en-US" i="1" dirty="0" err="1"/>
              <a:t>i</a:t>
            </a:r>
            <a:r>
              <a:rPr lang="en-US" dirty="0"/>
              <a:t>-p) respond to:</a:t>
            </a:r>
            <a:br>
              <a:rPr lang="en-US" dirty="0"/>
            </a:br>
            <a:r>
              <a:rPr lang="en-US" dirty="0"/>
              <a:t>a. </a:t>
            </a:r>
            <a:r>
              <a:rPr lang="en-US" i="1" dirty="0"/>
              <a:t>y</a:t>
            </a:r>
            <a:r>
              <a:rPr lang="en-US" dirty="0"/>
              <a:t>, the difference between output and full-employment output</a:t>
            </a:r>
            <a:br>
              <a:rPr lang="en-US" dirty="0"/>
            </a:br>
            <a:r>
              <a:rPr lang="en-US" dirty="0"/>
              <a:t>b. p - 0.02, the difference between inflation and its target of 2 percent </a:t>
            </a:r>
          </a:p>
          <a:p>
            <a:r>
              <a:rPr lang="en-US" dirty="0"/>
              <a:t>If either </a:t>
            </a:r>
            <a:r>
              <a:rPr lang="en-US" i="1" dirty="0"/>
              <a:t>y </a:t>
            </a:r>
            <a:r>
              <a:rPr lang="en-US" dirty="0"/>
              <a:t>or p increase, the real fed funds rate is increased, causing monetary policy to tighten (and vice versa) </a:t>
            </a:r>
          </a:p>
          <a:p>
            <a:r>
              <a:rPr lang="en-US" dirty="0"/>
              <a:t>Taylor showed that the rule is similar to what the Fed </a:t>
            </a:r>
            <a:r>
              <a:rPr lang="en-US"/>
              <a:t>does in practice</a:t>
            </a:r>
          </a:p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5A7-890F-5E46-BC9C-A5875762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52" y="365125"/>
            <a:ext cx="10515600" cy="1325563"/>
          </a:xfrm>
        </p:spPr>
        <p:txBody>
          <a:bodyPr/>
          <a:lstStyle/>
          <a:p>
            <a:r>
              <a:rPr lang="en-US" b="1" dirty="0"/>
              <a:t>Principles of Money Supply Determination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56C6-4925-D043-92B9-8B6A2C9D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groups affect the money supply </a:t>
            </a:r>
          </a:p>
          <a:p>
            <a:r>
              <a:rPr lang="en-US" dirty="0"/>
              <a:t>1. The central bank is responsible for monetary policy</a:t>
            </a:r>
            <a:br>
              <a:rPr lang="en-US" dirty="0"/>
            </a:br>
            <a:r>
              <a:rPr lang="en-US" dirty="0"/>
              <a:t>2. Depository institutions (banks) accept deposits and make loans</a:t>
            </a:r>
            <a:br>
              <a:rPr lang="en-US" dirty="0"/>
            </a:br>
            <a:r>
              <a:rPr lang="en-US" dirty="0"/>
              <a:t>3. The public (</a:t>
            </a:r>
            <a:r>
              <a:rPr lang="en-US" dirty="0" err="1"/>
              <a:t>peopleandfirms</a:t>
            </a:r>
            <a:r>
              <a:rPr lang="en-US" dirty="0"/>
              <a:t>) holds money as currency and coin or as bank deposits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2DF-ACDA-1642-8367-B515BD21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of Money Supply Determination Cont’d.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1446-02BA-A544-8B48-48A0E78A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bank (the Federal Reserve Bank in the United States) has a balance sheet showing its assets (what it owns or is owed) and liabilities (what it owes to others)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3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AD0E-E01F-D946-9C8A-E1CD398E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of Money Supply Determination Cont’d.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187D-ED88-2240-83BE-2790CD8A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sum of reserve deposits and currency (held by the non-bank public and by banks)is the </a:t>
            </a:r>
            <a:r>
              <a:rPr lang="en-US" i="1" dirty="0"/>
              <a:t>monetary base </a:t>
            </a:r>
            <a:r>
              <a:rPr lang="en-US" dirty="0"/>
              <a:t>or </a:t>
            </a:r>
            <a:r>
              <a:rPr lang="en-US" i="1" dirty="0"/>
              <a:t>high-powered money. </a:t>
            </a:r>
            <a:endParaRPr lang="en-US" dirty="0"/>
          </a:p>
          <a:p>
            <a:r>
              <a:rPr lang="en-US" dirty="0"/>
              <a:t>Banks hold liquid assets called </a:t>
            </a:r>
            <a:r>
              <a:rPr lang="en-US" i="1" dirty="0"/>
              <a:t>bank reserves </a:t>
            </a:r>
          </a:p>
          <a:p>
            <a:r>
              <a:rPr lang="en-US" dirty="0"/>
              <a:t>When bank reserves are equal to deposits, the system is called </a:t>
            </a:r>
            <a:r>
              <a:rPr lang="en-US" i="1" dirty="0"/>
              <a:t>100% reserve banking </a:t>
            </a:r>
            <a:endParaRPr lang="en-US" dirty="0"/>
          </a:p>
          <a:p>
            <a:r>
              <a:rPr lang="en-US" dirty="0"/>
              <a:t>But banks lend out some of their deposits, as only a fraction of reserves are needed to </a:t>
            </a:r>
          </a:p>
          <a:p>
            <a:r>
              <a:rPr lang="en-US" dirty="0"/>
              <a:t>meet the need for outflows </a:t>
            </a:r>
          </a:p>
          <a:p>
            <a:r>
              <a:rPr lang="en-US" dirty="0"/>
              <a:t>If the bank needs to keep only 25% of the amount of its deposits on reserve to meet the </a:t>
            </a:r>
          </a:p>
          <a:p>
            <a:r>
              <a:rPr lang="en-US" dirty="0"/>
              <a:t>demand for funds, it can lend the other 75% </a:t>
            </a:r>
          </a:p>
          <a:p>
            <a:r>
              <a:rPr lang="en-US" dirty="0"/>
              <a:t>The reserve–deposit ratio would be 25% </a:t>
            </a:r>
          </a:p>
          <a:p>
            <a:r>
              <a:rPr lang="en-US" dirty="0"/>
              <a:t>When the reserve–deposit ratio is less than 100%, the system is called </a:t>
            </a:r>
            <a:r>
              <a:rPr lang="en-US" i="1" dirty="0"/>
              <a:t>fractional </a:t>
            </a:r>
            <a:endParaRPr lang="en-US" dirty="0"/>
          </a:p>
          <a:p>
            <a:r>
              <a:rPr lang="en-US" i="1" dirty="0"/>
              <a:t>reserve banking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8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86A-6D7B-7545-AA0C-FA894E0C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Open-market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804-84D0-1549-BADD-CFBB9FCA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direct and frequently used way of changing the money supply Is by raising or lowering the monetary base through open-market operations </a:t>
            </a:r>
          </a:p>
          <a:p>
            <a:r>
              <a:rPr lang="en-US" dirty="0"/>
              <a:t>To increase the monetary base, the central bank prints money and use sit to buy assets in the market; this is an </a:t>
            </a:r>
            <a:r>
              <a:rPr lang="en-US" i="1" dirty="0"/>
              <a:t>open-market purchase </a:t>
            </a:r>
            <a:endParaRPr lang="en-US" dirty="0"/>
          </a:p>
          <a:p>
            <a:pPr lvl="1"/>
            <a:r>
              <a:rPr lang="en-US" dirty="0"/>
              <a:t>Banks then find that their reserve–deposit ratio is higher  than desired; this leads to a </a:t>
            </a:r>
            <a:r>
              <a:rPr lang="en-US" i="1" dirty="0"/>
              <a:t>multiple expansion of loans and deposits </a:t>
            </a:r>
            <a:endParaRPr lang="en-US" dirty="0"/>
          </a:p>
          <a:p>
            <a:pPr lvl="1"/>
            <a:r>
              <a:rPr lang="en-US" dirty="0"/>
              <a:t>Banks then increase their loans until the reserve–deposit ratio returns to the desired level. </a:t>
            </a:r>
          </a:p>
          <a:p>
            <a:r>
              <a:rPr lang="en-US" dirty="0"/>
              <a:t>If the central bank wants to decrease the monetary base, it uses an </a:t>
            </a:r>
            <a:r>
              <a:rPr lang="en-US" i="1" dirty="0"/>
              <a:t>open-market sale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69DC-524D-DF43-82DB-DF7B916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Money Multiplier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F84C-B7D2-6E40-99C6-41F34DB8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the monetary base and the money supply can be shown algebraically </a:t>
            </a:r>
          </a:p>
          <a:p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dirty="0"/>
              <a:t>= money supply, </a:t>
            </a:r>
            <a:r>
              <a:rPr lang="en-US" i="1" dirty="0"/>
              <a:t>BASE </a:t>
            </a:r>
            <a:r>
              <a:rPr lang="en-US" dirty="0"/>
              <a:t>= monetary base, </a:t>
            </a:r>
            <a:r>
              <a:rPr lang="en-US" i="1" dirty="0"/>
              <a:t>DEP </a:t>
            </a:r>
            <a:r>
              <a:rPr lang="en-US" dirty="0"/>
              <a:t>= bank deposits, </a:t>
            </a:r>
            <a:r>
              <a:rPr lang="en-US" i="1" dirty="0"/>
              <a:t>RES </a:t>
            </a:r>
            <a:r>
              <a:rPr lang="en-US" dirty="0"/>
              <a:t>= bank reserves, </a:t>
            </a:r>
            <a:r>
              <a:rPr lang="en-US" i="1" dirty="0"/>
              <a:t>CU </a:t>
            </a:r>
            <a:r>
              <a:rPr lang="en-US" dirty="0"/>
              <a:t>= currency held by nonbank public, </a:t>
            </a:r>
            <a:r>
              <a:rPr lang="en-US" i="1" dirty="0"/>
              <a:t>res </a:t>
            </a:r>
            <a:r>
              <a:rPr lang="en-US" dirty="0"/>
              <a:t>= banks’ desired reserve–deposit ratio (</a:t>
            </a:r>
            <a:r>
              <a:rPr lang="en-US" i="1" dirty="0"/>
              <a:t>RES/DEP</a:t>
            </a:r>
            <a:r>
              <a:rPr lang="en-US" dirty="0"/>
              <a:t>), </a:t>
            </a:r>
            <a:r>
              <a:rPr lang="en-US" i="1" dirty="0"/>
              <a:t>cu </a:t>
            </a:r>
            <a:r>
              <a:rPr lang="en-US" dirty="0"/>
              <a:t>= public’s desired currency–deposit ratio (</a:t>
            </a:r>
            <a:r>
              <a:rPr lang="en-US" i="1" dirty="0"/>
              <a:t>CU</a:t>
            </a:r>
            <a:r>
              <a:rPr lang="en-US" dirty="0"/>
              <a:t>/</a:t>
            </a:r>
            <a:r>
              <a:rPr lang="en-US" i="1" dirty="0"/>
              <a:t>DEP</a:t>
            </a:r>
            <a:r>
              <a:rPr lang="en-US" dirty="0"/>
              <a:t>) </a:t>
            </a:r>
          </a:p>
          <a:p>
            <a:r>
              <a:rPr lang="en-US" dirty="0"/>
              <a:t>The money supply consists of currency held by the non-bank public and deposits, so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i="1" dirty="0"/>
              <a:t>CU </a:t>
            </a:r>
            <a:r>
              <a:rPr lang="en-US" dirty="0"/>
              <a:t>+ </a:t>
            </a:r>
            <a:r>
              <a:rPr lang="en-US" i="1" dirty="0"/>
              <a:t>DEP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712A-BAD1-9F4D-A29B-0E78E642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Money Multiplier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3695-A156-BB41-84AC-BF96BE0E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monetary base is held as currency by the non-bank public and as reserves by banks, so </a:t>
            </a:r>
          </a:p>
          <a:p>
            <a:r>
              <a:rPr lang="en-US" i="1" dirty="0"/>
              <a:t>BASE </a:t>
            </a:r>
            <a:r>
              <a:rPr lang="en-US" dirty="0"/>
              <a:t>= </a:t>
            </a:r>
            <a:r>
              <a:rPr lang="en-US" i="1" dirty="0"/>
              <a:t>CU </a:t>
            </a:r>
            <a:r>
              <a:rPr lang="en-US" dirty="0"/>
              <a:t>+ </a:t>
            </a:r>
            <a:r>
              <a:rPr lang="en-US" i="1" dirty="0"/>
              <a:t>RES </a:t>
            </a:r>
            <a:endParaRPr lang="en-US" dirty="0"/>
          </a:p>
          <a:p>
            <a:r>
              <a:rPr lang="en-US" dirty="0"/>
              <a:t>Taking the ratio of these two equations gives </a:t>
            </a:r>
          </a:p>
          <a:p>
            <a:r>
              <a:rPr lang="en-US" i="1" dirty="0"/>
              <a:t>M/BASE </a:t>
            </a:r>
            <a:r>
              <a:rPr lang="en-US" dirty="0"/>
              <a:t>= (</a:t>
            </a:r>
            <a:r>
              <a:rPr lang="en-US" i="1" dirty="0"/>
              <a:t>CU </a:t>
            </a:r>
            <a:r>
              <a:rPr lang="en-US" dirty="0"/>
              <a:t>+ </a:t>
            </a:r>
            <a:r>
              <a:rPr lang="en-US" i="1" dirty="0"/>
              <a:t>DEP</a:t>
            </a:r>
            <a:r>
              <a:rPr lang="en-US" dirty="0"/>
              <a:t>)/(</a:t>
            </a:r>
            <a:r>
              <a:rPr lang="en-US" i="1" dirty="0"/>
              <a:t>CU </a:t>
            </a:r>
            <a:r>
              <a:rPr lang="en-US" dirty="0"/>
              <a:t>+ </a:t>
            </a:r>
            <a:r>
              <a:rPr lang="en-US" i="1" dirty="0"/>
              <a:t>RES</a:t>
            </a:r>
            <a:r>
              <a:rPr lang="en-US" dirty="0"/>
              <a:t>) </a:t>
            </a:r>
          </a:p>
          <a:p>
            <a:r>
              <a:rPr lang="en-US" dirty="0"/>
              <a:t>This can be written as </a:t>
            </a:r>
          </a:p>
          <a:p>
            <a:r>
              <a:rPr lang="en-US" i="1" dirty="0"/>
              <a:t>M</a:t>
            </a:r>
            <a:r>
              <a:rPr lang="en-US" dirty="0"/>
              <a:t>/</a:t>
            </a:r>
            <a:r>
              <a:rPr lang="en-US" i="1" dirty="0"/>
              <a:t>BASE </a:t>
            </a:r>
            <a:r>
              <a:rPr lang="en-US" dirty="0"/>
              <a:t>= [(</a:t>
            </a:r>
            <a:r>
              <a:rPr lang="en-US" i="1" dirty="0"/>
              <a:t>CU</a:t>
            </a:r>
            <a:r>
              <a:rPr lang="en-US" dirty="0"/>
              <a:t>/</a:t>
            </a:r>
            <a:r>
              <a:rPr lang="en-US" i="1" dirty="0"/>
              <a:t>DEP</a:t>
            </a:r>
            <a:r>
              <a:rPr lang="en-US" dirty="0"/>
              <a:t>) + 1]/[(</a:t>
            </a:r>
            <a:r>
              <a:rPr lang="en-US" i="1" dirty="0"/>
              <a:t>CU</a:t>
            </a:r>
            <a:r>
              <a:rPr lang="en-US" dirty="0"/>
              <a:t>/</a:t>
            </a:r>
            <a:r>
              <a:rPr lang="en-US" i="1" dirty="0"/>
              <a:t>DEP</a:t>
            </a:r>
            <a:r>
              <a:rPr lang="en-US" dirty="0"/>
              <a:t>) + (</a:t>
            </a:r>
            <a:r>
              <a:rPr lang="en-US" i="1" dirty="0"/>
              <a:t>RES</a:t>
            </a:r>
            <a:r>
              <a:rPr lang="en-US" dirty="0"/>
              <a:t>/</a:t>
            </a:r>
            <a:r>
              <a:rPr lang="en-US" i="1" dirty="0"/>
              <a:t>DEP</a:t>
            </a:r>
            <a:r>
              <a:rPr lang="en-US" dirty="0"/>
              <a:t>)]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AF05-270D-824B-9DDD-A16E015E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Money Multiplier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51D0-F3E4-B44F-AE14-A410582A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(</a:t>
            </a:r>
            <a:r>
              <a:rPr lang="en-US" i="1" dirty="0"/>
              <a:t>cu </a:t>
            </a:r>
            <a:r>
              <a:rPr lang="en-US" dirty="0"/>
              <a:t>+ 1)/(</a:t>
            </a:r>
            <a:r>
              <a:rPr lang="en-US" i="1" dirty="0"/>
              <a:t>cu </a:t>
            </a:r>
            <a:r>
              <a:rPr lang="en-US" dirty="0"/>
              <a:t>+ </a:t>
            </a:r>
            <a:r>
              <a:rPr lang="en-US" i="1" dirty="0"/>
              <a:t>res</a:t>
            </a:r>
            <a:r>
              <a:rPr lang="en-US" dirty="0"/>
              <a:t>) is the </a:t>
            </a:r>
            <a:r>
              <a:rPr lang="en-US" i="1" dirty="0"/>
              <a:t>money multiplier </a:t>
            </a:r>
            <a:endParaRPr lang="en-US" dirty="0"/>
          </a:p>
          <a:p>
            <a:r>
              <a:rPr lang="en-US" dirty="0"/>
              <a:t>The money multiplier is greater than 1 for </a:t>
            </a:r>
            <a:r>
              <a:rPr lang="en-US" i="1" dirty="0"/>
              <a:t>res </a:t>
            </a:r>
            <a:r>
              <a:rPr lang="en-US" dirty="0"/>
              <a:t>less than 1 (that is, with fractional </a:t>
            </a:r>
          </a:p>
          <a:p>
            <a:r>
              <a:rPr lang="en-US" dirty="0"/>
              <a:t>reserve banking) </a:t>
            </a:r>
          </a:p>
          <a:p>
            <a:r>
              <a:rPr lang="en-US" dirty="0"/>
              <a:t>If </a:t>
            </a:r>
            <a:r>
              <a:rPr lang="en-US" i="1" dirty="0"/>
              <a:t>cu </a:t>
            </a:r>
            <a:r>
              <a:rPr lang="en-US" dirty="0"/>
              <a:t>= 0, the multiplier is 1/</a:t>
            </a:r>
            <a:r>
              <a:rPr lang="en-US" i="1" dirty="0"/>
              <a:t>res</a:t>
            </a:r>
            <a:r>
              <a:rPr lang="en-US" dirty="0"/>
              <a:t>, as when all money is held as deposits </a:t>
            </a:r>
          </a:p>
          <a:p>
            <a:r>
              <a:rPr lang="en-US" dirty="0"/>
              <a:t>The multiplier decreases when either </a:t>
            </a:r>
            <a:r>
              <a:rPr lang="en-US" i="1" dirty="0"/>
              <a:t>cu </a:t>
            </a:r>
            <a:r>
              <a:rPr lang="en-US" dirty="0"/>
              <a:t>or </a:t>
            </a:r>
            <a:r>
              <a:rPr lang="en-US" i="1" dirty="0"/>
              <a:t>res </a:t>
            </a:r>
            <a:r>
              <a:rPr lang="en-US" dirty="0"/>
              <a:t>rises </a:t>
            </a:r>
          </a:p>
          <a:p>
            <a:r>
              <a:rPr lang="en-US" dirty="0"/>
              <a:t>The monetary base is called high-powered money because each unit of the base that is issued leads to the creation of more money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2010</Words>
  <Application>Microsoft Macintosh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Monetary Policy</vt:lpstr>
      <vt:lpstr>Learning Goals</vt:lpstr>
      <vt:lpstr>Principles of Money Supply Determination </vt:lpstr>
      <vt:lpstr>Principles of Money Supply Determination Cont’d.</vt:lpstr>
      <vt:lpstr>Principles of Money Supply Determination Cont’d.</vt:lpstr>
      <vt:lpstr>Open-market operations </vt:lpstr>
      <vt:lpstr>The Money Multiplier </vt:lpstr>
      <vt:lpstr>The Money Multiplier Cont’d.</vt:lpstr>
      <vt:lpstr>The Money Multiplier Cont’d.</vt:lpstr>
      <vt:lpstr>Bank runs </vt:lpstr>
      <vt:lpstr>Monetary Control in the United States </vt:lpstr>
      <vt:lpstr>Monetary Control in the United States Cont’d. </vt:lpstr>
      <vt:lpstr>Monetary Control in the United States Cont’d.</vt:lpstr>
      <vt:lpstr> The Federal Reserve’s balance sheet and open-market operations  </vt:lpstr>
      <vt:lpstr>PowerPoint Presentation</vt:lpstr>
      <vt:lpstr>Reserve requirement </vt:lpstr>
      <vt:lpstr>Discount window lending </vt:lpstr>
      <vt:lpstr>Monetary Policy in the Great Recession</vt:lpstr>
      <vt:lpstr>The Zero Lower Bound </vt:lpstr>
      <vt:lpstr>The Zero Lower Bound Cont’d.</vt:lpstr>
      <vt:lpstr>Forward Guidance</vt:lpstr>
      <vt:lpstr>Quantitative Easing</vt:lpstr>
      <vt:lpstr>Application: The financial crisis of 2008 </vt:lpstr>
      <vt:lpstr>Application: The financial crisis of 2008 Cont’d.</vt:lpstr>
      <vt:lpstr>The Taylor rule </vt:lpstr>
      <vt:lpstr>The Taylor rule Cont’d.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Monetary Policy</dc:title>
  <dc:creator>Chris Herdelin</dc:creator>
  <cp:lastModifiedBy>Chris Herdelin</cp:lastModifiedBy>
  <cp:revision>23</cp:revision>
  <dcterms:created xsi:type="dcterms:W3CDTF">2020-04-14T00:12:37Z</dcterms:created>
  <dcterms:modified xsi:type="dcterms:W3CDTF">2020-04-14T01:53:37Z</dcterms:modified>
</cp:coreProperties>
</file>