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694"/>
  </p:normalViewPr>
  <p:slideViewPr>
    <p:cSldViewPr snapToGrid="0" snapToObjects="1">
      <p:cViewPr varScale="1">
        <p:scale>
          <a:sx n="47" d="100"/>
          <a:sy n="47" d="100"/>
        </p:scale>
        <p:origin x="232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clare\Documents\Business%20Analystics\Project%202\projectdata-nys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lare/Documents/Business%20Analystics/Project%202/projectdata-nys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Total Revenue generated for year 1 in the health care sector on Health Care Equipment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8825475911562783"/>
          <c:w val="0.91895549373959318"/>
          <c:h val="0.79572150053413648"/>
        </c:manualLayout>
      </c:layout>
      <c:pieChart>
        <c:varyColors val="1"/>
        <c:ser>
          <c:idx val="0"/>
          <c:order val="0"/>
          <c:tx>
            <c:strRef>
              <c:f>Sheet9!$E$1</c:f>
              <c:strCache>
                <c:ptCount val="1"/>
                <c:pt idx="0">
                  <c:v>  Total Revenue  </c:v>
                </c:pt>
              </c:strCache>
            </c:strRef>
          </c:tx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48-AE4B-8112-77FCA2E8A74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48-AE4B-8112-77FCA2E8A74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48-AE4B-8112-77FCA2E8A74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48-AE4B-8112-77FCA2E8A74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B48-AE4B-8112-77FCA2E8A74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B48-AE4B-8112-77FCA2E8A74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B48-AE4B-8112-77FCA2E8A74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B48-AE4B-8112-77FCA2E8A74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B48-AE4B-8112-77FCA2E8A74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B48-AE4B-8112-77FCA2E8A74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B48-AE4B-8112-77FCA2E8A749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5B48-AE4B-8112-77FCA2E8A749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5B48-AE4B-8112-77FCA2E8A749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5B48-AE4B-8112-77FCA2E8A749}"/>
              </c:ext>
            </c:extLst>
          </c:dPt>
          <c:dLbls>
            <c:dLbl>
              <c:idx val="12"/>
              <c:layout>
                <c:manualLayout>
                  <c:x val="2.1182306283166634E-2"/>
                  <c:y val="7.7650432449603846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B48-AE4B-8112-77FCA2E8A7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Sheet9!$B$2:$B$15</c:f>
              <c:strCache>
                <c:ptCount val="14"/>
                <c:pt idx="0">
                  <c:v>ABT</c:v>
                </c:pt>
                <c:pt idx="1">
                  <c:v>BAX</c:v>
                </c:pt>
                <c:pt idx="2">
                  <c:v>TMO</c:v>
                </c:pt>
                <c:pt idx="3">
                  <c:v>SYK</c:v>
                </c:pt>
                <c:pt idx="4">
                  <c:v>BDX</c:v>
                </c:pt>
                <c:pt idx="5">
                  <c:v>BSX</c:v>
                </c:pt>
                <c:pt idx="6">
                  <c:v>ZBH</c:v>
                </c:pt>
                <c:pt idx="7">
                  <c:v>BCR</c:v>
                </c:pt>
                <c:pt idx="8">
                  <c:v>VAR</c:v>
                </c:pt>
                <c:pt idx="9">
                  <c:v>HOLX</c:v>
                </c:pt>
                <c:pt idx="10">
                  <c:v>ISRG</c:v>
                </c:pt>
                <c:pt idx="11">
                  <c:v>PKI</c:v>
                </c:pt>
                <c:pt idx="12">
                  <c:v>EW</c:v>
                </c:pt>
                <c:pt idx="13">
                  <c:v>IDXX</c:v>
                </c:pt>
              </c:strCache>
            </c:strRef>
          </c:cat>
          <c:val>
            <c:numRef>
              <c:f>Sheet9!$E$2:$E$15</c:f>
              <c:numCache>
                <c:formatCode>_("$"* #,##0.00_);_("$"* \(#,##0.00\);_("$"* "-"??_);_(@_)</c:formatCode>
                <c:ptCount val="14"/>
                <c:pt idx="0">
                  <c:v>19050000000</c:v>
                </c:pt>
                <c:pt idx="1">
                  <c:v>13936000000</c:v>
                </c:pt>
                <c:pt idx="2">
                  <c:v>12509900000</c:v>
                </c:pt>
                <c:pt idx="3">
                  <c:v>9021000000</c:v>
                </c:pt>
                <c:pt idx="4">
                  <c:v>8054000000</c:v>
                </c:pt>
                <c:pt idx="5">
                  <c:v>7249000000</c:v>
                </c:pt>
                <c:pt idx="6">
                  <c:v>4471700000</c:v>
                </c:pt>
                <c:pt idx="7">
                  <c:v>3049500000</c:v>
                </c:pt>
                <c:pt idx="8">
                  <c:v>2942897000</c:v>
                </c:pt>
                <c:pt idx="9">
                  <c:v>2492300000</c:v>
                </c:pt>
                <c:pt idx="10">
                  <c:v>2265100000</c:v>
                </c:pt>
                <c:pt idx="11">
                  <c:v>2105188000</c:v>
                </c:pt>
                <c:pt idx="12">
                  <c:v>1899600000</c:v>
                </c:pt>
                <c:pt idx="13">
                  <c:v>1293338000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B48-AE4B-8112-77FCA2E8A74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  Total Revenue for Company ABT 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Sheet10!$E$1</c:f>
              <c:strCache>
                <c:ptCount val="1"/>
                <c:pt idx="0">
                  <c:v>  Total Revenue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Sheet10!$C$2:$C$5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Sheet10!$E$2:$E$5</c:f>
              <c:numCache>
                <c:formatCode>_("$"* #,##0.00_);_("$"* \(#,##0.00\);_("$"* "-"??_);_(@_)</c:formatCode>
                <c:ptCount val="4"/>
                <c:pt idx="0">
                  <c:v>19050000000</c:v>
                </c:pt>
                <c:pt idx="1">
                  <c:v>19657000000</c:v>
                </c:pt>
                <c:pt idx="2">
                  <c:v>20247000000</c:v>
                </c:pt>
                <c:pt idx="3">
                  <c:v>20405000000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1-074A-AE32-32759C1C0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5932111"/>
        <c:axId val="1428611967"/>
      </c:barChart>
      <c:catAx>
        <c:axId val="1495932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611967"/>
        <c:crosses val="autoZero"/>
        <c:auto val="1"/>
        <c:lblAlgn val="ctr"/>
        <c:lblOffset val="100"/>
        <c:noMultiLvlLbl val="0"/>
      </c:catAx>
      <c:valAx>
        <c:axId val="142861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932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95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67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678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4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03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0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26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1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135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70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ubes connected with a red line">
            <a:extLst>
              <a:ext uri="{FF2B5EF4-FFF2-40B4-BE49-F238E27FC236}">
                <a16:creationId xmlns:a16="http://schemas.microsoft.com/office/drawing/2014/main" id="{C0EDA605-165C-496E-A77E-4DFADE69D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12" r="-1" b="811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0186" y="-570186"/>
            <a:ext cx="6858000" cy="799837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28AF-E525-C64C-A6D1-BEFBC6160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799521"/>
            <a:ext cx="5565648" cy="2179601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E089A-B0A1-E240-A114-050359D9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624760"/>
            <a:ext cx="5565648" cy="16330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ANALYZE NYSE DATA</a:t>
            </a:r>
          </a:p>
          <a:p>
            <a:r>
              <a:rPr lang="en-US" i="1" dirty="0">
                <a:solidFill>
                  <a:srgbClr val="FFFFFF"/>
                </a:solidFill>
              </a:rPr>
              <a:t>Business Analytics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5350" y="-785349"/>
            <a:ext cx="744976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99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92799-17E2-C64C-B33B-4FC5AD9B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8" y="0"/>
            <a:ext cx="11722442" cy="910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company generated the highest Total revenue in  the first year?</a:t>
            </a:r>
          </a:p>
        </p:txBody>
      </p:sp>
      <p:grpSp>
        <p:nvGrpSpPr>
          <p:cNvPr id="26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7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6B9557-5DB2-EF4A-BC85-2115D62C4650}"/>
              </a:ext>
            </a:extLst>
          </p:cNvPr>
          <p:cNvSpPr txBox="1"/>
          <p:nvPr/>
        </p:nvSpPr>
        <p:spPr>
          <a:xfrm>
            <a:off x="0" y="5419818"/>
            <a:ext cx="12369113" cy="1515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ABT had the highest percentage value of  21% ($19,050,000,000) Total revenue which is greater than the mean Total revenue ($6,452,823,071) generated in the first year for all companies in the health sector for health care equipment.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progressive increase in Total revenue generated for company ABT with a range of  $1,355,000,000 and standard deviation of  $534,430,245.682259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q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q"/>
            </a:pPr>
            <a:endParaRPr lang="en-US" sz="13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55A4B02-52FF-F44F-9CC1-A93A137AB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417477"/>
              </p:ext>
            </p:extLst>
          </p:nvPr>
        </p:nvGraphicFramePr>
        <p:xfrm>
          <a:off x="358345" y="776110"/>
          <a:ext cx="5485785" cy="4543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C50ED90-82BB-3249-9740-0F328EF0A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088871"/>
              </p:ext>
            </p:extLst>
          </p:nvPr>
        </p:nvGraphicFramePr>
        <p:xfrm>
          <a:off x="6347872" y="1030089"/>
          <a:ext cx="5020343" cy="4248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687300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10926</TotalTime>
  <Words>113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Avenir Next LT Pro Light</vt:lpstr>
      <vt:lpstr>Georgia Pro Semibold</vt:lpstr>
      <vt:lpstr>Times New Roman</vt:lpstr>
      <vt:lpstr>Wingdings</vt:lpstr>
      <vt:lpstr>RocaVTI</vt:lpstr>
      <vt:lpstr>PROJECT TWO</vt:lpstr>
      <vt:lpstr>Which company generated the highest Total revenue in  the first year?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TWO</dc:title>
  <dc:creator>Dalu Zojie</dc:creator>
  <cp:lastModifiedBy>Dalu Zojie</cp:lastModifiedBy>
  <cp:revision>2</cp:revision>
  <dcterms:created xsi:type="dcterms:W3CDTF">2021-11-11T01:55:04Z</dcterms:created>
  <dcterms:modified xsi:type="dcterms:W3CDTF">2021-12-04T16:51:52Z</dcterms:modified>
</cp:coreProperties>
</file>