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60" r:id="rId3"/>
    <p:sldId id="264" r:id="rId4"/>
    <p:sldId id="265" r:id="rId5"/>
    <p:sldId id="270" r:id="rId6"/>
    <p:sldId id="266" r:id="rId7"/>
    <p:sldId id="267" r:id="rId8"/>
    <p:sldId id="269" r:id="rId9"/>
    <p:sldId id="271" r:id="rId10"/>
    <p:sldId id="272" r:id="rId11"/>
    <p:sldId id="273" r:id="rId12"/>
    <p:sldId id="268" r:id="rId13"/>
    <p:sldId id="274" r:id="rId14"/>
    <p:sldId id="275" r:id="rId15"/>
    <p:sldId id="276" r:id="rId16"/>
    <p:sldId id="277" r:id="rId17"/>
    <p:sldId id="278" r:id="rId18"/>
    <p:sldId id="279" r:id="rId19"/>
    <p:sldId id="281" r:id="rId20"/>
    <p:sldId id="280" r:id="rId21"/>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2" d="100"/>
          <a:sy n="92" d="100"/>
        </p:scale>
        <p:origin x="756" y="7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2" name="Imagen 1" descr="portada-gobier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9088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01/04/2020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157577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05979"/>
            <a:ext cx="2057400" cy="4388644"/>
          </a:xfrm>
        </p:spPr>
        <p:txBody>
          <a:bodyPr vert="eaVert"/>
          <a:lstStyle/>
          <a:p>
            <a:r>
              <a:rPr lang="es-ES_tradnl" smtClean="0"/>
              <a:t>Clic para editar título</a:t>
            </a:r>
            <a:endParaRPr lang="es-ES"/>
          </a:p>
        </p:txBody>
      </p:sp>
      <p:sp>
        <p:nvSpPr>
          <p:cNvPr id="3" name="Marcador de texto vertical 2"/>
          <p:cNvSpPr>
            <a:spLocks noGrp="1"/>
          </p:cNvSpPr>
          <p:nvPr>
            <p:ph type="body" orient="vert" idx="1"/>
          </p:nvPr>
        </p:nvSpPr>
        <p:spPr>
          <a:xfrm>
            <a:off x="457200" y="205979"/>
            <a:ext cx="6019800" cy="4388644"/>
          </a:xfrm>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01/04/2020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2010572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2" name="Imagen 1" descr="portad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4242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7" name="Imagen 6" descr="intern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07085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8" name="Imagen 7" descr="interna+textur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91968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10" name="Imagen 9" descr="interna-con-f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65305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pic>
        <p:nvPicPr>
          <p:cNvPr id="6" name="Imagen 5" descr="interna-na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53561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Imagen 4" descr="cierr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337917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smtClean="0"/>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01/04/2020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145478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smtClean="0"/>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01/04/2020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2278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smtClean="0"/>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3030C24-9424-B24A-8613-79990C3AA492}" type="datetimeFigureOut">
              <a:rPr lang="es-ES" smtClean="0"/>
              <a:t>01/04/2020</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E4248DC-D261-1A47-8987-CC426E938172}" type="slidenum">
              <a:rPr lang="es-ES" smtClean="0"/>
              <a:t>‹Nº›</a:t>
            </a:fld>
            <a:endParaRPr lang="es-ES"/>
          </a:p>
        </p:txBody>
      </p:sp>
    </p:spTree>
    <p:extLst>
      <p:ext uri="{BB962C8B-B14F-4D97-AF65-F5344CB8AC3E}">
        <p14:creationId xmlns:p14="http://schemas.microsoft.com/office/powerpoint/2010/main" val="3745850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github.com/Dalvarez491/IdHand"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862445" y="1111627"/>
            <a:ext cx="7358384" cy="4216539"/>
          </a:xfrm>
          <a:prstGeom prst="rect">
            <a:avLst/>
          </a:prstGeom>
          <a:noFill/>
        </p:spPr>
        <p:txBody>
          <a:bodyPr wrap="square" rtlCol="0">
            <a:spAutoFit/>
          </a:bodyPr>
          <a:lstStyle/>
          <a:p>
            <a:pPr algn="ctr"/>
            <a:r>
              <a:rPr lang="es-ES" sz="3200" b="1" dirty="0" err="1" smtClean="0">
                <a:solidFill>
                  <a:schemeClr val="tx1">
                    <a:lumMod val="75000"/>
                    <a:lumOff val="25000"/>
                  </a:schemeClr>
                </a:solidFill>
              </a:rPr>
              <a:t>IdHand</a:t>
            </a:r>
            <a:r>
              <a:rPr lang="es-ES" sz="3200" b="1" dirty="0" smtClean="0">
                <a:solidFill>
                  <a:schemeClr val="tx1">
                    <a:lumMod val="75000"/>
                    <a:lumOff val="25000"/>
                  </a:schemeClr>
                </a:solidFill>
              </a:rPr>
              <a:t> </a:t>
            </a:r>
          </a:p>
          <a:p>
            <a:pPr algn="ctr"/>
            <a:endParaRPr lang="es-ES" sz="2000" b="1" dirty="0">
              <a:solidFill>
                <a:schemeClr val="tx1">
                  <a:lumMod val="75000"/>
                  <a:lumOff val="25000"/>
                </a:schemeClr>
              </a:solidFill>
            </a:endParaRPr>
          </a:p>
          <a:p>
            <a:pPr algn="ctr"/>
            <a:r>
              <a:rPr lang="es-CO" sz="2000" b="1" dirty="0"/>
              <a:t>Desarrollo e implementación de software en una pulsera para identificación de personas en estado de inconsciencia</a:t>
            </a:r>
            <a:r>
              <a:rPr lang="es-CO" sz="2000" b="1" dirty="0" smtClean="0"/>
              <a:t>.</a:t>
            </a:r>
          </a:p>
          <a:p>
            <a:pPr algn="ctr"/>
            <a:endParaRPr lang="es-CO" sz="2000" b="1" dirty="0"/>
          </a:p>
          <a:p>
            <a:pPr algn="ctr"/>
            <a:r>
              <a:rPr lang="es-CO" sz="2000" b="1" dirty="0"/>
              <a:t>Wendy </a:t>
            </a:r>
            <a:r>
              <a:rPr lang="es-CO" sz="2000" b="1" dirty="0" err="1"/>
              <a:t>Loranis</a:t>
            </a:r>
            <a:r>
              <a:rPr lang="es-CO" sz="2000" b="1" dirty="0"/>
              <a:t> Vergara Salgado</a:t>
            </a:r>
          </a:p>
          <a:p>
            <a:pPr algn="ctr"/>
            <a:r>
              <a:rPr lang="es-CO" sz="2000" b="1" dirty="0" err="1"/>
              <a:t>Brayan</a:t>
            </a:r>
            <a:r>
              <a:rPr lang="es-CO" sz="2000" b="1" dirty="0"/>
              <a:t> Estiven </a:t>
            </a:r>
            <a:r>
              <a:rPr lang="es-CO" sz="2000" b="1" dirty="0" err="1"/>
              <a:t>Gonzalez</a:t>
            </a:r>
            <a:r>
              <a:rPr lang="es-CO" sz="2000" b="1" dirty="0"/>
              <a:t> Arias </a:t>
            </a:r>
          </a:p>
          <a:p>
            <a:pPr algn="ctr"/>
            <a:r>
              <a:rPr lang="es-CO" sz="2000" b="1" dirty="0"/>
              <a:t>Daniela Alvarez Vargas</a:t>
            </a:r>
          </a:p>
          <a:p>
            <a:pPr algn="ctr"/>
            <a:endParaRPr lang="es-CO" sz="2000" b="1" dirty="0"/>
          </a:p>
          <a:p>
            <a:pPr algn="ctr"/>
            <a:r>
              <a:rPr lang="es-CO" sz="2000" b="1" dirty="0"/>
              <a:t>2061250</a:t>
            </a:r>
          </a:p>
          <a:p>
            <a:pPr algn="r"/>
            <a:endParaRPr lang="es-CO" sz="2800" b="1" dirty="0" smtClean="0"/>
          </a:p>
          <a:p>
            <a:pPr algn="r"/>
            <a:endParaRPr lang="es-ES" sz="2800" b="1" dirty="0">
              <a:solidFill>
                <a:schemeClr val="tx1">
                  <a:lumMod val="75000"/>
                  <a:lumOff val="25000"/>
                </a:schemeClr>
              </a:solidFill>
            </a:endParaRPr>
          </a:p>
        </p:txBody>
      </p:sp>
    </p:spTree>
    <p:extLst>
      <p:ext uri="{BB962C8B-B14F-4D97-AF65-F5344CB8AC3E}">
        <p14:creationId xmlns:p14="http://schemas.microsoft.com/office/powerpoint/2010/main" val="30832684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40325" y="0"/>
            <a:ext cx="7616538" cy="4524315"/>
          </a:xfrm>
          <a:prstGeom prst="rect">
            <a:avLst/>
          </a:prstGeom>
        </p:spPr>
        <p:txBody>
          <a:bodyPr wrap="square">
            <a:spAutoFit/>
          </a:bodyPr>
          <a:lstStyle/>
          <a:p>
            <a:pPr lvl="0" algn="just"/>
            <a:endParaRPr lang="es-CO" sz="3200" dirty="0"/>
          </a:p>
          <a:p>
            <a:pPr marL="457200" indent="-457200" algn="just">
              <a:buFont typeface="Arial" panose="020B0604020202020204" pitchFamily="34" charset="0"/>
              <a:buChar char="•"/>
            </a:pPr>
            <a:r>
              <a:rPr lang="es-CO" sz="3200" dirty="0"/>
              <a:t>Desarrollar un aplicativo móvil, para la administración y visualización de los datos del usuario</a:t>
            </a:r>
            <a:r>
              <a:rPr lang="es-CO" sz="3200" dirty="0" smtClean="0"/>
              <a:t>.</a:t>
            </a:r>
          </a:p>
          <a:p>
            <a:pPr marL="457200" indent="-457200" algn="just">
              <a:buFont typeface="Arial" panose="020B0604020202020204" pitchFamily="34" charset="0"/>
              <a:buChar char="•"/>
            </a:pPr>
            <a:endParaRPr lang="es-CO" sz="3200" dirty="0"/>
          </a:p>
          <a:p>
            <a:pPr marL="457200" lvl="0" indent="-457200" algn="just">
              <a:buFont typeface="Arial" panose="020B0604020202020204" pitchFamily="34" charset="0"/>
              <a:buChar char="•"/>
            </a:pPr>
            <a:r>
              <a:rPr lang="es-CO" sz="3200" dirty="0"/>
              <a:t>Crear una base de datos que almacene la información del usuario.</a:t>
            </a:r>
          </a:p>
          <a:p>
            <a:pPr marL="457200" indent="-457200" algn="just">
              <a:buFont typeface="Arial" panose="020B0604020202020204" pitchFamily="34" charset="0"/>
              <a:buChar char="•"/>
            </a:pPr>
            <a:endParaRPr lang="es-CO" sz="3200" dirty="0"/>
          </a:p>
          <a:p>
            <a:pPr marL="457200" lvl="0" indent="-457200" algn="just">
              <a:buFont typeface="Arial" panose="020B0604020202020204" pitchFamily="34" charset="0"/>
              <a:buChar char="•"/>
            </a:pPr>
            <a:endParaRPr lang="es-CO" sz="3200" dirty="0"/>
          </a:p>
        </p:txBody>
      </p:sp>
    </p:spTree>
    <p:extLst>
      <p:ext uri="{BB962C8B-B14F-4D97-AF65-F5344CB8AC3E}">
        <p14:creationId xmlns:p14="http://schemas.microsoft.com/office/powerpoint/2010/main" val="3585917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80555" y="555143"/>
            <a:ext cx="8021782" cy="4031873"/>
          </a:xfrm>
          <a:prstGeom prst="rect">
            <a:avLst/>
          </a:prstGeom>
        </p:spPr>
        <p:txBody>
          <a:bodyPr wrap="square">
            <a:spAutoFit/>
          </a:bodyPr>
          <a:lstStyle/>
          <a:p>
            <a:pPr marL="457200" lvl="0" indent="-457200" algn="just">
              <a:buFont typeface="Arial" panose="020B0604020202020204" pitchFamily="34" charset="0"/>
              <a:buChar char="•"/>
            </a:pPr>
            <a:r>
              <a:rPr lang="es-CO" sz="3200" dirty="0"/>
              <a:t>Incorporar dos botones diferentes a la pulsera; uno para que el audio con información se reproduzca y el segundo como botón de emergencia, brindando la ubicación del usuario.</a:t>
            </a:r>
          </a:p>
          <a:p>
            <a:pPr marL="457200" lvl="0" indent="-457200" algn="just">
              <a:buFont typeface="Arial" panose="020B0604020202020204" pitchFamily="34" charset="0"/>
              <a:buChar char="•"/>
            </a:pPr>
            <a:endParaRPr lang="es-CO" sz="3200" dirty="0"/>
          </a:p>
          <a:p>
            <a:pPr marL="457200" lvl="0" indent="-457200" algn="just">
              <a:buFont typeface="Arial" panose="020B0604020202020204" pitchFamily="34" charset="0"/>
              <a:buChar char="•"/>
            </a:pPr>
            <a:r>
              <a:rPr lang="es-CO" sz="3200" dirty="0"/>
              <a:t>Lograr que las personas tengan interés por nuestro proyecto.</a:t>
            </a:r>
          </a:p>
        </p:txBody>
      </p:sp>
    </p:spTree>
    <p:extLst>
      <p:ext uri="{BB962C8B-B14F-4D97-AF65-F5344CB8AC3E}">
        <p14:creationId xmlns:p14="http://schemas.microsoft.com/office/powerpoint/2010/main" val="15266603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3160432" cy="1200329"/>
          </a:xfrm>
          <a:prstGeom prst="rect">
            <a:avLst/>
          </a:prstGeom>
          <a:noFill/>
        </p:spPr>
        <p:txBody>
          <a:bodyPr wrap="square" rtlCol="0">
            <a:spAutoFit/>
          </a:bodyPr>
          <a:lstStyle/>
          <a:p>
            <a:r>
              <a:rPr lang="es-ES" sz="3600" b="1" dirty="0">
                <a:solidFill>
                  <a:schemeClr val="bg1"/>
                </a:solidFill>
              </a:rPr>
              <a:t>Logo y slogan</a:t>
            </a:r>
          </a:p>
          <a:p>
            <a:endParaRPr lang="es-ES" sz="3600" b="1" dirty="0">
              <a:solidFill>
                <a:schemeClr val="bg1"/>
              </a:solidFill>
            </a:endParaRPr>
          </a:p>
        </p:txBody>
      </p:sp>
      <p:pic>
        <p:nvPicPr>
          <p:cNvPr id="3" name="Imagen 2">
            <a:extLst>
              <a:ext uri="{FF2B5EF4-FFF2-40B4-BE49-F238E27FC236}">
                <a16:creationId xmlns:a16="http://schemas.microsoft.com/office/drawing/2014/main" id="{CCC8705C-50D6-4853-BD5A-DB05152CB465}"/>
              </a:ext>
            </a:extLst>
          </p:cNvPr>
          <p:cNvPicPr>
            <a:picLocks noChangeAspect="1"/>
          </p:cNvPicPr>
          <p:nvPr/>
        </p:nvPicPr>
        <p:blipFill>
          <a:blip r:embed="rId2"/>
          <a:stretch>
            <a:fillRect/>
          </a:stretch>
        </p:blipFill>
        <p:spPr>
          <a:xfrm>
            <a:off x="2360174" y="1300894"/>
            <a:ext cx="4268631" cy="3593288"/>
          </a:xfrm>
          <a:prstGeom prst="rect">
            <a:avLst/>
          </a:prstGeom>
        </p:spPr>
      </p:pic>
    </p:spTree>
    <p:extLst>
      <p:ext uri="{BB962C8B-B14F-4D97-AF65-F5344CB8AC3E}">
        <p14:creationId xmlns:p14="http://schemas.microsoft.com/office/powerpoint/2010/main" val="35366362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4106005" cy="646331"/>
          </a:xfrm>
          <a:prstGeom prst="rect">
            <a:avLst/>
          </a:prstGeom>
          <a:noFill/>
        </p:spPr>
        <p:txBody>
          <a:bodyPr wrap="square" rtlCol="0">
            <a:spAutoFit/>
          </a:bodyPr>
          <a:lstStyle/>
          <a:p>
            <a:r>
              <a:rPr lang="es-ES" sz="3600" b="1" dirty="0" smtClean="0">
                <a:solidFill>
                  <a:schemeClr val="bg1"/>
                </a:solidFill>
              </a:rPr>
              <a:t>Alcance</a:t>
            </a:r>
            <a:endParaRPr lang="es-ES" sz="3600" b="1" dirty="0">
              <a:solidFill>
                <a:schemeClr val="bg1"/>
              </a:solidFill>
            </a:endParaRPr>
          </a:p>
        </p:txBody>
      </p:sp>
      <p:sp>
        <p:nvSpPr>
          <p:cNvPr id="3" name="Rectángulo 2"/>
          <p:cNvSpPr/>
          <p:nvPr/>
        </p:nvSpPr>
        <p:spPr>
          <a:xfrm>
            <a:off x="382866" y="1297045"/>
            <a:ext cx="8033769" cy="2554545"/>
          </a:xfrm>
          <a:prstGeom prst="rect">
            <a:avLst/>
          </a:prstGeom>
        </p:spPr>
        <p:txBody>
          <a:bodyPr wrap="square">
            <a:spAutoFit/>
          </a:bodyPr>
          <a:lstStyle/>
          <a:p>
            <a:pPr algn="just"/>
            <a:r>
              <a:rPr lang="es-CO" sz="3200" dirty="0"/>
              <a:t>El proyecto pretende llegar a un prototipo. Un prototipo se emplea para nombrar al primer ejemplar que se desarrolla de algo y que sirve como modelo para la fabricación de los siguientes o como muestra.</a:t>
            </a:r>
          </a:p>
        </p:txBody>
      </p:sp>
    </p:spTree>
    <p:extLst>
      <p:ext uri="{BB962C8B-B14F-4D97-AF65-F5344CB8AC3E}">
        <p14:creationId xmlns:p14="http://schemas.microsoft.com/office/powerpoint/2010/main" val="189091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4106005" cy="646331"/>
          </a:xfrm>
          <a:prstGeom prst="rect">
            <a:avLst/>
          </a:prstGeom>
          <a:noFill/>
        </p:spPr>
        <p:txBody>
          <a:bodyPr wrap="square" rtlCol="0">
            <a:spAutoFit/>
          </a:bodyPr>
          <a:lstStyle/>
          <a:p>
            <a:r>
              <a:rPr lang="es-ES" sz="3600" b="1" dirty="0" smtClean="0">
                <a:solidFill>
                  <a:schemeClr val="bg1"/>
                </a:solidFill>
              </a:rPr>
              <a:t>Impactos</a:t>
            </a:r>
            <a:endParaRPr lang="es-ES" sz="3600" b="1" dirty="0">
              <a:solidFill>
                <a:schemeClr val="bg1"/>
              </a:solidFill>
            </a:endParaRPr>
          </a:p>
        </p:txBody>
      </p:sp>
      <p:sp>
        <p:nvSpPr>
          <p:cNvPr id="3" name="CuadroTexto 2"/>
          <p:cNvSpPr txBox="1"/>
          <p:nvPr/>
        </p:nvSpPr>
        <p:spPr>
          <a:xfrm>
            <a:off x="382867" y="1548246"/>
            <a:ext cx="8158460" cy="2062103"/>
          </a:xfrm>
          <a:prstGeom prst="rect">
            <a:avLst/>
          </a:prstGeom>
          <a:noFill/>
        </p:spPr>
        <p:txBody>
          <a:bodyPr wrap="square" rtlCol="0">
            <a:spAutoFit/>
          </a:bodyPr>
          <a:lstStyle/>
          <a:p>
            <a:pPr algn="just"/>
            <a:r>
              <a:rPr lang="es-CO" sz="3200" b="1" dirty="0" smtClean="0"/>
              <a:t>Impacto social: </a:t>
            </a:r>
            <a:r>
              <a:rPr lang="es-CO" sz="3200" dirty="0">
                <a:ea typeface="Calibri" panose="020F0502020204030204" pitchFamily="34" charset="0"/>
              </a:rPr>
              <a:t>Ayuda a que los organismos de seguridad le brinden una mejor atención básica en salud a las personas, en caso de que </a:t>
            </a:r>
            <a:r>
              <a:rPr lang="es-ES" sz="3200" dirty="0">
                <a:ea typeface="Calibri" panose="020F0502020204030204" pitchFamily="34" charset="0"/>
              </a:rPr>
              <a:t>se encuentre en estado de inconsciencia.</a:t>
            </a:r>
            <a:endParaRPr lang="es-CO" sz="3200" b="1" dirty="0"/>
          </a:p>
        </p:txBody>
      </p:sp>
    </p:spTree>
    <p:extLst>
      <p:ext uri="{BB962C8B-B14F-4D97-AF65-F5344CB8AC3E}">
        <p14:creationId xmlns:p14="http://schemas.microsoft.com/office/powerpoint/2010/main" val="1230913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477980" y="529936"/>
            <a:ext cx="7678884" cy="2831544"/>
          </a:xfrm>
          <a:prstGeom prst="rect">
            <a:avLst/>
          </a:prstGeom>
          <a:noFill/>
        </p:spPr>
        <p:txBody>
          <a:bodyPr wrap="square" rtlCol="0">
            <a:spAutoFit/>
          </a:bodyPr>
          <a:lstStyle/>
          <a:p>
            <a:pPr algn="just"/>
            <a:r>
              <a:rPr lang="es-CO" sz="3200" b="1" dirty="0" smtClean="0"/>
              <a:t>Impacto económico: </a:t>
            </a:r>
            <a:r>
              <a:rPr lang="es-CO" sz="3200" b="1" dirty="0"/>
              <a:t> </a:t>
            </a:r>
            <a:r>
              <a:rPr lang="es-CO" sz="3200" dirty="0"/>
              <a:t>Los materiales para la fabricación de la manilla no son elevados, por consiguiente, será más accesible económicamente para los usuarios al momento de obtenerla.</a:t>
            </a:r>
          </a:p>
          <a:p>
            <a:endParaRPr lang="es-CO" dirty="0"/>
          </a:p>
        </p:txBody>
      </p:sp>
    </p:spTree>
    <p:extLst>
      <p:ext uri="{BB962C8B-B14F-4D97-AF65-F5344CB8AC3E}">
        <p14:creationId xmlns:p14="http://schemas.microsoft.com/office/powerpoint/2010/main" val="15247638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405245" y="332508"/>
            <a:ext cx="7658101" cy="3816429"/>
          </a:xfrm>
          <a:prstGeom prst="rect">
            <a:avLst/>
          </a:prstGeom>
          <a:noFill/>
        </p:spPr>
        <p:txBody>
          <a:bodyPr wrap="square" rtlCol="0">
            <a:spAutoFit/>
          </a:bodyPr>
          <a:lstStyle/>
          <a:p>
            <a:pPr algn="just"/>
            <a:r>
              <a:rPr lang="es-CO" sz="3200" b="1" dirty="0" smtClean="0"/>
              <a:t>Impacto tecnológico: </a:t>
            </a:r>
            <a:r>
              <a:rPr lang="es-MX" sz="3200" dirty="0"/>
              <a:t>El proyecto ayudará a las personas en estado de inconsciencia a tener una buena atención básica en salud, ya que por medio de la pulsera los organismos de emergencia tendrán a la mano la identificación e información del paciente de una manera tecnológica.</a:t>
            </a:r>
            <a:endParaRPr lang="es-CO" sz="3200" dirty="0"/>
          </a:p>
          <a:p>
            <a:endParaRPr lang="es-CO" dirty="0"/>
          </a:p>
        </p:txBody>
      </p:sp>
    </p:spTree>
    <p:extLst>
      <p:ext uri="{BB962C8B-B14F-4D97-AF65-F5344CB8AC3E}">
        <p14:creationId xmlns:p14="http://schemas.microsoft.com/office/powerpoint/2010/main" val="9817329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4106005" cy="646331"/>
          </a:xfrm>
          <a:prstGeom prst="rect">
            <a:avLst/>
          </a:prstGeom>
          <a:noFill/>
        </p:spPr>
        <p:txBody>
          <a:bodyPr wrap="square" rtlCol="0">
            <a:spAutoFit/>
          </a:bodyPr>
          <a:lstStyle/>
          <a:p>
            <a:r>
              <a:rPr lang="es-ES" sz="3600" b="1" dirty="0" smtClean="0">
                <a:solidFill>
                  <a:schemeClr val="bg1"/>
                </a:solidFill>
              </a:rPr>
              <a:t>Mapa de procesos</a:t>
            </a:r>
            <a:endParaRPr lang="es-ES" sz="3600" b="1" dirty="0">
              <a:solidFill>
                <a:schemeClr val="bg1"/>
              </a:solidFill>
            </a:endParaRP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80655"/>
            <a:ext cx="9144000" cy="4062523"/>
          </a:xfrm>
          <a:prstGeom prst="rect">
            <a:avLst/>
          </a:prstGeom>
        </p:spPr>
      </p:pic>
    </p:spTree>
    <p:extLst>
      <p:ext uri="{BB962C8B-B14F-4D97-AF65-F5344CB8AC3E}">
        <p14:creationId xmlns:p14="http://schemas.microsoft.com/office/powerpoint/2010/main" val="1352640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4106005" cy="646331"/>
          </a:xfrm>
          <a:prstGeom prst="rect">
            <a:avLst/>
          </a:prstGeom>
          <a:noFill/>
        </p:spPr>
        <p:txBody>
          <a:bodyPr wrap="square" rtlCol="0">
            <a:spAutoFit/>
          </a:bodyPr>
          <a:lstStyle/>
          <a:p>
            <a:r>
              <a:rPr lang="es-ES" sz="3600" b="1" dirty="0" smtClean="0">
                <a:solidFill>
                  <a:schemeClr val="bg1"/>
                </a:solidFill>
              </a:rPr>
              <a:t>Avances</a:t>
            </a:r>
            <a:endParaRPr lang="es-ES" sz="3600" b="1" dirty="0">
              <a:solidFill>
                <a:schemeClr val="bg1"/>
              </a:solidFill>
            </a:endParaRPr>
          </a:p>
        </p:txBody>
      </p:sp>
      <p:sp>
        <p:nvSpPr>
          <p:cNvPr id="3" name="Rectángulo 2"/>
          <p:cNvSpPr/>
          <p:nvPr/>
        </p:nvSpPr>
        <p:spPr>
          <a:xfrm>
            <a:off x="289349" y="1164206"/>
            <a:ext cx="8033769" cy="3979294"/>
          </a:xfrm>
          <a:prstGeom prst="rect">
            <a:avLst/>
          </a:prstGeom>
        </p:spPr>
        <p:txBody>
          <a:bodyPr wrap="square">
            <a:spAutoFit/>
          </a:bodyPr>
          <a:lstStyle/>
          <a:p>
            <a:pPr>
              <a:lnSpc>
                <a:spcPct val="107000"/>
              </a:lnSpc>
              <a:spcAft>
                <a:spcPts val="800"/>
              </a:spcAft>
            </a:pPr>
            <a:r>
              <a:rPr lang="es-MX" dirty="0">
                <a:latin typeface="Calibri" panose="020F0502020204030204" pitchFamily="34" charset="0"/>
                <a:ea typeface="Calibri" panose="020F0502020204030204" pitchFamily="34" charset="0"/>
                <a:cs typeface="Times New Roman" panose="02020603050405020304" pitchFamily="18" charset="0"/>
              </a:rPr>
              <a:t>Los cambios y avances que ha tenido nuestro proyecto son las siguientes</a:t>
            </a:r>
            <a:r>
              <a:rPr lang="es-MX" dirty="0" smtClean="0">
                <a:latin typeface="Calibri" panose="020F0502020204030204" pitchFamily="34" charset="0"/>
                <a:ea typeface="Calibri" panose="020F0502020204030204" pitchFamily="34" charset="0"/>
                <a:cs typeface="Times New Roman" panose="02020603050405020304" pitchFamily="18" charset="0"/>
              </a:rPr>
              <a:t>:</a:t>
            </a:r>
          </a:p>
          <a:p>
            <a:pPr marL="285750" indent="-285750">
              <a:lnSpc>
                <a:spcPct val="107000"/>
              </a:lnSpc>
              <a:spcAft>
                <a:spcPts val="800"/>
              </a:spcAft>
              <a:buFont typeface="Arial" panose="020B0604020202020204" pitchFamily="34" charset="0"/>
              <a:buChar char="•"/>
            </a:pPr>
            <a:r>
              <a:rPr lang="es-MX" dirty="0">
                <a:latin typeface="Calibri" panose="020F0502020204030204" pitchFamily="34" charset="0"/>
                <a:ea typeface="Calibri" panose="020F0502020204030204" pitchFamily="34" charset="0"/>
                <a:cs typeface="Times New Roman" panose="02020603050405020304" pitchFamily="18" charset="0"/>
              </a:rPr>
              <a:t>Realizamos la encuesta</a:t>
            </a:r>
            <a:r>
              <a:rPr lang="es-MX" dirty="0" smtClean="0">
                <a:latin typeface="Calibri" panose="020F0502020204030204" pitchFamily="34" charset="0"/>
                <a:ea typeface="Calibri" panose="020F0502020204030204" pitchFamily="34" charset="0"/>
                <a:cs typeface="Times New Roman" panose="02020603050405020304" pitchFamily="18" charset="0"/>
              </a:rPr>
              <a:t>.</a:t>
            </a:r>
          </a:p>
          <a:p>
            <a:pPr marL="285750" indent="-285750">
              <a:lnSpc>
                <a:spcPct val="107000"/>
              </a:lnSpc>
              <a:spcAft>
                <a:spcPts val="800"/>
              </a:spcAft>
              <a:buFont typeface="Arial" panose="020B0604020202020204" pitchFamily="34" charset="0"/>
              <a:buChar char="•"/>
            </a:pPr>
            <a:r>
              <a:rPr lang="es-MX" dirty="0">
                <a:latin typeface="Calibri" panose="020F0502020204030204" pitchFamily="34" charset="0"/>
                <a:ea typeface="Calibri" panose="020F0502020204030204" pitchFamily="34" charset="0"/>
                <a:cs typeface="Times New Roman" panose="02020603050405020304" pitchFamily="18" charset="0"/>
              </a:rPr>
              <a:t>Hicimos la ficha técnica de la encuesta</a:t>
            </a:r>
            <a:r>
              <a:rPr lang="es-MX" dirty="0" smtClean="0">
                <a:latin typeface="Calibri" panose="020F0502020204030204" pitchFamily="34" charset="0"/>
                <a:ea typeface="Calibri" panose="020F0502020204030204" pitchFamily="34" charset="0"/>
                <a:cs typeface="Times New Roman" panose="02020603050405020304" pitchFamily="18" charset="0"/>
              </a:rPr>
              <a:t>.</a:t>
            </a:r>
          </a:p>
          <a:p>
            <a:pPr marL="285750" indent="-285750">
              <a:lnSpc>
                <a:spcPct val="107000"/>
              </a:lnSpc>
              <a:spcAft>
                <a:spcPts val="800"/>
              </a:spcAft>
              <a:buFont typeface="Arial" panose="020B0604020202020204" pitchFamily="34" charset="0"/>
              <a:buChar char="•"/>
            </a:pPr>
            <a:r>
              <a:rPr lang="es-MX" dirty="0" smtClean="0">
                <a:latin typeface="Calibri" panose="020F0502020204030204" pitchFamily="34" charset="0"/>
                <a:ea typeface="Calibri" panose="020F0502020204030204" pitchFamily="34" charset="0"/>
                <a:cs typeface="Times New Roman" panose="02020603050405020304" pitchFamily="18" charset="0"/>
              </a:rPr>
              <a:t>Agregamos y organizamos los objetivos </a:t>
            </a:r>
            <a:r>
              <a:rPr lang="es-MX" dirty="0">
                <a:latin typeface="Calibri" panose="020F0502020204030204" pitchFamily="34" charset="0"/>
                <a:ea typeface="Calibri" panose="020F0502020204030204" pitchFamily="34" charset="0"/>
                <a:cs typeface="Times New Roman" panose="02020603050405020304" pitchFamily="18" charset="0"/>
              </a:rPr>
              <a:t>específicos</a:t>
            </a:r>
            <a:r>
              <a:rPr lang="es-MX" dirty="0" smtClean="0">
                <a:latin typeface="Calibri" panose="020F0502020204030204" pitchFamily="34" charset="0"/>
                <a:ea typeface="Calibri" panose="020F0502020204030204" pitchFamily="34" charset="0"/>
                <a:cs typeface="Times New Roman" panose="02020603050405020304" pitchFamily="18" charset="0"/>
              </a:rPr>
              <a:t>.</a:t>
            </a:r>
            <a:endParaRPr lang="es-CO"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s-MX" dirty="0" smtClean="0">
                <a:latin typeface="Calibri" panose="020F0502020204030204" pitchFamily="34" charset="0"/>
                <a:ea typeface="Calibri" panose="020F0502020204030204" pitchFamily="34" charset="0"/>
                <a:cs typeface="Times New Roman" panose="02020603050405020304" pitchFamily="18" charset="0"/>
              </a:rPr>
              <a:t>Modificamos </a:t>
            </a:r>
            <a:r>
              <a:rPr lang="es-MX" dirty="0">
                <a:latin typeface="Calibri" panose="020F0502020204030204" pitchFamily="34" charset="0"/>
                <a:ea typeface="Calibri" panose="020F0502020204030204" pitchFamily="34" charset="0"/>
                <a:cs typeface="Times New Roman" panose="02020603050405020304" pitchFamily="18" charset="0"/>
              </a:rPr>
              <a:t>el mapa </a:t>
            </a:r>
            <a:r>
              <a:rPr lang="es-MX" dirty="0" smtClean="0">
                <a:latin typeface="Calibri" panose="020F0502020204030204" pitchFamily="34" charset="0"/>
                <a:ea typeface="Calibri" panose="020F0502020204030204" pitchFamily="34" charset="0"/>
                <a:cs typeface="Times New Roman" panose="02020603050405020304" pitchFamily="18" charset="0"/>
              </a:rPr>
              <a:t>mental.</a:t>
            </a:r>
            <a:endParaRPr lang="es-CO"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s-MX" dirty="0">
                <a:latin typeface="Calibri" panose="020F0502020204030204" pitchFamily="34" charset="0"/>
                <a:ea typeface="Calibri" panose="020F0502020204030204" pitchFamily="34" charset="0"/>
                <a:cs typeface="Times New Roman" panose="02020603050405020304" pitchFamily="18" charset="0"/>
              </a:rPr>
              <a:t>Agregamos unas palabras al </a:t>
            </a:r>
            <a:r>
              <a:rPr lang="es-MX" dirty="0" smtClean="0">
                <a:latin typeface="Calibri" panose="020F0502020204030204" pitchFamily="34" charset="0"/>
                <a:ea typeface="Calibri" panose="020F0502020204030204" pitchFamily="34" charset="0"/>
                <a:cs typeface="Times New Roman" panose="02020603050405020304" pitchFamily="18" charset="0"/>
              </a:rPr>
              <a:t>glosario.</a:t>
            </a:r>
          </a:p>
          <a:p>
            <a:pPr marL="285750" indent="-285750">
              <a:lnSpc>
                <a:spcPct val="107000"/>
              </a:lnSpc>
              <a:spcAft>
                <a:spcPts val="800"/>
              </a:spcAft>
              <a:buFont typeface="Arial" panose="020B0604020202020204" pitchFamily="34" charset="0"/>
              <a:buChar char="•"/>
            </a:pPr>
            <a:r>
              <a:rPr lang="es-MX" dirty="0">
                <a:latin typeface="Calibri" panose="020F0502020204030204" pitchFamily="34" charset="0"/>
                <a:ea typeface="Calibri" panose="020F0502020204030204" pitchFamily="34" charset="0"/>
                <a:cs typeface="Times New Roman" panose="02020603050405020304" pitchFamily="18" charset="0"/>
              </a:rPr>
              <a:t>Agregamos los </a:t>
            </a:r>
            <a:r>
              <a:rPr lang="es-MX" dirty="0" smtClean="0">
                <a:latin typeface="Calibri" panose="020F0502020204030204" pitchFamily="34" charset="0"/>
                <a:ea typeface="Calibri" panose="020F0502020204030204" pitchFamily="34" charset="0"/>
                <a:cs typeface="Times New Roman" panose="02020603050405020304" pitchFamily="18" charset="0"/>
              </a:rPr>
              <a:t>requisitos funcionales y no funcionales.</a:t>
            </a:r>
          </a:p>
          <a:p>
            <a:pPr marL="285750" indent="-285750">
              <a:lnSpc>
                <a:spcPct val="107000"/>
              </a:lnSpc>
              <a:spcAft>
                <a:spcPts val="800"/>
              </a:spcAft>
              <a:buFont typeface="Arial" panose="020B0604020202020204" pitchFamily="34" charset="0"/>
              <a:buChar char="•"/>
            </a:pPr>
            <a:r>
              <a:rPr lang="es-MX" dirty="0" smtClean="0">
                <a:latin typeface="Calibri" panose="020F0502020204030204" pitchFamily="34" charset="0"/>
                <a:ea typeface="Calibri" panose="020F0502020204030204" pitchFamily="34" charset="0"/>
                <a:cs typeface="Times New Roman" panose="02020603050405020304" pitchFamily="18" charset="0"/>
              </a:rPr>
              <a:t>Hicimos el mapa conceptual de los </a:t>
            </a:r>
            <a:r>
              <a:rPr lang="es-MX" dirty="0">
                <a:latin typeface="Calibri" panose="020F0502020204030204" pitchFamily="34" charset="0"/>
                <a:ea typeface="Calibri" panose="020F0502020204030204" pitchFamily="34" charset="0"/>
                <a:cs typeface="Times New Roman" panose="02020603050405020304" pitchFamily="18" charset="0"/>
              </a:rPr>
              <a:t>requisitos funcionales y no funcionales</a:t>
            </a:r>
            <a:r>
              <a:rPr lang="es-MX" dirty="0" smtClean="0">
                <a:latin typeface="Calibri" panose="020F0502020204030204" pitchFamily="34" charset="0"/>
                <a:ea typeface="Calibri" panose="020F0502020204030204" pitchFamily="34" charset="0"/>
                <a:cs typeface="Times New Roman" panose="02020603050405020304" pitchFamily="18" charset="0"/>
              </a:rPr>
              <a:t>. </a:t>
            </a:r>
            <a:endParaRPr lang="es-CO" dirty="0" smtClean="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s-MX" dirty="0" smtClean="0">
                <a:latin typeface="Calibri" panose="020F0502020204030204" pitchFamily="34" charset="0"/>
                <a:ea typeface="Calibri" panose="020F0502020204030204" pitchFamily="34" charset="0"/>
                <a:cs typeface="Times New Roman" panose="02020603050405020304" pitchFamily="18" charset="0"/>
              </a:rPr>
              <a:t>Modificamos </a:t>
            </a:r>
            <a:r>
              <a:rPr lang="es-MX" dirty="0">
                <a:latin typeface="Calibri" panose="020F0502020204030204" pitchFamily="34" charset="0"/>
                <a:ea typeface="Calibri" panose="020F0502020204030204" pitchFamily="34" charset="0"/>
                <a:cs typeface="Times New Roman" panose="02020603050405020304" pitchFamily="18" charset="0"/>
              </a:rPr>
              <a:t>el mapa de </a:t>
            </a:r>
            <a:r>
              <a:rPr lang="es-MX" dirty="0" smtClean="0">
                <a:latin typeface="Calibri" panose="020F0502020204030204" pitchFamily="34" charset="0"/>
                <a:ea typeface="Calibri" panose="020F0502020204030204" pitchFamily="34" charset="0"/>
                <a:cs typeface="Times New Roman" panose="02020603050405020304" pitchFamily="18" charset="0"/>
              </a:rPr>
              <a:t>procesos.</a:t>
            </a:r>
          </a:p>
          <a:p>
            <a:pPr marL="285750" indent="-285750">
              <a:lnSpc>
                <a:spcPct val="107000"/>
              </a:lnSpc>
              <a:spcAft>
                <a:spcPts val="800"/>
              </a:spcAft>
              <a:buFont typeface="Arial" panose="020B0604020202020204" pitchFamily="34" charset="0"/>
              <a:buChar char="•"/>
            </a:pPr>
            <a:r>
              <a:rPr lang="es-MX" dirty="0" smtClean="0">
                <a:latin typeface="Calibri" panose="020F0502020204030204" pitchFamily="34" charset="0"/>
                <a:ea typeface="Calibri" panose="020F0502020204030204" pitchFamily="34" charset="0"/>
                <a:cs typeface="Times New Roman" panose="02020603050405020304" pitchFamily="18" charset="0"/>
              </a:rPr>
              <a:t>Creamos un repositorio en </a:t>
            </a:r>
            <a:r>
              <a:rPr lang="es-CO" dirty="0" smtClean="0"/>
              <a:t>GitHub, y subimos los archivos.</a:t>
            </a:r>
            <a:endParaRPr lang="es-CO"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114487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908835" y="786884"/>
            <a:ext cx="3975512" cy="369332"/>
          </a:xfrm>
          <a:prstGeom prst="rect">
            <a:avLst/>
          </a:prstGeom>
        </p:spPr>
        <p:txBody>
          <a:bodyPr wrap="none">
            <a:spAutoFit/>
          </a:bodyPr>
          <a:lstStyle/>
          <a:p>
            <a:r>
              <a:rPr lang="es-CO" dirty="0">
                <a:hlinkClick r:id="rId2"/>
              </a:rPr>
              <a:t>https://github.com/Dalvarez491/IdHand</a:t>
            </a:r>
            <a:endParaRPr lang="es-CO" dirty="0"/>
          </a:p>
        </p:txBody>
      </p:sp>
      <p:pic>
        <p:nvPicPr>
          <p:cNvPr id="4" name="Imagen 3"/>
          <p:cNvPicPr>
            <a:picLocks noChangeAspect="1"/>
          </p:cNvPicPr>
          <p:nvPr/>
        </p:nvPicPr>
        <p:blipFill rotWithShape="1">
          <a:blip r:embed="rId3">
            <a:extLst>
              <a:ext uri="{28A0092B-C50C-407E-A947-70E740481C1C}">
                <a14:useLocalDpi xmlns:a14="http://schemas.microsoft.com/office/drawing/2010/main" val="0"/>
              </a:ext>
            </a:extLst>
          </a:blip>
          <a:srcRect l="8181" t="4826" r="11250" b="22209"/>
          <a:stretch/>
        </p:blipFill>
        <p:spPr>
          <a:xfrm>
            <a:off x="1981572" y="1156216"/>
            <a:ext cx="6203375" cy="3158559"/>
          </a:xfrm>
          <a:prstGeom prst="rect">
            <a:avLst/>
          </a:prstGeom>
        </p:spPr>
      </p:pic>
    </p:spTree>
    <p:extLst>
      <p:ext uri="{BB962C8B-B14F-4D97-AF65-F5344CB8AC3E}">
        <p14:creationId xmlns:p14="http://schemas.microsoft.com/office/powerpoint/2010/main" val="2335984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3160432" cy="646331"/>
          </a:xfrm>
          <a:prstGeom prst="rect">
            <a:avLst/>
          </a:prstGeom>
          <a:noFill/>
        </p:spPr>
        <p:txBody>
          <a:bodyPr wrap="square" rtlCol="0">
            <a:spAutoFit/>
          </a:bodyPr>
          <a:lstStyle/>
          <a:p>
            <a:r>
              <a:rPr lang="es-ES" sz="3600" b="1" dirty="0" smtClean="0">
                <a:solidFill>
                  <a:schemeClr val="bg1"/>
                </a:solidFill>
              </a:rPr>
              <a:t>Introducción</a:t>
            </a:r>
            <a:endParaRPr lang="es-ES" sz="3600" b="1" dirty="0">
              <a:solidFill>
                <a:schemeClr val="bg1"/>
              </a:solidFill>
            </a:endParaRPr>
          </a:p>
        </p:txBody>
      </p:sp>
      <p:sp>
        <p:nvSpPr>
          <p:cNvPr id="3" name="CuadroTexto 2"/>
          <p:cNvSpPr txBox="1"/>
          <p:nvPr/>
        </p:nvSpPr>
        <p:spPr>
          <a:xfrm>
            <a:off x="382868" y="1246910"/>
            <a:ext cx="8033767" cy="3323987"/>
          </a:xfrm>
          <a:prstGeom prst="rect">
            <a:avLst/>
          </a:prstGeom>
          <a:noFill/>
        </p:spPr>
        <p:txBody>
          <a:bodyPr wrap="square" rtlCol="0">
            <a:spAutoFit/>
          </a:bodyPr>
          <a:lstStyle/>
          <a:p>
            <a:pPr algn="just"/>
            <a:r>
              <a:rPr lang="es-CO" sz="3200" dirty="0"/>
              <a:t>El presente proyecto tiene como propósito el desarrollo y diseño de una pulsera para identificación de personas en estado de inconsciencia tras sufrir un accidente de tránsito, con el fin </a:t>
            </a:r>
            <a:r>
              <a:rPr lang="es-ES" sz="3200" dirty="0"/>
              <a:t>de ayudar a las personas a obtener una buena atención básica en salud. </a:t>
            </a:r>
            <a:endParaRPr lang="es-CO" sz="3200" dirty="0"/>
          </a:p>
          <a:p>
            <a:endParaRPr lang="es-CO" dirty="0"/>
          </a:p>
        </p:txBody>
      </p:sp>
    </p:spTree>
    <p:extLst>
      <p:ext uri="{BB962C8B-B14F-4D97-AF65-F5344CB8AC3E}">
        <p14:creationId xmlns:p14="http://schemas.microsoft.com/office/powerpoint/2010/main" val="2067576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5910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3160432" cy="646331"/>
          </a:xfrm>
          <a:prstGeom prst="rect">
            <a:avLst/>
          </a:prstGeom>
          <a:noFill/>
        </p:spPr>
        <p:txBody>
          <a:bodyPr wrap="square" rtlCol="0">
            <a:spAutoFit/>
          </a:bodyPr>
          <a:lstStyle/>
          <a:p>
            <a:r>
              <a:rPr lang="es-ES" sz="3600" b="1" dirty="0" smtClean="0">
                <a:solidFill>
                  <a:schemeClr val="bg1"/>
                </a:solidFill>
              </a:rPr>
              <a:t>Problemática</a:t>
            </a:r>
            <a:endParaRPr lang="es-ES" sz="3600" b="1" dirty="0">
              <a:solidFill>
                <a:schemeClr val="bg1"/>
              </a:solidFill>
            </a:endParaRPr>
          </a:p>
        </p:txBody>
      </p:sp>
      <p:sp>
        <p:nvSpPr>
          <p:cNvPr id="3" name="CuadroTexto 2"/>
          <p:cNvSpPr txBox="1"/>
          <p:nvPr/>
        </p:nvSpPr>
        <p:spPr>
          <a:xfrm>
            <a:off x="382868" y="1288473"/>
            <a:ext cx="8158459" cy="4031873"/>
          </a:xfrm>
          <a:prstGeom prst="rect">
            <a:avLst/>
          </a:prstGeom>
          <a:noFill/>
        </p:spPr>
        <p:txBody>
          <a:bodyPr wrap="square" rtlCol="0">
            <a:spAutoFit/>
          </a:bodyPr>
          <a:lstStyle/>
          <a:p>
            <a:pPr algn="just"/>
            <a:r>
              <a:rPr lang="es-MX" sz="3200" dirty="0"/>
              <a:t>En los accidentes de tránsito muchas veces los heridos tienden a perder la conciencia y no pueden aportar información valiosa al momento de recibir atención básica en salud, lo cual conlleva a que los organismo de seguridad solo brinden un servicio superficial para no llegar a complicar la situación del paciente.</a:t>
            </a:r>
          </a:p>
          <a:p>
            <a:pPr algn="just"/>
            <a:endParaRPr lang="es-CO" sz="3200" dirty="0"/>
          </a:p>
        </p:txBody>
      </p:sp>
    </p:spTree>
    <p:extLst>
      <p:ext uri="{BB962C8B-B14F-4D97-AF65-F5344CB8AC3E}">
        <p14:creationId xmlns:p14="http://schemas.microsoft.com/office/powerpoint/2010/main" val="4105695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3160432" cy="646331"/>
          </a:xfrm>
          <a:prstGeom prst="rect">
            <a:avLst/>
          </a:prstGeom>
          <a:noFill/>
        </p:spPr>
        <p:txBody>
          <a:bodyPr wrap="square" rtlCol="0">
            <a:spAutoFit/>
          </a:bodyPr>
          <a:lstStyle/>
          <a:p>
            <a:r>
              <a:rPr lang="es-ES" sz="3600" b="1" dirty="0" smtClean="0">
                <a:solidFill>
                  <a:schemeClr val="bg1"/>
                </a:solidFill>
              </a:rPr>
              <a:t>Justificación</a:t>
            </a:r>
            <a:endParaRPr lang="es-ES" sz="3600" b="1" dirty="0">
              <a:solidFill>
                <a:schemeClr val="bg1"/>
              </a:solidFill>
            </a:endParaRPr>
          </a:p>
        </p:txBody>
      </p:sp>
      <p:sp>
        <p:nvSpPr>
          <p:cNvPr id="3" name="CuadroTexto 2"/>
          <p:cNvSpPr txBox="1"/>
          <p:nvPr/>
        </p:nvSpPr>
        <p:spPr>
          <a:xfrm>
            <a:off x="382867" y="1111827"/>
            <a:ext cx="8189633" cy="4308872"/>
          </a:xfrm>
          <a:prstGeom prst="rect">
            <a:avLst/>
          </a:prstGeom>
          <a:noFill/>
        </p:spPr>
        <p:txBody>
          <a:bodyPr wrap="square" rtlCol="0">
            <a:spAutoFit/>
          </a:bodyPr>
          <a:lstStyle/>
          <a:p>
            <a:pPr algn="just"/>
            <a:r>
              <a:rPr lang="es-CO" sz="3200" dirty="0"/>
              <a:t>La solución que le daremos a esta problemática es desarrollar una pulsera la cual proporcionará la identificación personal del usuario al momento de escanear un código QR con un dispositivo móvil, en caso de no contar con alguno en el instante la pulsera tendrá un botón que al momento de presionarlo se reproducirá un audio con la información del usuario. </a:t>
            </a:r>
            <a:endParaRPr lang="es-CO" sz="3200" spc="-150" dirty="0"/>
          </a:p>
          <a:p>
            <a:endParaRPr lang="es-CO" dirty="0"/>
          </a:p>
        </p:txBody>
      </p:sp>
    </p:spTree>
    <p:extLst>
      <p:ext uri="{BB962C8B-B14F-4D97-AF65-F5344CB8AC3E}">
        <p14:creationId xmlns:p14="http://schemas.microsoft.com/office/powerpoint/2010/main" val="138595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77980" y="566204"/>
            <a:ext cx="7772401" cy="2554545"/>
          </a:xfrm>
          <a:prstGeom prst="rect">
            <a:avLst/>
          </a:prstGeom>
        </p:spPr>
        <p:txBody>
          <a:bodyPr wrap="square">
            <a:spAutoFit/>
          </a:bodyPr>
          <a:lstStyle/>
          <a:p>
            <a:pPr algn="just"/>
            <a:r>
              <a:rPr lang="es-CO" sz="3200" dirty="0"/>
              <a:t>También se incluirá otro botón de emergencia el cual al presionarlo enviara la ubicación de la persona a los organismos de socorro y a el contacto de emergencia que el usuario ingresó. </a:t>
            </a:r>
            <a:endParaRPr lang="es-CO" sz="3200" spc="-150" dirty="0"/>
          </a:p>
        </p:txBody>
      </p:sp>
    </p:spTree>
    <p:extLst>
      <p:ext uri="{BB962C8B-B14F-4D97-AF65-F5344CB8AC3E}">
        <p14:creationId xmlns:p14="http://schemas.microsoft.com/office/powerpoint/2010/main" val="2270407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4106005" cy="646331"/>
          </a:xfrm>
          <a:prstGeom prst="rect">
            <a:avLst/>
          </a:prstGeom>
          <a:noFill/>
        </p:spPr>
        <p:txBody>
          <a:bodyPr wrap="square" rtlCol="0">
            <a:spAutoFit/>
          </a:bodyPr>
          <a:lstStyle/>
          <a:p>
            <a:r>
              <a:rPr lang="es-ES" sz="3600" b="1" dirty="0" smtClean="0">
                <a:solidFill>
                  <a:schemeClr val="bg1"/>
                </a:solidFill>
              </a:rPr>
              <a:t>Objetivo general</a:t>
            </a:r>
            <a:endParaRPr lang="es-ES" sz="3600" b="1" dirty="0">
              <a:solidFill>
                <a:schemeClr val="bg1"/>
              </a:solidFill>
            </a:endParaRPr>
          </a:p>
        </p:txBody>
      </p:sp>
      <p:sp>
        <p:nvSpPr>
          <p:cNvPr id="3" name="Rectángulo 2"/>
          <p:cNvSpPr/>
          <p:nvPr/>
        </p:nvSpPr>
        <p:spPr>
          <a:xfrm>
            <a:off x="382867" y="1278951"/>
            <a:ext cx="8064942" cy="3046988"/>
          </a:xfrm>
          <a:prstGeom prst="rect">
            <a:avLst/>
          </a:prstGeom>
        </p:spPr>
        <p:txBody>
          <a:bodyPr wrap="square">
            <a:spAutoFit/>
          </a:bodyPr>
          <a:lstStyle/>
          <a:p>
            <a:pPr algn="just"/>
            <a:r>
              <a:rPr lang="es-ES" sz="3200" dirty="0"/>
              <a:t>Desarrollar una pulsera que contenga geolocalización y que por medio de código QR y audio revele la identificación de una persona, con el propósito de mejorar las condiciones de atención a las personas en estado de inconsciencia.</a:t>
            </a:r>
            <a:endParaRPr lang="es-CO" sz="3200" dirty="0"/>
          </a:p>
        </p:txBody>
      </p:sp>
    </p:spTree>
    <p:extLst>
      <p:ext uri="{BB962C8B-B14F-4D97-AF65-F5344CB8AC3E}">
        <p14:creationId xmlns:p14="http://schemas.microsoft.com/office/powerpoint/2010/main" val="105356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4448905" cy="646331"/>
          </a:xfrm>
          <a:prstGeom prst="rect">
            <a:avLst/>
          </a:prstGeom>
          <a:noFill/>
        </p:spPr>
        <p:txBody>
          <a:bodyPr wrap="square" rtlCol="0">
            <a:spAutoFit/>
          </a:bodyPr>
          <a:lstStyle/>
          <a:p>
            <a:r>
              <a:rPr lang="es-ES" sz="3600" b="1" dirty="0" smtClean="0">
                <a:solidFill>
                  <a:schemeClr val="bg1"/>
                </a:solidFill>
              </a:rPr>
              <a:t>Objetivo específicos</a:t>
            </a:r>
            <a:endParaRPr lang="es-ES" sz="3600" b="1" dirty="0">
              <a:solidFill>
                <a:schemeClr val="bg1"/>
              </a:solidFill>
            </a:endParaRPr>
          </a:p>
        </p:txBody>
      </p:sp>
      <p:sp>
        <p:nvSpPr>
          <p:cNvPr id="3" name="Rectángulo 2"/>
          <p:cNvSpPr/>
          <p:nvPr/>
        </p:nvSpPr>
        <p:spPr>
          <a:xfrm>
            <a:off x="382867" y="1389695"/>
            <a:ext cx="7950642" cy="2062103"/>
          </a:xfrm>
          <a:prstGeom prst="rect">
            <a:avLst/>
          </a:prstGeom>
        </p:spPr>
        <p:txBody>
          <a:bodyPr wrap="square">
            <a:spAutoFit/>
          </a:bodyPr>
          <a:lstStyle/>
          <a:p>
            <a:pPr marL="457200" lvl="0" indent="-457200" algn="just">
              <a:buFont typeface="Arial" panose="020B0604020202020204" pitchFamily="34" charset="0"/>
              <a:buChar char="•"/>
            </a:pPr>
            <a:r>
              <a:rPr lang="es-CO" sz="3200" dirty="0"/>
              <a:t>Especificar los requisitos necesarios para desarrollar una pulsera con código QR, audio y geolocalización de acuerdo con las necesidades del cliente.</a:t>
            </a:r>
          </a:p>
        </p:txBody>
      </p:sp>
    </p:spTree>
    <p:extLst>
      <p:ext uri="{BB962C8B-B14F-4D97-AF65-F5344CB8AC3E}">
        <p14:creationId xmlns:p14="http://schemas.microsoft.com/office/powerpoint/2010/main" val="34103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50717" y="638132"/>
            <a:ext cx="7678883" cy="2554545"/>
          </a:xfrm>
          <a:prstGeom prst="rect">
            <a:avLst/>
          </a:prstGeom>
        </p:spPr>
        <p:txBody>
          <a:bodyPr wrap="square">
            <a:spAutoFit/>
          </a:bodyPr>
          <a:lstStyle/>
          <a:p>
            <a:pPr marL="457200" lvl="0" indent="-457200" algn="just">
              <a:buFont typeface="Arial" panose="020B0604020202020204" pitchFamily="34" charset="0"/>
              <a:buChar char="•"/>
            </a:pPr>
            <a:r>
              <a:rPr lang="es-CO" sz="3200" dirty="0"/>
              <a:t>Diseñar e implantar una pulsera y aplicativo móvil, que cuente con identificación personal de los usuarios, para casos de accidentes que implique la pérdida de conciencia.</a:t>
            </a:r>
          </a:p>
        </p:txBody>
      </p:sp>
    </p:spTree>
    <p:extLst>
      <p:ext uri="{BB962C8B-B14F-4D97-AF65-F5344CB8AC3E}">
        <p14:creationId xmlns:p14="http://schemas.microsoft.com/office/powerpoint/2010/main" val="1238904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50718" y="611247"/>
            <a:ext cx="7606146" cy="3539430"/>
          </a:xfrm>
          <a:prstGeom prst="rect">
            <a:avLst/>
          </a:prstGeom>
        </p:spPr>
        <p:txBody>
          <a:bodyPr wrap="square">
            <a:spAutoFit/>
          </a:bodyPr>
          <a:lstStyle/>
          <a:p>
            <a:pPr marL="457200" lvl="0" indent="-457200" algn="just">
              <a:buFont typeface="Arial" panose="020B0604020202020204" pitchFamily="34" charset="0"/>
              <a:buChar char="•"/>
            </a:pPr>
            <a:r>
              <a:rPr lang="es-CO" sz="3200" dirty="0"/>
              <a:t>Construir una pulsera con código QR y audio que cumpla con los requisitos estipulados.</a:t>
            </a:r>
          </a:p>
          <a:p>
            <a:pPr marL="457200" lvl="0" indent="-457200" algn="just">
              <a:buFont typeface="Arial" panose="020B0604020202020204" pitchFamily="34" charset="0"/>
              <a:buChar char="•"/>
            </a:pPr>
            <a:endParaRPr lang="es-CO" sz="3200" dirty="0"/>
          </a:p>
          <a:p>
            <a:pPr marL="457200" lvl="0" indent="-457200" algn="just">
              <a:buFont typeface="Arial" panose="020B0604020202020204" pitchFamily="34" charset="0"/>
              <a:buChar char="•"/>
            </a:pPr>
            <a:r>
              <a:rPr lang="es-CO" sz="3200" dirty="0"/>
              <a:t>Implementar geolocalización a la pulsera</a:t>
            </a:r>
            <a:r>
              <a:rPr lang="es-CO" sz="3200" dirty="0" smtClean="0"/>
              <a:t>.</a:t>
            </a:r>
          </a:p>
          <a:p>
            <a:pPr marL="457200" lvl="0" indent="-457200" algn="just">
              <a:buFont typeface="Arial" panose="020B0604020202020204" pitchFamily="34" charset="0"/>
              <a:buChar char="•"/>
            </a:pPr>
            <a:endParaRPr lang="es-CO" sz="3200" dirty="0"/>
          </a:p>
          <a:p>
            <a:pPr marL="457200" lvl="0" indent="-457200" algn="just">
              <a:buFont typeface="Arial" panose="020B0604020202020204" pitchFamily="34" charset="0"/>
              <a:buChar char="•"/>
            </a:pPr>
            <a:endParaRPr lang="es-CO" sz="3200" dirty="0"/>
          </a:p>
        </p:txBody>
      </p:sp>
    </p:spTree>
    <p:extLst>
      <p:ext uri="{BB962C8B-B14F-4D97-AF65-F5344CB8AC3E}">
        <p14:creationId xmlns:p14="http://schemas.microsoft.com/office/powerpoint/2010/main" val="58903892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113</TotalTime>
  <Words>651</Words>
  <Application>Microsoft Office PowerPoint</Application>
  <PresentationFormat>Presentación en pantalla (16:9)</PresentationFormat>
  <Paragraphs>51</Paragraphs>
  <Slides>20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20</vt:i4>
      </vt:variant>
    </vt:vector>
  </HeadingPairs>
  <TitlesOfParts>
    <vt:vector size="24" baseType="lpstr">
      <vt:lpstr>Arial</vt:lpstr>
      <vt:lpstr>Calibri</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Daniela Alvarez</cp:lastModifiedBy>
  <cp:revision>22</cp:revision>
  <dcterms:created xsi:type="dcterms:W3CDTF">2019-11-27T03:16:21Z</dcterms:created>
  <dcterms:modified xsi:type="dcterms:W3CDTF">2020-04-02T00:25:44Z</dcterms:modified>
</cp:coreProperties>
</file>