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h9PTOQA0c59CjXhiJt9+jIYoNF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4156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1376E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body" idx="1"/>
          </p:nvPr>
        </p:nvSpPr>
        <p:spPr>
          <a:xfrm rot="5400000">
            <a:off x="2545264" y="271539"/>
            <a:ext cx="4051437" cy="712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🞇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>
            <a:spLocks noGrp="1"/>
          </p:cNvSpPr>
          <p:nvPr>
            <p:ph type="title"/>
          </p:nvPr>
        </p:nvSpPr>
        <p:spPr>
          <a:xfrm rot="5400000">
            <a:off x="4803378" y="2531906"/>
            <a:ext cx="5185328" cy="147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body" idx="1"/>
          </p:nvPr>
        </p:nvSpPr>
        <p:spPr>
          <a:xfrm rot="5400000">
            <a:off x="1150557" y="534608"/>
            <a:ext cx="5185327" cy="546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🞇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🞇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🞇"/>
              <a:defRPr/>
            </a:lvl5pPr>
            <a:lvl6pPr marL="2743200" lvl="5" indent="-305561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1376E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1009442" y="1809749"/>
            <a:ext cx="3471277" cy="405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🞇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🞇"/>
              <a:defRPr/>
            </a:lvl5pPr>
            <a:lvl6pPr marL="2743200" lvl="5" indent="-305561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4663281" y="1809749"/>
            <a:ext cx="3469242" cy="40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🞇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🞇"/>
              <a:defRPr/>
            </a:lvl5pPr>
            <a:lvl6pPr marL="2743200" lvl="5" indent="-305561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09442" y="2389189"/>
            <a:ext cx="3471277" cy="347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🞇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🞇"/>
              <a:defRPr/>
            </a:lvl5pPr>
            <a:lvl6pPr marL="2743200" lvl="5" indent="-305561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3"/>
          </p:nvPr>
        </p:nvSpPr>
        <p:spPr>
          <a:xfrm>
            <a:off x="5001474" y="1812927"/>
            <a:ext cx="3133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4"/>
          </p:nvPr>
        </p:nvSpPr>
        <p:spPr>
          <a:xfrm>
            <a:off x="4663280" y="2389189"/>
            <a:ext cx="3471275" cy="347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🞇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🞇"/>
              <a:defRPr/>
            </a:lvl5pPr>
            <a:lvl6pPr marL="2743200" lvl="5" indent="-305561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3852654" y="446087"/>
            <a:ext cx="4279869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🞇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🞇"/>
              <a:defRPr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🞇"/>
              <a:defRPr/>
            </a:lvl5pPr>
            <a:lvl6pPr marL="2743200" lvl="5" indent="-305561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2"/>
          </p:nvPr>
        </p:nvSpPr>
        <p:spPr>
          <a:xfrm>
            <a:off x="1009442" y="1631949"/>
            <a:ext cx="2660650" cy="422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>
            <a:off x="1009442" y="2500312"/>
            <a:ext cx="3481387" cy="25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8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 w="12700" cap="rnd" cmpd="sng">
            <a:solidFill>
              <a:srgbClr val="56A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28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rgbClr val="56A7FC"/>
          </a:solidFill>
          <a:ln w="12700" cap="rnd" cmpd="sng">
            <a:solidFill>
              <a:srgbClr val="56A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 w="12700" cap="rnd" cmpd="sng">
            <a:solidFill>
              <a:srgbClr val="56A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rgbClr val="56A7FC"/>
          </a:solidFill>
          <a:ln w="12700" cap="rnd" cmpd="sng">
            <a:solidFill>
              <a:srgbClr val="56A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28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 w="12700" cap="rnd" cmpd="sng">
            <a:solidFill>
              <a:srgbClr val="56A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28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 w="12700" cap="rnd" cmpd="sng">
            <a:solidFill>
              <a:srgbClr val="56A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rgbClr val="56A7FC"/>
          </a:solidFill>
          <a:ln w="12700" cap="rnd" cmpd="sng">
            <a:solidFill>
              <a:srgbClr val="56A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28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rgbClr val="56A7FC"/>
          </a:solidFill>
          <a:ln w="12700" cap="rnd" cmpd="sng">
            <a:solidFill>
              <a:srgbClr val="56A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28"/>
          <p:cNvSpPr>
            <a:spLocks noGrp="1"/>
          </p:cNvSpPr>
          <p:nvPr>
            <p:ph type="pic" idx="2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noFill/>
          <a:ln w="76200" cap="flat" cmpd="sng">
            <a:solidFill>
              <a:srgbClr val="175C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🞇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🞇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🞇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🞇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🞇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6CAE"/>
            </a:gs>
            <a:gs pos="92000">
              <a:srgbClr val="5DB8E1"/>
            </a:gs>
            <a:gs pos="100000">
              <a:srgbClr val="5DB8E1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6558164" y="0"/>
            <a:ext cx="2669660" cy="6888584"/>
            <a:chOff x="6558164" y="0"/>
            <a:chExt cx="2669660" cy="6888584"/>
          </a:xfrm>
        </p:grpSpPr>
        <p:grpSp>
          <p:nvGrpSpPr>
            <p:cNvPr id="7" name="Google Shape;7;p19"/>
            <p:cNvGrpSpPr/>
            <p:nvPr/>
          </p:nvGrpSpPr>
          <p:grpSpPr>
            <a:xfrm>
              <a:off x="6803919" y="0"/>
              <a:ext cx="2423906" cy="6888584"/>
              <a:chOff x="6803919" y="0"/>
              <a:chExt cx="2423906" cy="6888584"/>
            </a:xfrm>
          </p:grpSpPr>
          <p:grpSp>
            <p:nvGrpSpPr>
              <p:cNvPr id="8" name="Google Shape;8;p19"/>
              <p:cNvGrpSpPr/>
              <p:nvPr/>
            </p:nvGrpSpPr>
            <p:grpSpPr>
              <a:xfrm>
                <a:off x="6803919" y="1"/>
                <a:ext cx="2306966" cy="6888584"/>
                <a:chOff x="6803919" y="1"/>
                <a:chExt cx="2306966" cy="6888584"/>
              </a:xfrm>
            </p:grpSpPr>
            <p:sp>
              <p:nvSpPr>
                <p:cNvPr id="9" name="Google Shape;9;p19"/>
                <p:cNvSpPr/>
                <p:nvPr/>
              </p:nvSpPr>
              <p:spPr>
                <a:xfrm rot="879737">
                  <a:off x="7130233" y="66319"/>
                  <a:ext cx="609204" cy="662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824" extrusionOk="0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2745"/>
                  </a:srgbClr>
                </a:solidFill>
                <a:ln w="9525" cap="flat" cmpd="sng">
                  <a:solidFill>
                    <a:srgbClr val="FEFFFF">
                      <a:alpha val="3921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0" name="Google Shape;10;p19"/>
                <p:cNvSpPr/>
                <p:nvPr/>
              </p:nvSpPr>
              <p:spPr>
                <a:xfrm rot="-1583444">
                  <a:off x="7678235" y="2380703"/>
                  <a:ext cx="824672" cy="94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868" extrusionOk="0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2745"/>
                  </a:srgbClr>
                </a:solidFill>
                <a:ln w="9525" cap="flat" cmpd="sng">
                  <a:solidFill>
                    <a:srgbClr val="FEFFFF">
                      <a:alpha val="4705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1" name="Google Shape;11;p19"/>
                <p:cNvSpPr/>
                <p:nvPr/>
              </p:nvSpPr>
              <p:spPr>
                <a:xfrm rot="-2720270">
                  <a:off x="8304829" y="977901"/>
                  <a:ext cx="642197" cy="72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840" extrusionOk="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19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2" name="Google Shape;12;p19"/>
                <p:cNvSpPr/>
                <p:nvPr/>
              </p:nvSpPr>
              <p:spPr>
                <a:xfrm rot="-458116">
                  <a:off x="7350347" y="4152407"/>
                  <a:ext cx="911585" cy="1033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748" extrusionOk="0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1960"/>
                  </a:srgbClr>
                </a:solidFill>
                <a:ln w="9525" cap="flat" cmpd="sng">
                  <a:solidFill>
                    <a:srgbClr val="FEFFFF">
                      <a:alpha val="4705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3" name="Google Shape;13;p19"/>
                <p:cNvSpPr/>
                <p:nvPr/>
              </p:nvSpPr>
              <p:spPr>
                <a:xfrm rot="1068398">
                  <a:off x="7584101" y="5390385"/>
                  <a:ext cx="1184990" cy="1349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936" extrusionOk="0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19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4" name="Google Shape;14;p19"/>
                <p:cNvSpPr/>
                <p:nvPr/>
              </p:nvSpPr>
              <p:spPr>
                <a:xfrm rot="-2720270">
                  <a:off x="6967777" y="1936282"/>
                  <a:ext cx="642197" cy="72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840" extrusionOk="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196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15" name="Google Shape;15;p19"/>
              <p:cNvGrpSpPr/>
              <p:nvPr/>
            </p:nvGrpSpPr>
            <p:grpSpPr>
              <a:xfrm>
                <a:off x="7484877" y="0"/>
                <a:ext cx="1742948" cy="5390388"/>
                <a:chOff x="7484877" y="0"/>
                <a:chExt cx="1742948" cy="5390388"/>
              </a:xfrm>
            </p:grpSpPr>
            <p:sp>
              <p:nvSpPr>
                <p:cNvPr id="16" name="Google Shape;16;p19"/>
                <p:cNvSpPr/>
                <p:nvPr/>
              </p:nvSpPr>
              <p:spPr>
                <a:xfrm rot="-999475">
                  <a:off x="7870177" y="4209243"/>
                  <a:ext cx="943524" cy="106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856" extrusionOk="0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5882"/>
                  </a:srgbClr>
                </a:solidFill>
                <a:ln w="9525" cap="flat" cmpd="sng">
                  <a:solidFill>
                    <a:srgbClr val="FEFFFF">
                      <a:alpha val="3921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7" name="Google Shape;17;p19"/>
                <p:cNvSpPr/>
                <p:nvPr/>
              </p:nvSpPr>
              <p:spPr>
                <a:xfrm rot="-2241239">
                  <a:off x="7693251" y="1112517"/>
                  <a:ext cx="853440" cy="97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832" extrusionOk="0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2745"/>
                  </a:srgbClr>
                </a:solidFill>
                <a:ln w="9525" cap="flat" cmpd="sng">
                  <a:solidFill>
                    <a:srgbClr val="FEFFFF">
                      <a:alpha val="7843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8" name="Google Shape;18;p19"/>
                <p:cNvSpPr/>
                <p:nvPr/>
              </p:nvSpPr>
              <p:spPr>
                <a:xfrm rot="-1670015">
                  <a:off x="8345362" y="122250"/>
                  <a:ext cx="730152" cy="83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856" extrusionOk="0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2745"/>
                  </a:srgbClr>
                </a:solidFill>
                <a:ln w="9525" cap="flat" cmpd="sng">
                  <a:solidFill>
                    <a:srgbClr val="FEFFFF">
                      <a:alpha val="3921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9" name="Google Shape;19;p19"/>
                <p:cNvSpPr/>
                <p:nvPr/>
              </p:nvSpPr>
              <p:spPr>
                <a:xfrm rot="1160251">
                  <a:off x="8324628" y="3308607"/>
                  <a:ext cx="491754" cy="561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856" extrusionOk="0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0" name="Google Shape;20;p19"/>
                <p:cNvSpPr/>
                <p:nvPr/>
              </p:nvSpPr>
              <p:spPr>
                <a:xfrm rot="-608747">
                  <a:off x="8713407" y="888239"/>
                  <a:ext cx="384613" cy="438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856" extrusionOk="0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21" name="Google Shape;21;p19"/>
              <p:cNvGrpSpPr/>
              <p:nvPr/>
            </p:nvGrpSpPr>
            <p:grpSpPr>
              <a:xfrm>
                <a:off x="7445925" y="56826"/>
                <a:ext cx="1664960" cy="6112192"/>
                <a:chOff x="7445925" y="56826"/>
                <a:chExt cx="1664960" cy="6112192"/>
              </a:xfrm>
            </p:grpSpPr>
            <p:sp>
              <p:nvSpPr>
                <p:cNvPr id="22" name="Google Shape;22;p19"/>
                <p:cNvSpPr/>
                <p:nvPr/>
              </p:nvSpPr>
              <p:spPr>
                <a:xfrm rot="474405">
                  <a:off x="8001987" y="4921668"/>
                  <a:ext cx="1032510" cy="1181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870" extrusionOk="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3" name="Google Shape;23;p19"/>
                <p:cNvSpPr/>
                <p:nvPr/>
              </p:nvSpPr>
              <p:spPr>
                <a:xfrm rot="-1185563">
                  <a:off x="7564131" y="154734"/>
                  <a:ext cx="722936" cy="82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936" extrusionOk="0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4" name="Google Shape;24;p19"/>
                <p:cNvSpPr/>
                <p:nvPr/>
              </p:nvSpPr>
              <p:spPr>
                <a:xfrm rot="-642487">
                  <a:off x="7869058" y="3830515"/>
                  <a:ext cx="639682" cy="72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942" extrusionOk="0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FFF">
                      <a:alpha val="25882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5" name="Google Shape;25;p19"/>
                <p:cNvSpPr/>
                <p:nvPr/>
              </p:nvSpPr>
              <p:spPr>
                <a:xfrm rot="924218">
                  <a:off x="8027251" y="1799143"/>
                  <a:ext cx="766532" cy="8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712" extrusionOk="0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sp>
          <p:nvSpPr>
            <p:cNvPr id="26" name="Google Shape;26;p19"/>
            <p:cNvSpPr/>
            <p:nvPr/>
          </p:nvSpPr>
          <p:spPr>
            <a:xfrm>
              <a:off x="8267911" y="2855927"/>
              <a:ext cx="865764" cy="1172389"/>
            </a:xfrm>
            <a:custGeom>
              <a:avLst/>
              <a:gdLst/>
              <a:ahLst/>
              <a:cxnLst/>
              <a:rect l="l" t="t" r="r" b="b"/>
              <a:pathLst>
                <a:path w="672" h="910" extrusionOk="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3921"/>
              </a:srgbClr>
            </a:solidFill>
            <a:ln w="9525" cap="flat" cmpd="sng">
              <a:solidFill>
                <a:srgbClr val="FEFFFF">
                  <a:alpha val="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6558164" y="5996260"/>
              <a:ext cx="1289035" cy="867126"/>
            </a:xfrm>
            <a:custGeom>
              <a:avLst/>
              <a:gdLst/>
              <a:ahLst/>
              <a:cxnLst/>
              <a:rect l="l" t="t" r="r" b="b"/>
              <a:pathLst>
                <a:path w="1106" h="744" extrusionOk="0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3921"/>
              </a:srgbClr>
            </a:solidFill>
            <a:ln w="9525" cap="flat" cmpd="sng">
              <a:solidFill>
                <a:srgbClr val="FEFFFF">
                  <a:alpha val="1294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8126715" y="6307559"/>
              <a:ext cx="976330" cy="550441"/>
            </a:xfrm>
            <a:custGeom>
              <a:avLst/>
              <a:gdLst/>
              <a:ahLst/>
              <a:cxnLst/>
              <a:rect l="l" t="t" r="r" b="b"/>
              <a:pathLst>
                <a:path w="972" h="548" extrusionOk="0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568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🞇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🞇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🞇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🞇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🞇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400975" y="3429000"/>
            <a:ext cx="70104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n-US" b="1"/>
              <a:t>Credit EDA Case Study</a:t>
            </a:r>
            <a:endParaRPr b="1"/>
          </a:p>
        </p:txBody>
      </p:sp>
      <p:sp>
        <p:nvSpPr>
          <p:cNvPr id="116" name="Google Shape;116;p1"/>
          <p:cNvSpPr txBox="1"/>
          <p:nvPr/>
        </p:nvSpPr>
        <p:spPr>
          <a:xfrm>
            <a:off x="400975" y="4863075"/>
            <a:ext cx="2754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Submitted By : </a:t>
            </a:r>
            <a:endParaRPr sz="1500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Leena</a:t>
            </a:r>
            <a:r>
              <a:rPr lang="en-US" sz="1700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Dalvi</a:t>
            </a:r>
            <a:endParaRPr sz="1700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2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304800" y="304800"/>
            <a:ext cx="746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Univariate for numerical variables</a:t>
            </a:r>
            <a:endParaRPr sz="1500" b="1"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826532"/>
            <a:ext cx="4229100" cy="222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796711"/>
            <a:ext cx="4124325" cy="225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059" y="4038600"/>
            <a:ext cx="4056582" cy="22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4038600"/>
            <a:ext cx="4124326" cy="227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713841" y="3272135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Significant distant outliers in CNT_CHILDREN, but for EXT_SOURCE_2, we can find that Target1 has  no outliers, but Target2 has outliers nearby whiskers.</a:t>
            </a:r>
            <a:endParaRPr sz="1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457200" y="304800"/>
            <a:ext cx="388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Bivariate Analysis</a:t>
            </a:r>
            <a:endParaRPr sz="1500" b="1"/>
          </a:p>
        </p:txBody>
      </p:sp>
      <p:sp>
        <p:nvSpPr>
          <p:cNvPr id="200" name="Google Shape;200;p11"/>
          <p:cNvSpPr txBox="1"/>
          <p:nvPr/>
        </p:nvSpPr>
        <p:spPr>
          <a:xfrm>
            <a:off x="329100" y="987400"/>
            <a:ext cx="3885900" cy="5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AMT_GOODS_PRICE vs AMT_CREDIT: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Both values are highly correlated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AMT_GOODS_PRICE increases with AMT_CREDIT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There is a cluster in new users data with low AMT_CREDIT an AMT_GOODS_PRICE 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behaviour is similar for old as well as new loan takers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000" y="987401"/>
            <a:ext cx="4758938" cy="43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/>
        </p:nvSpPr>
        <p:spPr>
          <a:xfrm>
            <a:off x="283875" y="5587175"/>
            <a:ext cx="76920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AMT_GOODS_PRICE and AMT_CREDIT are highly correlated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AMT_INCOME_TOTAL and AMT_CREDIT are randomly related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AMT_CREDIT and AMT_INCOME_TOTAL are randomly related, however there are few outliers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75" y="196225"/>
            <a:ext cx="7692000" cy="53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304800" y="228600"/>
            <a:ext cx="473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Numerical - categorical</a:t>
            </a:r>
            <a:endParaRPr sz="1500" b="1"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1" y="1669200"/>
            <a:ext cx="3733799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2726" y="1669200"/>
            <a:ext cx="403009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2029" y="4232899"/>
            <a:ext cx="4151496" cy="217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1" y="4260663"/>
            <a:ext cx="3657601" cy="211965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609600" y="838200"/>
            <a:ext cx="8260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 is vast difference in the medians for Male and Female output, for their Annual income, for both the Targets, with continuous outliers.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Also, while comparing for each day graph, there is consistency in the median for Target0, but variation seen for Target1.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/>
          <p:nvPr/>
        </p:nvSpPr>
        <p:spPr>
          <a:xfrm>
            <a:off x="304800" y="304800"/>
            <a:ext cx="504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Categorical - Categorical</a:t>
            </a:r>
            <a:endParaRPr sz="19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609600" y="2242298"/>
            <a:ext cx="1981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571" y="1067550"/>
            <a:ext cx="4573353" cy="28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304800" y="1092325"/>
            <a:ext cx="36834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Cash Loans are having more demands historically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Female users are more likely to take loans than male users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Combinedly, it can be derived that the Female users are more likely to take Cash Loans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575" y="4123975"/>
            <a:ext cx="4573350" cy="26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/>
          <p:nvPr/>
        </p:nvSpPr>
        <p:spPr>
          <a:xfrm>
            <a:off x="381000" y="304800"/>
            <a:ext cx="68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Merged Data: Previous records, Current Records</a:t>
            </a:r>
            <a:endParaRPr sz="1500"/>
          </a:p>
        </p:txBody>
      </p:sp>
      <p:sp>
        <p:nvSpPr>
          <p:cNvPr id="232" name="Google Shape;232;p16"/>
          <p:cNvSpPr txBox="1"/>
          <p:nvPr/>
        </p:nvSpPr>
        <p:spPr>
          <a:xfrm>
            <a:off x="522600" y="5657550"/>
            <a:ext cx="8098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DAYS_LAST_DUE seems to have close value to one  for DAYS_TERMINATION, which means there is high correlation between DAYS_LAST_DUE and DAYS_TERMINATION</a:t>
            </a:r>
            <a:endParaRPr sz="1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3" name="Google Shape;2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88" y="770825"/>
            <a:ext cx="6289725" cy="47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/>
        </p:nvSpPr>
        <p:spPr>
          <a:xfrm>
            <a:off x="685800" y="533400"/>
            <a:ext cx="420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762000" y="1447525"/>
            <a:ext cx="6622200" cy="26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risk is higher when loan is given to Academic Degree and Widows, having no annual income. The likelihood of default is more. The loan may be </a:t>
            </a:r>
            <a:r>
              <a:rPr lang="en-US" sz="13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Cancelled.</a:t>
            </a:r>
            <a:endParaRPr sz="13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Female candidates with average income, </a:t>
            </a:r>
            <a:r>
              <a:rPr lang="en-US" sz="1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fall under Secondary/Secondary special category</a:t>
            </a:r>
            <a:r>
              <a:rPr lang="en-US" sz="13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 opting for Cash loans are having less risk based on historical analysis. Those are bear the potential to be </a:t>
            </a:r>
            <a:r>
              <a:rPr lang="en-US" sz="13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Approved</a:t>
            </a:r>
            <a:endParaRPr sz="13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 is a very less percentage of users with high income have taken loan earlier. There is a increase in demand with no previous record is observed.</a:t>
            </a:r>
            <a:endParaRPr sz="12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such cases loan can be </a:t>
            </a:r>
            <a:r>
              <a:rPr lang="en-US" sz="12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Refused.</a:t>
            </a:r>
            <a:endParaRPr sz="12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/>
        </p:nvSpPr>
        <p:spPr>
          <a:xfrm>
            <a:off x="2011050" y="2521200"/>
            <a:ext cx="5121900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5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570092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lang="en-US" sz="3600" b="1"/>
              <a:t>Data Exploration</a:t>
            </a:r>
            <a:endParaRPr sz="3600" b="1"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570100" y="1600200"/>
            <a:ext cx="7564500" cy="3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/>
              <a:t>Data:</a:t>
            </a:r>
            <a:endParaRPr sz="1600" b="1" u="sng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/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🞇"/>
            </a:pPr>
            <a:r>
              <a:rPr lang="en-US" sz="1400"/>
              <a:t>There are 122 columns and 307511 rows, in the given application dataset.</a:t>
            </a:r>
            <a:endParaRPr sz="140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400"/>
              <a:buChar char="🞇"/>
            </a:pPr>
            <a:r>
              <a:rPr lang="en-US" sz="1400"/>
              <a:t>Previous records of the Users who have opted for loan earlier</a:t>
            </a:r>
            <a:endParaRPr sz="140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342900" lvl="0" indent="0" algn="l" rtl="0"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600" b="1" u="sng"/>
              <a:t>Problem Statement </a:t>
            </a:r>
            <a:r>
              <a:rPr lang="en-US" sz="1600" b="1"/>
              <a:t>:</a:t>
            </a:r>
            <a:r>
              <a:rPr lang="en-US" sz="1300"/>
              <a:t> </a:t>
            </a:r>
            <a:endParaRPr sz="1300"/>
          </a:p>
          <a:p>
            <a:pPr marL="342900" lvl="0" indent="-355600" algn="l" rtl="0">
              <a:spcBef>
                <a:spcPts val="840"/>
              </a:spcBef>
              <a:spcAft>
                <a:spcPts val="0"/>
              </a:spcAft>
              <a:buSzPts val="1400"/>
              <a:buChar char="🞇"/>
            </a:pPr>
            <a:r>
              <a:rPr lang="en-US" sz="1400"/>
              <a:t>To find the solution to minimize the risk of company’s economic loss, while categorizing the customer, whether to approve for loan or not.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16725" y="675725"/>
            <a:ext cx="84225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lang="en-US" sz="3600" b="1"/>
              <a:t>Data Cleaning and Manipulation</a:t>
            </a:r>
            <a:endParaRPr sz="3600" b="1"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533400" y="1676463"/>
            <a:ext cx="7125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9250" algn="l" rtl="0"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</a:pPr>
            <a:r>
              <a:rPr lang="en-US" sz="1300"/>
              <a:t>In this dataset, 41 columns have null values above 50% and are discarded from dataset.</a:t>
            </a:r>
            <a:endParaRPr sz="1300"/>
          </a:p>
          <a:p>
            <a:pPr marL="342900" lvl="0" indent="-349250" algn="l" rtl="0">
              <a:spcBef>
                <a:spcPts val="880"/>
              </a:spcBef>
              <a:spcAft>
                <a:spcPts val="0"/>
              </a:spcAft>
              <a:buSzPts val="1300"/>
              <a:buFont typeface="Noto Sans Symbols"/>
              <a:buChar char="▪"/>
            </a:pPr>
            <a:r>
              <a:rPr lang="en-US" sz="1300"/>
              <a:t>Taking into consideration, the columns with 13% around or less null values, in order, to impute values, as per categorization.</a:t>
            </a:r>
            <a:endParaRPr sz="130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810000"/>
            <a:ext cx="8272848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2286000" y="6096000"/>
            <a:ext cx="48768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FIG: Finding percentage of missing values </a:t>
            </a:r>
            <a:r>
              <a:rPr lang="en-US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more than 50%</a:t>
            </a:r>
            <a:endParaRPr sz="1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305500" y="83700"/>
            <a:ext cx="3860400" cy="12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Handling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Handling missing values </a:t>
            </a:r>
            <a:endParaRPr sz="19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5645" y="1371600"/>
            <a:ext cx="4343400" cy="246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5645" y="4191000"/>
            <a:ext cx="4214234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305500" y="1430400"/>
            <a:ext cx="4343400" cy="5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Deleting the Rows:</a:t>
            </a:r>
            <a:endParaRPr sz="13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number of null values for DAYS_LAST_PHONE_CHANGE and </a:t>
            </a:r>
            <a:endParaRPr sz="13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CNT_FAM_MEMBERS are insignificant, which s 1 and 2 respectively.Hence we can delete these 2 rows. </a:t>
            </a:r>
            <a:endParaRPr sz="1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Replacing with Max/Mean/Mode/Median: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Verdana"/>
              <a:buAutoNum type="arabicPeriod"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 are outliers in the AMT_ANNUITY column, so replacing the null value with median.</a:t>
            </a: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(Graph shown in right)</a:t>
            </a:r>
            <a:endParaRPr sz="11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AutoNum type="arabicPeriod"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 are no outlier in the EXT_SOURCE_2, so replacing NULL values with mean .565821.</a:t>
            </a:r>
            <a:r>
              <a:rPr lang="en-US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(Graph shown in right)</a:t>
            </a:r>
            <a:endParaRPr sz="11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Verdana"/>
              <a:buChar char="●"/>
            </a:pPr>
            <a:r>
              <a:rPr lang="en-US" sz="13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Replacing the missing value with 0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AMT_GOODS_PRICE, is the price of good that the client asked for in previous application and it is conditional. Missing value may present, not applicable cases. We can replace with 0 as price can not be negative.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815600" y="3897450"/>
            <a:ext cx="8058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>
            <a:off x="660175" y="200225"/>
            <a:ext cx="3835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Treating outliers</a:t>
            </a:r>
            <a:endParaRPr sz="1500"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163" y="1483270"/>
            <a:ext cx="3708875" cy="2317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3900" y="1523995"/>
            <a:ext cx="35814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571" y="4068575"/>
            <a:ext cx="3572054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4109050"/>
            <a:ext cx="3962400" cy="205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660175" y="1009325"/>
            <a:ext cx="2911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Before Treatment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4686850" y="933125"/>
            <a:ext cx="2694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After Treatment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49" y="1804666"/>
            <a:ext cx="3886199" cy="262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082" y="1804663"/>
            <a:ext cx="3581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4788075" y="1184600"/>
            <a:ext cx="3581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After Treating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362150" y="1184600"/>
            <a:ext cx="3581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Before Treating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431575" y="352625"/>
            <a:ext cx="38355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Treating outliers (Contd.)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381000" y="304800"/>
            <a:ext cx="52506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Binning of Continuous variable</a:t>
            </a:r>
            <a:endParaRPr sz="1900" b="1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951" y="1181200"/>
            <a:ext cx="473392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381000" y="1181200"/>
            <a:ext cx="3905400" cy="3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From the AMT_ANNUITY column, the number of people under: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Avg Income : 179399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Low Income : 105885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High Income : 21192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Similar way it goes for AMT_GOODS_PRICE: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Average Goods : 155358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Cheap Goods : 79565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	Expensive Goods  : 71287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14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 the outliers are continuous values here, we go for Binning solution, instead of eliminating data.</a:t>
            </a:r>
            <a:endParaRPr sz="1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404500" y="222500"/>
            <a:ext cx="38604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Analysis</a:t>
            </a:r>
            <a:endParaRPr sz="19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650" y="867500"/>
            <a:ext cx="4939382" cy="30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404500" y="1359875"/>
            <a:ext cx="32502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CODE_GENDER (</a:t>
            </a:r>
            <a:r>
              <a:rPr lang="en-US" sz="1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Right side bar graph</a:t>
            </a:r>
            <a:r>
              <a:rPr lang="en-US" sz="15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5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Female ratio is more both in previous and current loan data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Difference is more in past and it is reducing in present data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69225"/>
            <a:ext cx="4536900" cy="26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4842675" y="4069225"/>
            <a:ext cx="3536400" cy="2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NAME_FAMILY_STATUS (</a:t>
            </a:r>
            <a:r>
              <a:rPr lang="en-US" sz="1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Left side bar graph</a:t>
            </a:r>
            <a:r>
              <a:rPr lang="en-US" sz="15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5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Married people are more likely to take loan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Widows are less likely taking the loan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404500" y="2038800"/>
            <a:ext cx="3250200" cy="2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AMT_INCOME_TOTAL (</a:t>
            </a:r>
            <a:r>
              <a:rPr lang="en-US" sz="1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Right side bar graph</a:t>
            </a:r>
            <a:r>
              <a:rPr lang="en-US" sz="15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5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Variation is high in present loan data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Max lies between 90000 and 150000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High income are availing loan more compared to past.</a:t>
            </a: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404500" y="222500"/>
            <a:ext cx="63444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Analysis(Cont..)</a:t>
            </a:r>
            <a:endParaRPr sz="19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100" y="1705700"/>
            <a:ext cx="5125650" cy="32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404500" y="1078400"/>
            <a:ext cx="5125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Univariate for numerical variables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rgbClr val="000000"/>
      </a:dk1>
      <a:lt1>
        <a:srgbClr val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697</Words>
  <Application>Microsoft Office PowerPoint</Application>
  <PresentationFormat>On-screen Show (4:3)</PresentationFormat>
  <Paragraphs>111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Winter</vt:lpstr>
      <vt:lpstr>Credit EDA Case Study</vt:lpstr>
      <vt:lpstr>Data Exploration</vt:lpstr>
      <vt:lpstr>Data Cleaning and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Nitin</dc:creator>
  <cp:lastModifiedBy>USER</cp:lastModifiedBy>
  <cp:revision>1</cp:revision>
  <dcterms:created xsi:type="dcterms:W3CDTF">2020-05-03T11:57:31Z</dcterms:created>
  <dcterms:modified xsi:type="dcterms:W3CDTF">2021-03-01T14:55:42Z</dcterms:modified>
</cp:coreProperties>
</file>