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2" r:id="rId9"/>
    <p:sldId id="270" r:id="rId10"/>
    <p:sldId id="261" r:id="rId11"/>
    <p:sldId id="266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70E3226-0DDF-4D3A-A956-F412F704DE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C92BA3-2E1B-4007-8AB4-4EA2AFDAE9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3F2CD-5D68-4071-A3F9-42A2A4D6B681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0DA2D4-318C-4120-8A54-1E67A19D85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9FDFA-790D-468E-A5C1-CA564FEA0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B34B-41F1-40CA-BBC6-F44D2A6E41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7108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D2284-2F53-4EDE-A37A-C7B34DB9D82A}" type="datetimeFigureOut">
              <a:rPr lang="fr-FR" smtClean="0"/>
              <a:t>19/05/2022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4E613-F9B3-44B8-82B6-CE6CCE223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4197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3E79-EB25-4AC1-B09D-82F3BF6E14FF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2086-C94F-42EA-B4BC-B89F9E9B1D4E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76DB-259B-4AC3-AAC4-60BD46226F2A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F232-FAAD-4B45-9366-FC85405A501B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0914-1AE9-481F-A490-B477E4BF6E6F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772B-A8D1-4417-9126-17F466BB229F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5EB4-9D11-42B4-9B8E-652A3699BE81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7DFE-EE40-4EBF-98F9-7A60E27EE6C3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07BC03D-7FD1-4FFC-B3AA-E4BF7C13FDC8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0D08-B300-46A1-8B07-C9964D7CA6DD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EAF8-3312-40CF-8601-D844C50081A5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D1B5-457C-4393-B986-5A7B1349429E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7C9F-D175-4963-830D-E8034EF39254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1E5D-EFF8-4F6F-9138-B7B36C71E207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165E-F953-49C6-9477-051F480A0F93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054C-1A54-4A6C-B2A3-DAD3B5BD6769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8307-580D-4480-9175-28FAE3721B79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3F845-C7D0-4EAD-B7DB-6E7E7891B806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42088-4587-4CA8-9843-5FC3D827A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41" y="1448914"/>
            <a:ext cx="8587965" cy="3325422"/>
          </a:xfrm>
        </p:spPr>
        <p:txBody>
          <a:bodyPr/>
          <a:lstStyle/>
          <a:p>
            <a:pPr algn="ctr"/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Analyse du salaire moyen Américain</a:t>
            </a:r>
            <a:b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A0738C-6B67-4F4C-92F3-54910389E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9155" y="5211191"/>
            <a:ext cx="2852690" cy="1566909"/>
          </a:xfrm>
        </p:spPr>
        <p:txBody>
          <a:bodyPr>
            <a:normAutofit lnSpcReduction="10000"/>
          </a:bodyPr>
          <a:lstStyle/>
          <a:p>
            <a:pPr algn="l"/>
            <a:endParaRPr lang="fr-FR" dirty="0"/>
          </a:p>
          <a:p>
            <a:endParaRPr lang="fr-FR" dirty="0"/>
          </a:p>
          <a:p>
            <a:r>
              <a:rPr lang="fr-FR" dirty="0"/>
              <a:t>Yann LOMBERT</a:t>
            </a:r>
          </a:p>
          <a:p>
            <a:r>
              <a:rPr lang="fr-FR" dirty="0" err="1"/>
              <a:t>Dalya</a:t>
            </a:r>
            <a:r>
              <a:rPr lang="fr-FR" dirty="0"/>
              <a:t> FURAIJI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67D3BA1F-6E56-42BE-BB12-23DBF7C99D85}"/>
              </a:ext>
            </a:extLst>
          </p:cNvPr>
          <p:cNvSpPr txBox="1">
            <a:spLocks/>
          </p:cNvSpPr>
          <p:nvPr/>
        </p:nvSpPr>
        <p:spPr>
          <a:xfrm>
            <a:off x="170155" y="4403325"/>
            <a:ext cx="9488750" cy="11629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Qu'elle est l'influence des critères sociaux économiques qui sont à l'origine des disparités de salaires ?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4FE169B-2F8F-430B-AB15-CF670E0D6D96}"/>
              </a:ext>
            </a:extLst>
          </p:cNvPr>
          <p:cNvSpPr txBox="1">
            <a:spLocks/>
          </p:cNvSpPr>
          <p:nvPr/>
        </p:nvSpPr>
        <p:spPr>
          <a:xfrm>
            <a:off x="9985010" y="3202990"/>
            <a:ext cx="2852690" cy="156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CEFIM 2022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B8736EC-B9BC-47B4-BCE8-0B96501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2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BBF15-BA5B-4E60-AF12-D85B1ACE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733"/>
            <a:ext cx="10502283" cy="1080938"/>
          </a:xfrm>
        </p:spPr>
        <p:txBody>
          <a:bodyPr>
            <a:no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Présentation de l’analyse des données</a:t>
            </a:r>
            <a:b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400" b="1" dirty="0"/>
          </a:p>
        </p:txBody>
      </p:sp>
      <p:pic>
        <p:nvPicPr>
          <p:cNvPr id="24" name="Espace réservé pour une image  23">
            <a:extLst>
              <a:ext uri="{FF2B5EF4-FFF2-40B4-BE49-F238E27FC236}">
                <a16:creationId xmlns:a16="http://schemas.microsoft.com/office/drawing/2014/main" id="{A32CF8D3-0AAC-406B-A8C3-9726A6E6B45B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923959" y="2431383"/>
            <a:ext cx="7572466" cy="4083717"/>
          </a:xfrm>
        </p:spPr>
      </p:pic>
      <p:sp>
        <p:nvSpPr>
          <p:cNvPr id="27" name="Sous-titre 2">
            <a:extLst>
              <a:ext uri="{FF2B5EF4-FFF2-40B4-BE49-F238E27FC236}">
                <a16:creationId xmlns:a16="http://schemas.microsoft.com/office/drawing/2014/main" id="{D5D215A3-B995-4DD6-8FFC-BE5D7B78495B}"/>
              </a:ext>
            </a:extLst>
          </p:cNvPr>
          <p:cNvSpPr txBox="1">
            <a:spLocks/>
          </p:cNvSpPr>
          <p:nvPr/>
        </p:nvSpPr>
        <p:spPr>
          <a:xfrm>
            <a:off x="10659713" y="1050711"/>
            <a:ext cx="2852690" cy="156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CEFIM 2022</a:t>
            </a:r>
          </a:p>
        </p:txBody>
      </p:sp>
      <p:sp>
        <p:nvSpPr>
          <p:cNvPr id="29" name="Espace réservé du pied de page 5">
            <a:extLst>
              <a:ext uri="{FF2B5EF4-FFF2-40B4-BE49-F238E27FC236}">
                <a16:creationId xmlns:a16="http://schemas.microsoft.com/office/drawing/2014/main" id="{5721F2A5-50EA-4AB9-B931-2FBDE008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89050" y="6343647"/>
            <a:ext cx="6870660" cy="365125"/>
          </a:xfrm>
        </p:spPr>
        <p:txBody>
          <a:bodyPr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2930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8BA01-78CF-422D-9683-05F1CF2A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3" y="921812"/>
            <a:ext cx="9613857" cy="1080938"/>
          </a:xfrm>
        </p:spPr>
        <p:txBody>
          <a:bodyPr/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Présentation de l’analyse des données</a:t>
            </a:r>
            <a:b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AD29133B-4D89-47A7-98DD-49A397A9678B}"/>
              </a:ext>
            </a:extLst>
          </p:cNvPr>
          <p:cNvSpPr txBox="1">
            <a:spLocks/>
          </p:cNvSpPr>
          <p:nvPr/>
        </p:nvSpPr>
        <p:spPr>
          <a:xfrm>
            <a:off x="10659713" y="1050711"/>
            <a:ext cx="2852690" cy="156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CEFIM 2022</a:t>
            </a:r>
          </a:p>
        </p:txBody>
      </p:sp>
      <p:sp>
        <p:nvSpPr>
          <p:cNvPr id="10" name="Espace réservé du pied de page 5">
            <a:extLst>
              <a:ext uri="{FF2B5EF4-FFF2-40B4-BE49-F238E27FC236}">
                <a16:creationId xmlns:a16="http://schemas.microsoft.com/office/drawing/2014/main" id="{EB546794-8B3A-4D64-B2CE-F5F8D367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89050" y="6343647"/>
            <a:ext cx="6870660" cy="365125"/>
          </a:xfrm>
        </p:spPr>
        <p:txBody>
          <a:bodyPr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244933BA-F7D2-49EC-9116-EC6E2590AC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228725" y="2307777"/>
            <a:ext cx="9102231" cy="4254948"/>
          </a:xfrm>
        </p:spPr>
      </p:pic>
    </p:spTree>
    <p:extLst>
      <p:ext uri="{BB962C8B-B14F-4D97-AF65-F5344CB8AC3E}">
        <p14:creationId xmlns:p14="http://schemas.microsoft.com/office/powerpoint/2010/main" val="182158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BBF15-BA5B-4E60-AF12-D85B1ACE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733"/>
            <a:ext cx="10502283" cy="1080938"/>
          </a:xfrm>
        </p:spPr>
        <p:txBody>
          <a:bodyPr>
            <a:no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Présentation de l’analyse des données</a:t>
            </a:r>
            <a:b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400" b="1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3BDB9B32-FC5E-458A-8648-D095CD05FDEE}"/>
              </a:ext>
            </a:extLst>
          </p:cNvPr>
          <p:cNvSpPr txBox="1">
            <a:spLocks/>
          </p:cNvSpPr>
          <p:nvPr/>
        </p:nvSpPr>
        <p:spPr>
          <a:xfrm>
            <a:off x="10659713" y="1050711"/>
            <a:ext cx="2852690" cy="156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CEFIM 2022</a:t>
            </a:r>
          </a:p>
        </p:txBody>
      </p:sp>
      <p:sp>
        <p:nvSpPr>
          <p:cNvPr id="10" name="Espace réservé du pied de page 5">
            <a:extLst>
              <a:ext uri="{FF2B5EF4-FFF2-40B4-BE49-F238E27FC236}">
                <a16:creationId xmlns:a16="http://schemas.microsoft.com/office/drawing/2014/main" id="{2F1752DB-38DF-475A-8CC1-56D87E8D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89050" y="6343647"/>
            <a:ext cx="6870660" cy="365125"/>
          </a:xfrm>
        </p:spPr>
        <p:txBody>
          <a:bodyPr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15BF9AD5-85DD-4DC4-857B-9EB7E0145E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705988" y="2307777"/>
            <a:ext cx="8228571" cy="4345714"/>
          </a:xfrm>
        </p:spPr>
      </p:pic>
    </p:spTree>
    <p:extLst>
      <p:ext uri="{BB962C8B-B14F-4D97-AF65-F5344CB8AC3E}">
        <p14:creationId xmlns:p14="http://schemas.microsoft.com/office/powerpoint/2010/main" val="408594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1E900-FEB2-45B7-9FB2-7AEDCD33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97" y="962778"/>
            <a:ext cx="9613860" cy="1080938"/>
          </a:xfrm>
        </p:spPr>
        <p:txBody>
          <a:bodyPr/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Présentation de l’analyse des données</a:t>
            </a:r>
            <a:b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679FD3B3-9E31-4D0C-BAD2-8A46BB1492BD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2"/>
          <a:stretch>
            <a:fillRect/>
          </a:stretch>
        </p:blipFill>
        <p:spPr>
          <a:xfrm>
            <a:off x="1005364" y="2537759"/>
            <a:ext cx="9372324" cy="3710641"/>
          </a:xfrm>
        </p:spPr>
      </p:pic>
      <p:sp>
        <p:nvSpPr>
          <p:cNvPr id="18" name="Sous-titre 2">
            <a:extLst>
              <a:ext uri="{FF2B5EF4-FFF2-40B4-BE49-F238E27FC236}">
                <a16:creationId xmlns:a16="http://schemas.microsoft.com/office/drawing/2014/main" id="{38A02908-2720-44CC-828B-6A7BBD6A56C6}"/>
              </a:ext>
            </a:extLst>
          </p:cNvPr>
          <p:cNvSpPr txBox="1">
            <a:spLocks/>
          </p:cNvSpPr>
          <p:nvPr/>
        </p:nvSpPr>
        <p:spPr>
          <a:xfrm>
            <a:off x="10659713" y="1050711"/>
            <a:ext cx="2852690" cy="156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CEFIM 2022</a:t>
            </a:r>
          </a:p>
        </p:txBody>
      </p:sp>
      <p:sp>
        <p:nvSpPr>
          <p:cNvPr id="20" name="Espace réservé du pied de page 5">
            <a:extLst>
              <a:ext uri="{FF2B5EF4-FFF2-40B4-BE49-F238E27FC236}">
                <a16:creationId xmlns:a16="http://schemas.microsoft.com/office/drawing/2014/main" id="{DDECA3DD-52C8-4305-BCBA-D7A4E9DB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89050" y="6343647"/>
            <a:ext cx="6870660" cy="365125"/>
          </a:xfrm>
        </p:spPr>
        <p:txBody>
          <a:bodyPr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1581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C948E-75E0-44F3-BFFF-D15AC1EB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21" y="1077078"/>
            <a:ext cx="9613861" cy="1080938"/>
          </a:xfrm>
        </p:spPr>
        <p:txBody>
          <a:bodyPr>
            <a:no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b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400" b="1" dirty="0"/>
          </a:p>
        </p:txBody>
      </p:sp>
      <p:sp>
        <p:nvSpPr>
          <p:cNvPr id="4" name="Espace réservé du pied de page 5">
            <a:extLst>
              <a:ext uri="{FF2B5EF4-FFF2-40B4-BE49-F238E27FC236}">
                <a16:creationId xmlns:a16="http://schemas.microsoft.com/office/drawing/2014/main" id="{58B9E166-93DE-4699-8C18-9E34E6D6E00A}"/>
              </a:ext>
            </a:extLst>
          </p:cNvPr>
          <p:cNvSpPr txBox="1">
            <a:spLocks/>
          </p:cNvSpPr>
          <p:nvPr/>
        </p:nvSpPr>
        <p:spPr>
          <a:xfrm>
            <a:off x="8189050" y="6343647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9F3996D-BABE-46CE-BCD8-81BFD5EA148A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Un inégalité significative sur la population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Peu d'influence de la durée de travail sur la classe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Education déterminante sur la classe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L'âge influence grandement la répartition des classes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Encore des inégalités entre les blancs et noirs à proportion égale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sexe joue un rôle sur la classe du à la répartition homme/femme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On constate que les couples mariés gagnent mieux leurs vies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Analyse non exhaustive</a:t>
            </a:r>
          </a:p>
          <a:p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E6FEA-E14C-4E9C-AC34-796DFE6A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50" y="753227"/>
            <a:ext cx="9613861" cy="1080938"/>
          </a:xfrm>
        </p:spPr>
        <p:txBody>
          <a:bodyPr>
            <a:norm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004CF-5BB2-4610-A0C7-21428EED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Présentation du contexte</a:t>
            </a:r>
          </a:p>
          <a:p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Présentation des données</a:t>
            </a:r>
          </a:p>
          <a:p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Présentation de la méthodologie de travail et de l’organisation</a:t>
            </a:r>
          </a:p>
          <a:p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Présentation de l’analyse des données</a:t>
            </a:r>
          </a:p>
          <a:p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pPr marL="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34EC3B1-FB72-4CEC-8C2F-20CC7A59552E}"/>
              </a:ext>
            </a:extLst>
          </p:cNvPr>
          <p:cNvSpPr txBox="1">
            <a:spLocks/>
          </p:cNvSpPr>
          <p:nvPr/>
        </p:nvSpPr>
        <p:spPr>
          <a:xfrm>
            <a:off x="10659713" y="1050711"/>
            <a:ext cx="2852690" cy="156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CEFIM 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821CDD-8647-484F-9BB3-A75B506D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89050" y="6343647"/>
            <a:ext cx="6870660" cy="365125"/>
          </a:xfrm>
        </p:spPr>
        <p:txBody>
          <a:bodyPr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181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13945-8791-47AE-BD85-61393FF4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10" y="939659"/>
            <a:ext cx="9613861" cy="1080938"/>
          </a:xfrm>
        </p:spPr>
        <p:txBody>
          <a:bodyPr>
            <a:no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Présentation du contexte</a:t>
            </a:r>
            <a:b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400" b="1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9555302-02BE-452F-B50D-17AC2FBCB846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Salaire moyenne d’un américain est de 45 284 $ annuel selon le United States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Census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Bureau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Niveau élevé parmi les pays de l’OCDE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Inégalités importantes au sein de la population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Sondage réalisé par l’USCB sur la population active pour déterminer ces différences revenus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C98ABCA-FF8A-4EC9-93C9-03A96201BF22}"/>
              </a:ext>
            </a:extLst>
          </p:cNvPr>
          <p:cNvSpPr txBox="1">
            <a:spLocks/>
          </p:cNvSpPr>
          <p:nvPr/>
        </p:nvSpPr>
        <p:spPr>
          <a:xfrm>
            <a:off x="10659713" y="1050711"/>
            <a:ext cx="2852690" cy="156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CEFIM 2022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676B9E81-5075-43C4-935E-0A11EAAA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89050" y="6343647"/>
            <a:ext cx="6870660" cy="365125"/>
          </a:xfrm>
        </p:spPr>
        <p:txBody>
          <a:bodyPr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398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13945-8791-47AE-BD85-61393FF4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10" y="939659"/>
            <a:ext cx="9613861" cy="1080938"/>
          </a:xfrm>
        </p:spPr>
        <p:txBody>
          <a:bodyPr>
            <a:no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Présentation des données</a:t>
            </a:r>
            <a:b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400" b="1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9555302-02BE-452F-B50D-17AC2FBCB846}"/>
              </a:ext>
            </a:extLst>
          </p:cNvPr>
          <p:cNvSpPr txBox="1">
            <a:spLocks/>
          </p:cNvSpPr>
          <p:nvPr/>
        </p:nvSpPr>
        <p:spPr>
          <a:xfrm>
            <a:off x="342969" y="2095130"/>
            <a:ext cx="11849031" cy="47628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11 Variables analysées sur un échantillons de 48825 personnes 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Age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année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Workclass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(structure du travail)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Education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niveau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d’études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marital_status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(situation familial)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Occupation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secteur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d’activité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Relationship 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Race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ethnique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Sex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sexe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hours_per_week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d’heures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travaillées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semaine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native_country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(pays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d’origine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dirty="0"/>
              <a:t>ndicateur binaire montrant si la personne gagne plus ou moins que la moyenne à l'année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EE0348C-D1C9-4CCB-BB19-475401BA04FD}"/>
              </a:ext>
            </a:extLst>
          </p:cNvPr>
          <p:cNvSpPr txBox="1">
            <a:spLocks/>
          </p:cNvSpPr>
          <p:nvPr/>
        </p:nvSpPr>
        <p:spPr>
          <a:xfrm>
            <a:off x="10659713" y="1050711"/>
            <a:ext cx="2852690" cy="156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CEFIM 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EB681B-2E07-4868-A3C0-DC8CD02E6DFB}"/>
              </a:ext>
            </a:extLst>
          </p:cNvPr>
          <p:cNvSpPr txBox="1">
            <a:spLocks/>
          </p:cNvSpPr>
          <p:nvPr/>
        </p:nvSpPr>
        <p:spPr>
          <a:xfrm>
            <a:off x="8189050" y="6343647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384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13945-8791-47AE-BD85-61393FF4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76" y="1090580"/>
            <a:ext cx="9613861" cy="1080938"/>
          </a:xfrm>
        </p:spPr>
        <p:txBody>
          <a:bodyPr>
            <a:no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Présentation de la méthodologie de travail et de l’organisation</a:t>
            </a:r>
            <a:b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400" b="1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9555302-02BE-452F-B50D-17AC2FBCB846}"/>
              </a:ext>
            </a:extLst>
          </p:cNvPr>
          <p:cNvSpPr txBox="1">
            <a:spLocks/>
          </p:cNvSpPr>
          <p:nvPr/>
        </p:nvSpPr>
        <p:spPr>
          <a:xfrm>
            <a:off x="322255" y="2082742"/>
            <a:ext cx="5649457" cy="20580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Identification du problème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Préparation des données: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Identifier 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problème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la structure du travail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Charger les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Explorer les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Nettoyer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Vérifier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Exporter les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nettoyées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E176DF-A024-4EC6-B88A-456DF1D6A145}"/>
              </a:ext>
            </a:extLst>
          </p:cNvPr>
          <p:cNvSpPr txBox="1">
            <a:spLocks/>
          </p:cNvSpPr>
          <p:nvPr/>
        </p:nvSpPr>
        <p:spPr>
          <a:xfrm>
            <a:off x="5764567" y="2082742"/>
            <a:ext cx="5649457" cy="20580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Analyse des données </a:t>
            </a:r>
          </a:p>
          <a:p>
            <a:pPr marL="0" indent="0" algn="ctr"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</a:p>
          <a:p>
            <a:pPr marL="0" indent="0" algn="ctr"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Charger les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Explorer les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Analyse univariée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Analyse bivariée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Visualisation des données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Création du rapport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D2223FD-5201-4B0F-9BC8-DE45F9E247B0}"/>
              </a:ext>
            </a:extLst>
          </p:cNvPr>
          <p:cNvSpPr txBox="1">
            <a:spLocks/>
          </p:cNvSpPr>
          <p:nvPr/>
        </p:nvSpPr>
        <p:spPr>
          <a:xfrm>
            <a:off x="10659713" y="1050711"/>
            <a:ext cx="2852690" cy="156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CEFIM 2022</a:t>
            </a:r>
          </a:p>
        </p:txBody>
      </p:sp>
      <p:sp>
        <p:nvSpPr>
          <p:cNvPr id="7" name="Espace réservé du pied de page 5">
            <a:extLst>
              <a:ext uri="{FF2B5EF4-FFF2-40B4-BE49-F238E27FC236}">
                <a16:creationId xmlns:a16="http://schemas.microsoft.com/office/drawing/2014/main" id="{4CC12FD2-0160-4A1E-9E73-6D96E7FA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89050" y="6343647"/>
            <a:ext cx="6870660" cy="365125"/>
          </a:xfrm>
        </p:spPr>
        <p:txBody>
          <a:bodyPr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1962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8BA01-78CF-422D-9683-05F1CF2A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3" y="921812"/>
            <a:ext cx="9613857" cy="1080938"/>
          </a:xfrm>
        </p:spPr>
        <p:txBody>
          <a:bodyPr/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Présentation de l’analyse des données</a:t>
            </a:r>
            <a:b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AAD54C2F-0345-43F9-9AA2-D9C2332F4F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736791" y="2184474"/>
            <a:ext cx="7920000" cy="4371428"/>
          </a:xfr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D7B46F5F-A829-406F-A001-F9CAAC11A75A}"/>
              </a:ext>
            </a:extLst>
          </p:cNvPr>
          <p:cNvSpPr txBox="1">
            <a:spLocks/>
          </p:cNvSpPr>
          <p:nvPr/>
        </p:nvSpPr>
        <p:spPr>
          <a:xfrm>
            <a:off x="10659713" y="1050711"/>
            <a:ext cx="2852690" cy="156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CEFIM 2022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A492C15C-8B7B-49D4-98C8-B5F495E3A749}"/>
              </a:ext>
            </a:extLst>
          </p:cNvPr>
          <p:cNvSpPr txBox="1">
            <a:spLocks/>
          </p:cNvSpPr>
          <p:nvPr/>
        </p:nvSpPr>
        <p:spPr>
          <a:xfrm>
            <a:off x="8189050" y="6343647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5056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8BA01-78CF-422D-9683-05F1CF2A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3" y="921812"/>
            <a:ext cx="9613857" cy="1080938"/>
          </a:xfrm>
        </p:spPr>
        <p:txBody>
          <a:bodyPr/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Présentation de l’analyse des données</a:t>
            </a:r>
            <a:b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35E06F00-807D-466C-B014-84D330EA63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090999" y="2232099"/>
            <a:ext cx="9320635" cy="4292063"/>
          </a:xfr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17427A17-04CF-4555-A357-3B9A5F856970}"/>
              </a:ext>
            </a:extLst>
          </p:cNvPr>
          <p:cNvSpPr txBox="1">
            <a:spLocks/>
          </p:cNvSpPr>
          <p:nvPr/>
        </p:nvSpPr>
        <p:spPr>
          <a:xfrm>
            <a:off x="10659713" y="1050711"/>
            <a:ext cx="2852690" cy="156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CEFIM 2022</a:t>
            </a:r>
          </a:p>
        </p:txBody>
      </p:sp>
      <p:sp>
        <p:nvSpPr>
          <p:cNvPr id="10" name="Espace réservé du pied de page 5">
            <a:extLst>
              <a:ext uri="{FF2B5EF4-FFF2-40B4-BE49-F238E27FC236}">
                <a16:creationId xmlns:a16="http://schemas.microsoft.com/office/drawing/2014/main" id="{3961A9B1-4286-44A0-A0C0-344D913A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89050" y="6343647"/>
            <a:ext cx="6870660" cy="365125"/>
          </a:xfrm>
        </p:spPr>
        <p:txBody>
          <a:bodyPr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0281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BBF15-BA5B-4E60-AF12-D85B1ACE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733"/>
            <a:ext cx="10502283" cy="1080938"/>
          </a:xfrm>
        </p:spPr>
        <p:txBody>
          <a:bodyPr>
            <a:no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Présentation de l’analyse des données</a:t>
            </a:r>
            <a:b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400" b="1" dirty="0"/>
          </a:p>
        </p:txBody>
      </p:sp>
      <p:pic>
        <p:nvPicPr>
          <p:cNvPr id="19" name="Espace réservé pour une image  18">
            <a:extLst>
              <a:ext uri="{FF2B5EF4-FFF2-40B4-BE49-F238E27FC236}">
                <a16:creationId xmlns:a16="http://schemas.microsoft.com/office/drawing/2014/main" id="{769458BA-663D-4AA3-9C30-49AFC67691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012501" y="2251149"/>
            <a:ext cx="7842857" cy="4294286"/>
          </a:xfrm>
        </p:spPr>
      </p:pic>
      <p:sp>
        <p:nvSpPr>
          <p:cNvPr id="21" name="Sous-titre 2">
            <a:extLst>
              <a:ext uri="{FF2B5EF4-FFF2-40B4-BE49-F238E27FC236}">
                <a16:creationId xmlns:a16="http://schemas.microsoft.com/office/drawing/2014/main" id="{67604B21-63A7-4BB3-899F-2555694256BC}"/>
              </a:ext>
            </a:extLst>
          </p:cNvPr>
          <p:cNvSpPr txBox="1">
            <a:spLocks/>
          </p:cNvSpPr>
          <p:nvPr/>
        </p:nvSpPr>
        <p:spPr>
          <a:xfrm>
            <a:off x="10659713" y="1050711"/>
            <a:ext cx="2852690" cy="156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CEFIM 2022</a:t>
            </a:r>
          </a:p>
        </p:txBody>
      </p:sp>
      <p:sp>
        <p:nvSpPr>
          <p:cNvPr id="23" name="Espace réservé du pied de page 5">
            <a:extLst>
              <a:ext uri="{FF2B5EF4-FFF2-40B4-BE49-F238E27FC236}">
                <a16:creationId xmlns:a16="http://schemas.microsoft.com/office/drawing/2014/main" id="{B632C038-F0B3-4D62-ABD8-6EFDFC00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89050" y="6343647"/>
            <a:ext cx="6870660" cy="365125"/>
          </a:xfrm>
        </p:spPr>
        <p:txBody>
          <a:bodyPr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1655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BBF15-BA5B-4E60-AF12-D85B1ACE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733"/>
            <a:ext cx="10502283" cy="1080938"/>
          </a:xfrm>
        </p:spPr>
        <p:txBody>
          <a:bodyPr>
            <a:noAutofit/>
          </a:bodyPr>
          <a:lstStyle/>
          <a:p>
            <a: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  <a:t>Présentation de l’analyse des données</a:t>
            </a:r>
            <a:br>
              <a:rPr lang="fr-FR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400" b="1" dirty="0"/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67604B21-63A7-4BB3-899F-2555694256BC}"/>
              </a:ext>
            </a:extLst>
          </p:cNvPr>
          <p:cNvSpPr txBox="1">
            <a:spLocks/>
          </p:cNvSpPr>
          <p:nvPr/>
        </p:nvSpPr>
        <p:spPr>
          <a:xfrm>
            <a:off x="10659713" y="1050711"/>
            <a:ext cx="2852690" cy="156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CEFIM 2022</a:t>
            </a:r>
          </a:p>
        </p:txBody>
      </p:sp>
      <p:sp>
        <p:nvSpPr>
          <p:cNvPr id="23" name="Espace réservé du pied de page 5">
            <a:extLst>
              <a:ext uri="{FF2B5EF4-FFF2-40B4-BE49-F238E27FC236}">
                <a16:creationId xmlns:a16="http://schemas.microsoft.com/office/drawing/2014/main" id="{B632C038-F0B3-4D62-ABD8-6EFDFC00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89050" y="6343647"/>
            <a:ext cx="6870660" cy="365125"/>
          </a:xfrm>
        </p:spPr>
        <p:txBody>
          <a:bodyPr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4A86C764-2CD1-4F43-99C3-0AF44514D2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53479" y="2463052"/>
            <a:ext cx="11685042" cy="3594848"/>
          </a:xfrm>
        </p:spPr>
      </p:pic>
    </p:spTree>
    <p:extLst>
      <p:ext uri="{BB962C8B-B14F-4D97-AF65-F5344CB8AC3E}">
        <p14:creationId xmlns:p14="http://schemas.microsoft.com/office/powerpoint/2010/main" val="10491169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1225</TotalTime>
  <Words>412</Words>
  <Application>Microsoft Office PowerPoint</Application>
  <PresentationFormat>Grand écran</PresentationFormat>
  <Paragraphs>98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Berlin</vt:lpstr>
      <vt:lpstr> Analyse du salaire moyen Américain </vt:lpstr>
      <vt:lpstr>Sommaire</vt:lpstr>
      <vt:lpstr>Présentation du contexte </vt:lpstr>
      <vt:lpstr>Présentation des données </vt:lpstr>
      <vt:lpstr>Présentation de la méthodologie de travail et de l’organisation </vt:lpstr>
      <vt:lpstr>Présentation de l’analyse des données </vt:lpstr>
      <vt:lpstr>Présentation de l’analyse des données </vt:lpstr>
      <vt:lpstr>Présentation de l’analyse des données </vt:lpstr>
      <vt:lpstr>Présentation de l’analyse des données </vt:lpstr>
      <vt:lpstr>Présentation de l’analyse des données </vt:lpstr>
      <vt:lpstr>Présentation de l’analyse des données </vt:lpstr>
      <vt:lpstr>Présentation de l’analyse des données </vt:lpstr>
      <vt:lpstr>Présentation de l’analyse des données </vt:lpstr>
      <vt:lpstr>Conclusion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du salaire moyen Américan</dc:title>
  <dc:creator>Cefim</dc:creator>
  <cp:lastModifiedBy>Cefim</cp:lastModifiedBy>
  <cp:revision>76</cp:revision>
  <dcterms:created xsi:type="dcterms:W3CDTF">2022-05-18T15:07:09Z</dcterms:created>
  <dcterms:modified xsi:type="dcterms:W3CDTF">2022-05-19T11:32:30Z</dcterms:modified>
</cp:coreProperties>
</file>