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
      <p:font typeface="Caveat"/>
      <p:regular r:id="rId20"/>
      <p:bold r:id="rId21"/>
    </p:embeddedFont>
    <p:embeddedFont>
      <p:font typeface="Montserra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aveat-regular.fntdata"/><Relationship Id="rId22" Type="http://schemas.openxmlformats.org/officeDocument/2006/relationships/font" Target="fonts/Montserrat-regular.fntdata"/><Relationship Id="rId21" Type="http://schemas.openxmlformats.org/officeDocument/2006/relationships/font" Target="fonts/Caveat-bold.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ec5da7bf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ec5da7bf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89fe768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89fe768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89fe7685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89fe7685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ec5da7bf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ec5da7bf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8ec5da7bf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8ec5da7bf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89fe7685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89fe7685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rgbClr val="C9DAF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71717"/>
                </a:solidFill>
                <a:latin typeface="Arial"/>
                <a:ea typeface="Arial"/>
                <a:cs typeface="Arial"/>
                <a:sym typeface="Arial"/>
              </a:rPr>
              <a:t>Movie </a:t>
            </a:r>
            <a:r>
              <a:rPr lang="en">
                <a:solidFill>
                  <a:srgbClr val="171717"/>
                </a:solidFill>
                <a:latin typeface="Arial"/>
                <a:ea typeface="Arial"/>
                <a:cs typeface="Arial"/>
                <a:sym typeface="Arial"/>
              </a:rPr>
              <a:t>Recommendation</a:t>
            </a:r>
            <a:r>
              <a:rPr lang="en">
                <a:solidFill>
                  <a:srgbClr val="171717"/>
                </a:solidFill>
                <a:latin typeface="Arial"/>
                <a:ea typeface="Arial"/>
                <a:cs typeface="Arial"/>
                <a:sym typeface="Arial"/>
              </a:rPr>
              <a:t> System</a:t>
            </a:r>
            <a:endParaRPr>
              <a:solidFill>
                <a:srgbClr val="171717"/>
              </a:solidFill>
              <a:latin typeface="Arial"/>
              <a:ea typeface="Arial"/>
              <a:cs typeface="Arial"/>
              <a:sym typeface="Arial"/>
            </a:endParaRPr>
          </a:p>
        </p:txBody>
      </p:sp>
      <p:sp>
        <p:nvSpPr>
          <p:cNvPr id="86" name="Google Shape;86;p13"/>
          <p:cNvSpPr txBox="1"/>
          <p:nvPr>
            <p:ph idx="1" type="subTitle"/>
          </p:nvPr>
        </p:nvSpPr>
        <p:spPr>
          <a:xfrm>
            <a:off x="598099" y="2715925"/>
            <a:ext cx="6961500" cy="4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171717"/>
                </a:solidFill>
              </a:rPr>
              <a:t>By: </a:t>
            </a:r>
            <a:r>
              <a:rPr lang="en" sz="1500">
                <a:solidFill>
                  <a:srgbClr val="171717"/>
                </a:solidFill>
              </a:rPr>
              <a:t>Dalya Lami, Ali Alam, Jahn Ferdinandus, Dayana Imanova</a:t>
            </a:r>
            <a:endParaRPr sz="1500">
              <a:solidFill>
                <a:srgbClr val="171717"/>
              </a:solidFill>
            </a:endParaRPr>
          </a:p>
          <a:p>
            <a:pPr indent="0" lvl="0" marL="0" rtl="0" algn="l">
              <a:spcBef>
                <a:spcPts val="0"/>
              </a:spcBef>
              <a:spcAft>
                <a:spcPts val="0"/>
              </a:spcAft>
              <a:buNone/>
            </a:pPr>
            <a:r>
              <a:t/>
            </a:r>
            <a:endParaRPr sz="10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Demonstration</a:t>
            </a:r>
            <a:endParaRPr/>
          </a:p>
        </p:txBody>
      </p:sp>
      <p:sp>
        <p:nvSpPr>
          <p:cNvPr id="179" name="Google Shape;179;p22"/>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Movie </a:t>
            </a:r>
            <a:r>
              <a:rPr lang="en">
                <a:solidFill>
                  <a:srgbClr val="000000"/>
                </a:solidFill>
              </a:rPr>
              <a:t>Recommendation Systems</a:t>
            </a:r>
            <a:endParaRPr>
              <a:solidFill>
                <a:srgbClr val="000000"/>
              </a:solidFill>
            </a:endParaRPr>
          </a:p>
          <a:p>
            <a:pPr indent="0" lvl="0" marL="0" rtl="0" algn="ctr">
              <a:spcBef>
                <a:spcPts val="0"/>
              </a:spcBef>
              <a:spcAft>
                <a:spcPts val="0"/>
              </a:spcAft>
              <a:buNone/>
            </a:pPr>
            <a:r>
              <a:t/>
            </a:r>
            <a:endParaRPr>
              <a:solidFill>
                <a:srgbClr val="000000"/>
              </a:solidFill>
            </a:endParaRPr>
          </a:p>
        </p:txBody>
      </p:sp>
      <p:sp>
        <p:nvSpPr>
          <p:cNvPr id="180" name="Google Shape;180;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Now we are going to go over our code in </a:t>
            </a:r>
            <a:r>
              <a:rPr lang="en"/>
              <a:t>Jupyter</a:t>
            </a:r>
            <a:r>
              <a:rPr lang="en"/>
              <a:t> Notebook and we will </a:t>
            </a:r>
            <a:r>
              <a:rPr lang="en"/>
              <a:t>demonstrate</a:t>
            </a:r>
            <a:r>
              <a:rPr lang="en"/>
              <a:t> the type of results we can get.</a:t>
            </a:r>
            <a:endParaRPr/>
          </a:p>
        </p:txBody>
      </p:sp>
      <p:pic>
        <p:nvPicPr>
          <p:cNvPr id="181" name="Google Shape;181;p22"/>
          <p:cNvPicPr preferRelativeResize="0"/>
          <p:nvPr/>
        </p:nvPicPr>
        <p:blipFill>
          <a:blip r:embed="rId3">
            <a:alphaModFix/>
          </a:blip>
          <a:stretch>
            <a:fillRect/>
          </a:stretch>
        </p:blipFill>
        <p:spPr>
          <a:xfrm>
            <a:off x="7380224" y="2769000"/>
            <a:ext cx="1531500" cy="2155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3056850" y="1899300"/>
            <a:ext cx="3030300" cy="134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solidFill>
                  <a:srgbClr val="171717"/>
                </a:solidFill>
                <a:latin typeface="Caveat"/>
                <a:ea typeface="Caveat"/>
                <a:cs typeface="Caveat"/>
                <a:sym typeface="Caveat"/>
              </a:rPr>
              <a:t>Q &amp; A</a:t>
            </a:r>
            <a:endParaRPr sz="7200">
              <a:solidFill>
                <a:srgbClr val="171717"/>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Project Objective:</a:t>
            </a:r>
            <a:endParaRPr>
              <a:latin typeface="Arial"/>
              <a:ea typeface="Arial"/>
              <a:cs typeface="Arial"/>
              <a:sym typeface="Arial"/>
            </a:endParaRPr>
          </a:p>
        </p:txBody>
      </p:sp>
      <p:sp>
        <p:nvSpPr>
          <p:cNvPr id="92" name="Google Shape;92;p14"/>
          <p:cNvSpPr txBox="1"/>
          <p:nvPr/>
        </p:nvSpPr>
        <p:spPr>
          <a:xfrm>
            <a:off x="272275" y="1093725"/>
            <a:ext cx="8270700" cy="1773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We are focused on developing a movie recommendation model that incorporates user ratings to provide personalized recommendations. The project involves exploring and analyzing a dataset of user ratings and movie information, Which will allow us to better understand individual preferences and provide tailored recommendations that align with each user's unique taste and interests. As a bonus we also </a:t>
            </a:r>
            <a:r>
              <a:rPr lang="en"/>
              <a:t>utilized a content and collaborative based filtering to recommend new movies based on the movie</a:t>
            </a:r>
            <a:r>
              <a:rPr lang="en"/>
              <a:t> of your choice.</a:t>
            </a:r>
            <a:endParaRPr sz="1800"/>
          </a:p>
        </p:txBody>
      </p:sp>
      <p:pic>
        <p:nvPicPr>
          <p:cNvPr id="93" name="Google Shape;93;p14"/>
          <p:cNvPicPr preferRelativeResize="0"/>
          <p:nvPr/>
        </p:nvPicPr>
        <p:blipFill>
          <a:blip r:embed="rId3">
            <a:alphaModFix/>
          </a:blip>
          <a:stretch>
            <a:fillRect/>
          </a:stretch>
        </p:blipFill>
        <p:spPr>
          <a:xfrm>
            <a:off x="393625" y="2867333"/>
            <a:ext cx="2957063" cy="1971375"/>
          </a:xfrm>
          <a:prstGeom prst="rect">
            <a:avLst/>
          </a:prstGeom>
          <a:noFill/>
          <a:ln cap="flat" cmpd="sng" w="19050">
            <a:solidFill>
              <a:schemeClr val="dk2"/>
            </a:solidFill>
            <a:prstDash val="solid"/>
            <a:round/>
            <a:headEnd len="sm" w="sm" type="none"/>
            <a:tailEnd len="sm" w="sm" type="none"/>
          </a:ln>
        </p:spPr>
      </p:pic>
      <p:pic>
        <p:nvPicPr>
          <p:cNvPr id="94" name="Google Shape;94;p14"/>
          <p:cNvPicPr preferRelativeResize="0"/>
          <p:nvPr/>
        </p:nvPicPr>
        <p:blipFill rotWithShape="1">
          <a:blip r:embed="rId4">
            <a:alphaModFix/>
          </a:blip>
          <a:srcRect b="0" l="0" r="0" t="13141"/>
          <a:stretch/>
        </p:blipFill>
        <p:spPr>
          <a:xfrm>
            <a:off x="3700925" y="2867333"/>
            <a:ext cx="4842060" cy="19713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a:t>
            </a:r>
            <a:endParaRPr/>
          </a:p>
        </p:txBody>
      </p:sp>
      <p:grpSp>
        <p:nvGrpSpPr>
          <p:cNvPr id="100" name="Google Shape;100;p15"/>
          <p:cNvGrpSpPr/>
          <p:nvPr/>
        </p:nvGrpSpPr>
        <p:grpSpPr>
          <a:xfrm>
            <a:off x="431925" y="1304875"/>
            <a:ext cx="2628925" cy="3416400"/>
            <a:chOff x="431925" y="1304875"/>
            <a:chExt cx="2628925" cy="3416400"/>
          </a:xfrm>
        </p:grpSpPr>
        <p:sp>
          <p:nvSpPr>
            <p:cNvPr id="101" name="Google Shape;101;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Theory</a:t>
            </a:r>
            <a:endParaRPr>
              <a:solidFill>
                <a:schemeClr val="lt1"/>
              </a:solidFill>
            </a:endParaRPr>
          </a:p>
        </p:txBody>
      </p:sp>
      <p:sp>
        <p:nvSpPr>
          <p:cNvPr id="104" name="Google Shape;104;p15"/>
          <p:cNvSpPr txBox="1"/>
          <p:nvPr>
            <p:ph idx="4294967295" type="body"/>
          </p:nvPr>
        </p:nvSpPr>
        <p:spPr>
          <a:xfrm>
            <a:off x="508325" y="1850300"/>
            <a:ext cx="2478600" cy="2794800"/>
          </a:xfrm>
          <a:prstGeom prst="rect">
            <a:avLst/>
          </a:prstGeom>
        </p:spPr>
        <p:txBody>
          <a:bodyPr anchorCtr="0" anchor="ctr" bIns="91425" lIns="91425" spcFirstLastPara="1" rIns="91425" wrap="square" tIns="91425">
            <a:noAutofit/>
          </a:bodyPr>
          <a:lstStyle/>
          <a:p>
            <a:pPr indent="-203200" lvl="0" marL="285750" rtl="0" algn="l">
              <a:lnSpc>
                <a:spcPct val="150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Simple Recommenders</a:t>
            </a:r>
            <a:endParaRPr sz="1400">
              <a:solidFill>
                <a:srgbClr val="000000"/>
              </a:solidFill>
              <a:latin typeface="Arial"/>
              <a:ea typeface="Arial"/>
              <a:cs typeface="Arial"/>
              <a:sym typeface="Arial"/>
            </a:endParaRPr>
          </a:p>
          <a:p>
            <a:pPr indent="-203200" lvl="0" marL="285750" rtl="0" algn="l">
              <a:lnSpc>
                <a:spcPct val="150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Content-based Recommenders</a:t>
            </a:r>
            <a:endParaRPr sz="1400">
              <a:solidFill>
                <a:srgbClr val="000000"/>
              </a:solidFill>
              <a:latin typeface="Arial"/>
              <a:ea typeface="Arial"/>
              <a:cs typeface="Arial"/>
              <a:sym typeface="Arial"/>
            </a:endParaRPr>
          </a:p>
          <a:p>
            <a:pPr indent="-203200" lvl="0" marL="285750" rtl="0" algn="l">
              <a:lnSpc>
                <a:spcPct val="150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Collaborative Filtering </a:t>
            </a:r>
            <a:endParaRPr sz="1500">
              <a:solidFill>
                <a:srgbClr val="000000"/>
              </a:solidFill>
            </a:endParaRPr>
          </a:p>
        </p:txBody>
      </p:sp>
      <p:grpSp>
        <p:nvGrpSpPr>
          <p:cNvPr id="105" name="Google Shape;105;p15"/>
          <p:cNvGrpSpPr/>
          <p:nvPr/>
        </p:nvGrpSpPr>
        <p:grpSpPr>
          <a:xfrm>
            <a:off x="3320450" y="1304875"/>
            <a:ext cx="2632500" cy="3416400"/>
            <a:chOff x="3320450" y="1304875"/>
            <a:chExt cx="2632500" cy="3416400"/>
          </a:xfrm>
        </p:grpSpPr>
        <p:sp>
          <p:nvSpPr>
            <p:cNvPr id="106" name="Google Shape;106;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15"/>
          <p:cNvGrpSpPr/>
          <p:nvPr/>
        </p:nvGrpSpPr>
        <p:grpSpPr>
          <a:xfrm>
            <a:off x="6212550" y="1304875"/>
            <a:ext cx="2632500" cy="3416400"/>
            <a:chOff x="6212550" y="1304875"/>
            <a:chExt cx="2632500" cy="3416400"/>
          </a:xfrm>
        </p:grpSpPr>
        <p:sp>
          <p:nvSpPr>
            <p:cNvPr id="109" name="Google Shape;109;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5"/>
          <p:cNvSpPr txBox="1"/>
          <p:nvPr>
            <p:ph idx="4294967295" type="body"/>
          </p:nvPr>
        </p:nvSpPr>
        <p:spPr>
          <a:xfrm>
            <a:off x="62887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Code </a:t>
            </a:r>
            <a:endParaRPr>
              <a:solidFill>
                <a:schemeClr val="lt1"/>
              </a:solidFill>
            </a:endParaRPr>
          </a:p>
        </p:txBody>
      </p:sp>
      <p:sp>
        <p:nvSpPr>
          <p:cNvPr id="112" name="Google Shape;112;p15"/>
          <p:cNvSpPr txBox="1"/>
          <p:nvPr>
            <p:ph idx="4294967295" type="body"/>
          </p:nvPr>
        </p:nvSpPr>
        <p:spPr>
          <a:xfrm>
            <a:off x="6212550" y="1850300"/>
            <a:ext cx="2628900" cy="2723700"/>
          </a:xfrm>
          <a:prstGeom prst="rect">
            <a:avLst/>
          </a:prstGeom>
        </p:spPr>
        <p:txBody>
          <a:bodyPr anchorCtr="0" anchor="t" bIns="91425" lIns="91425" spcFirstLastPara="1" rIns="91425" wrap="square" tIns="91425">
            <a:noAutofit/>
          </a:bodyPr>
          <a:lstStyle/>
          <a:p>
            <a:pPr indent="-171450" lvl="0" marL="228600" rtl="0" algn="l">
              <a:spcBef>
                <a:spcPts val="0"/>
              </a:spcBef>
              <a:spcAft>
                <a:spcPts val="0"/>
              </a:spcAft>
              <a:buClr>
                <a:srgbClr val="000000"/>
              </a:buClr>
              <a:buSzPts val="1800"/>
              <a:buFont typeface="Arial"/>
              <a:buAutoNum type="arabicPeriod"/>
            </a:pPr>
            <a:r>
              <a:rPr lang="en" sz="1400">
                <a:solidFill>
                  <a:srgbClr val="000000"/>
                </a:solidFill>
                <a:latin typeface="Arial"/>
                <a:ea typeface="Arial"/>
                <a:cs typeface="Arial"/>
                <a:sym typeface="Arial"/>
              </a:rPr>
              <a:t>Content-based &amp; </a:t>
            </a:r>
            <a:r>
              <a:rPr lang="en" sz="1400">
                <a:solidFill>
                  <a:srgbClr val="000000"/>
                </a:solidFill>
                <a:latin typeface="Arial"/>
                <a:ea typeface="Arial"/>
                <a:cs typeface="Arial"/>
                <a:sym typeface="Arial"/>
              </a:rPr>
              <a:t>Collaborative Models used to get similar movie recommendations</a:t>
            </a:r>
            <a:endParaRPr sz="1400">
              <a:solidFill>
                <a:srgbClr val="000000"/>
              </a:solidFill>
              <a:latin typeface="Arial"/>
              <a:ea typeface="Arial"/>
              <a:cs typeface="Arial"/>
              <a:sym typeface="Arial"/>
            </a:endParaRPr>
          </a:p>
          <a:p>
            <a:pPr indent="-146050" lvl="0" marL="228600" rtl="0" algn="l">
              <a:spcBef>
                <a:spcPts val="1000"/>
              </a:spcBef>
              <a:spcAft>
                <a:spcPts val="1000"/>
              </a:spcAft>
              <a:buClr>
                <a:srgbClr val="000000"/>
              </a:buClr>
              <a:buSzPts val="1400"/>
              <a:buFont typeface="Arial"/>
              <a:buAutoNum type="arabicPeriod"/>
            </a:pPr>
            <a:r>
              <a:rPr lang="en" sz="1400">
                <a:solidFill>
                  <a:srgbClr val="000000"/>
                </a:solidFill>
                <a:latin typeface="Arial"/>
                <a:ea typeface="Arial"/>
                <a:cs typeface="Arial"/>
                <a:sym typeface="Arial"/>
              </a:rPr>
              <a:t>SVD Model used to predict ratings and get the top 5 movies with highest predicted ratings</a:t>
            </a:r>
            <a:endParaRPr sz="1500">
              <a:solidFill>
                <a:srgbClr val="000000"/>
              </a:solidFill>
            </a:endParaRPr>
          </a:p>
        </p:txBody>
      </p:sp>
      <p:sp>
        <p:nvSpPr>
          <p:cNvPr id="113" name="Google Shape;113;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Overview of the data</a:t>
            </a:r>
            <a:endParaRPr>
              <a:solidFill>
                <a:schemeClr val="lt1"/>
              </a:solidFill>
            </a:endParaRPr>
          </a:p>
        </p:txBody>
      </p:sp>
      <p:sp>
        <p:nvSpPr>
          <p:cNvPr id="114" name="Google Shape;114;p15"/>
          <p:cNvSpPr txBox="1"/>
          <p:nvPr>
            <p:ph idx="4294967295" type="body"/>
          </p:nvPr>
        </p:nvSpPr>
        <p:spPr>
          <a:xfrm>
            <a:off x="3397388" y="1814750"/>
            <a:ext cx="2478600" cy="279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50000"/>
              </a:lnSpc>
              <a:spcBef>
                <a:spcPts val="1600"/>
              </a:spcBef>
              <a:spcAft>
                <a:spcPts val="0"/>
              </a:spcAft>
              <a:buNone/>
            </a:pPr>
            <a:r>
              <a:rPr lang="en" sz="1400">
                <a:solidFill>
                  <a:srgbClr val="000000"/>
                </a:solidFill>
                <a:latin typeface="Arial"/>
                <a:ea typeface="Arial"/>
                <a:cs typeface="Arial"/>
                <a:sym typeface="Arial"/>
              </a:rPr>
              <a:t>Examine the dataset using Tableau's graphics and Python libraries.</a:t>
            </a:r>
            <a:endParaRPr sz="1400">
              <a:solidFill>
                <a:srgbClr val="000000"/>
              </a:solidFill>
              <a:latin typeface="Arial"/>
              <a:ea typeface="Arial"/>
              <a:cs typeface="Arial"/>
              <a:sym typeface="Arial"/>
            </a:endParaRPr>
          </a:p>
          <a:p>
            <a:pPr indent="0" lvl="0" marL="0" rtl="0" algn="l">
              <a:lnSpc>
                <a:spcPct val="150000"/>
              </a:lnSpc>
              <a:spcBef>
                <a:spcPts val="1600"/>
              </a:spcBef>
              <a:spcAft>
                <a:spcPts val="0"/>
              </a:spcAft>
              <a:buNone/>
            </a:pPr>
            <a:r>
              <a:t/>
            </a:r>
            <a:endParaRPr sz="1400">
              <a:solidFill>
                <a:srgbClr val="000000"/>
              </a:solidFill>
              <a:latin typeface="Arial"/>
              <a:ea typeface="Arial"/>
              <a:cs typeface="Arial"/>
              <a:sym typeface="Arial"/>
            </a:endParaRPr>
          </a:p>
          <a:p>
            <a:pPr indent="0" lvl="0" marL="0" rtl="0" algn="l">
              <a:lnSpc>
                <a:spcPct val="150000"/>
              </a:lnSpc>
              <a:spcBef>
                <a:spcPts val="1600"/>
              </a:spcBef>
              <a:spcAft>
                <a:spcPts val="1600"/>
              </a:spcAft>
              <a:buNone/>
            </a:pPr>
            <a:r>
              <a:t/>
            </a:r>
            <a:endParaRPr sz="1400">
              <a:solidFill>
                <a:srgbClr val="000000"/>
              </a:solidFill>
              <a:latin typeface="Arial"/>
              <a:ea typeface="Arial"/>
              <a:cs typeface="Arial"/>
              <a:sym typeface="Arial"/>
            </a:endParaRPr>
          </a:p>
        </p:txBody>
      </p:sp>
      <p:pic>
        <p:nvPicPr>
          <p:cNvPr id="115" name="Google Shape;115;p15"/>
          <p:cNvPicPr preferRelativeResize="0"/>
          <p:nvPr/>
        </p:nvPicPr>
        <p:blipFill>
          <a:blip r:embed="rId3">
            <a:alphaModFix/>
          </a:blip>
          <a:stretch>
            <a:fillRect/>
          </a:stretch>
        </p:blipFill>
        <p:spPr>
          <a:xfrm>
            <a:off x="3689638" y="3990800"/>
            <a:ext cx="1894125" cy="5007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Theory</a:t>
            </a:r>
            <a:endParaRPr/>
          </a:p>
        </p:txBody>
      </p:sp>
      <p:sp>
        <p:nvSpPr>
          <p:cNvPr id="121" name="Google Shape;121;p1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2" name="Google Shape;122;p16"/>
          <p:cNvSpPr txBox="1"/>
          <p:nvPr>
            <p:ph idx="4294967295" type="body"/>
          </p:nvPr>
        </p:nvSpPr>
        <p:spPr>
          <a:xfrm>
            <a:off x="279950" y="1451575"/>
            <a:ext cx="24693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Simple </a:t>
            </a:r>
            <a:endParaRPr sz="1700">
              <a:solidFill>
                <a:schemeClr val="lt1"/>
              </a:solidFill>
            </a:endParaRPr>
          </a:p>
        </p:txBody>
      </p:sp>
      <p:sp>
        <p:nvSpPr>
          <p:cNvPr id="123" name="Google Shape;123;p16"/>
          <p:cNvSpPr txBox="1"/>
          <p:nvPr>
            <p:ph idx="4294967295" type="body"/>
          </p:nvPr>
        </p:nvSpPr>
        <p:spPr>
          <a:xfrm>
            <a:off x="356150" y="2070575"/>
            <a:ext cx="26124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150">
                <a:solidFill>
                  <a:srgbClr val="000000"/>
                </a:solidFill>
                <a:latin typeface="Arial"/>
                <a:ea typeface="Arial"/>
                <a:cs typeface="Arial"/>
                <a:sym typeface="Arial"/>
              </a:rPr>
              <a:t>It works according on the popularity or rating of a product in our case movie.</a:t>
            </a:r>
            <a:r>
              <a:rPr lang="en" sz="1150">
                <a:solidFill>
                  <a:srgbClr val="000000"/>
                </a:solidFill>
                <a:latin typeface="Arial"/>
                <a:ea typeface="Arial"/>
                <a:cs typeface="Arial"/>
                <a:sym typeface="Arial"/>
              </a:rPr>
              <a:t> </a:t>
            </a:r>
            <a:r>
              <a:rPr lang="en" sz="1150">
                <a:solidFill>
                  <a:srgbClr val="000000"/>
                </a:solidFill>
                <a:latin typeface="Arial"/>
                <a:ea typeface="Arial"/>
                <a:cs typeface="Arial"/>
                <a:sym typeface="Arial"/>
              </a:rPr>
              <a:t>The underlying theory is that movie with </a:t>
            </a:r>
            <a:r>
              <a:rPr b="1" lang="en" sz="1150">
                <a:solidFill>
                  <a:srgbClr val="000000"/>
                </a:solidFill>
                <a:latin typeface="Arial"/>
                <a:ea typeface="Arial"/>
                <a:cs typeface="Arial"/>
                <a:sym typeface="Arial"/>
              </a:rPr>
              <a:t>more user ratings</a:t>
            </a:r>
            <a:r>
              <a:rPr lang="en" sz="1150">
                <a:solidFill>
                  <a:srgbClr val="000000"/>
                </a:solidFill>
                <a:latin typeface="Arial"/>
                <a:ea typeface="Arial"/>
                <a:cs typeface="Arial"/>
                <a:sym typeface="Arial"/>
              </a:rPr>
              <a:t> and </a:t>
            </a:r>
            <a:r>
              <a:rPr b="1" lang="en" sz="1150">
                <a:solidFill>
                  <a:srgbClr val="000000"/>
                </a:solidFill>
                <a:latin typeface="Arial"/>
                <a:ea typeface="Arial"/>
                <a:cs typeface="Arial"/>
                <a:sym typeface="Arial"/>
              </a:rPr>
              <a:t>greater popularity </a:t>
            </a:r>
            <a:r>
              <a:rPr lang="en" sz="1150">
                <a:solidFill>
                  <a:srgbClr val="000000"/>
                </a:solidFill>
                <a:latin typeface="Arial"/>
                <a:ea typeface="Arial"/>
                <a:cs typeface="Arial"/>
                <a:sym typeface="Arial"/>
              </a:rPr>
              <a:t>tend to be enjoyed by a </a:t>
            </a:r>
            <a:r>
              <a:rPr b="1" lang="en" sz="1150">
                <a:solidFill>
                  <a:srgbClr val="000000"/>
                </a:solidFill>
                <a:latin typeface="Arial"/>
                <a:ea typeface="Arial"/>
                <a:cs typeface="Arial"/>
                <a:sym typeface="Arial"/>
              </a:rPr>
              <a:t>wider audience.</a:t>
            </a:r>
            <a:endParaRPr b="1" sz="1150">
              <a:solidFill>
                <a:srgbClr val="000000"/>
              </a:solidFill>
              <a:latin typeface="Arial"/>
              <a:ea typeface="Arial"/>
              <a:cs typeface="Arial"/>
              <a:sym typeface="Arial"/>
            </a:endParaRPr>
          </a:p>
        </p:txBody>
      </p:sp>
      <p:sp>
        <p:nvSpPr>
          <p:cNvPr id="124" name="Google Shape;124;p16"/>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5" name="Google Shape;125;p16"/>
          <p:cNvSpPr txBox="1"/>
          <p:nvPr>
            <p:ph idx="4294967295" type="body"/>
          </p:nvPr>
        </p:nvSpPr>
        <p:spPr>
          <a:xfrm>
            <a:off x="3183750" y="1451575"/>
            <a:ext cx="2471700" cy="3144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700">
                <a:solidFill>
                  <a:schemeClr val="lt1"/>
                </a:solidFill>
              </a:rPr>
              <a:t>Content-based</a:t>
            </a:r>
            <a:endParaRPr sz="1700">
              <a:solidFill>
                <a:schemeClr val="lt1"/>
              </a:solidFill>
            </a:endParaRPr>
          </a:p>
        </p:txBody>
      </p:sp>
      <p:sp>
        <p:nvSpPr>
          <p:cNvPr id="126" name="Google Shape;126;p16"/>
          <p:cNvSpPr txBox="1"/>
          <p:nvPr>
            <p:ph idx="4294967295" type="body"/>
          </p:nvPr>
        </p:nvSpPr>
        <p:spPr>
          <a:xfrm>
            <a:off x="3044787" y="2070575"/>
            <a:ext cx="2826900" cy="2650800"/>
          </a:xfrm>
          <a:prstGeom prst="rect">
            <a:avLst/>
          </a:prstGeom>
        </p:spPr>
        <p:txBody>
          <a:bodyPr anchorCtr="0" anchor="t" bIns="91425" lIns="91425" spcFirstLastPara="1" rIns="91425" wrap="square" tIns="91425">
            <a:noAutofit/>
          </a:bodyPr>
          <a:lstStyle/>
          <a:p>
            <a:pPr indent="0" lvl="0" marL="114300" rtl="0" algn="l">
              <a:spcBef>
                <a:spcPts val="0"/>
              </a:spcBef>
              <a:spcAft>
                <a:spcPts val="800"/>
              </a:spcAft>
              <a:buNone/>
            </a:pPr>
            <a:r>
              <a:rPr lang="en" sz="1150">
                <a:solidFill>
                  <a:srgbClr val="000000"/>
                </a:solidFill>
                <a:latin typeface="Arial"/>
                <a:ea typeface="Arial"/>
                <a:cs typeface="Arial"/>
                <a:sym typeface="Arial"/>
              </a:rPr>
              <a:t>This uses metadata to suggest similar movies based on a specific criteria, such as director, actors, genre, or description. It assumes that if a user likes a particular criteria, they might also want a similar one, such as a movie of the same genre or director.</a:t>
            </a:r>
            <a:endParaRPr sz="1150">
              <a:solidFill>
                <a:srgbClr val="000000"/>
              </a:solidFill>
              <a:latin typeface="Arial"/>
              <a:ea typeface="Arial"/>
              <a:cs typeface="Arial"/>
              <a:sym typeface="Arial"/>
            </a:endParaRPr>
          </a:p>
        </p:txBody>
      </p:sp>
      <p:sp>
        <p:nvSpPr>
          <p:cNvPr id="127" name="Google Shape;127;p16"/>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8" name="Google Shape;128;p16"/>
          <p:cNvSpPr txBox="1"/>
          <p:nvPr>
            <p:ph idx="4294967295" type="body"/>
          </p:nvPr>
        </p:nvSpPr>
        <p:spPr>
          <a:xfrm>
            <a:off x="6101824" y="1451575"/>
            <a:ext cx="24717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Collaborative Filtering</a:t>
            </a:r>
            <a:endParaRPr sz="1700">
              <a:solidFill>
                <a:schemeClr val="lt1"/>
              </a:solidFill>
            </a:endParaRPr>
          </a:p>
        </p:txBody>
      </p:sp>
      <p:sp>
        <p:nvSpPr>
          <p:cNvPr id="129" name="Google Shape;129;p16"/>
          <p:cNvSpPr txBox="1"/>
          <p:nvPr>
            <p:ph idx="4294967295" type="body"/>
          </p:nvPr>
        </p:nvSpPr>
        <p:spPr>
          <a:xfrm>
            <a:off x="6237401"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150">
                <a:solidFill>
                  <a:srgbClr val="000000"/>
                </a:solidFill>
                <a:latin typeface="Arial"/>
                <a:ea typeface="Arial"/>
                <a:cs typeface="Arial"/>
                <a:sym typeface="Arial"/>
              </a:rPr>
              <a:t>The system's collaborative filtering </a:t>
            </a:r>
            <a:r>
              <a:rPr b="1" lang="en" sz="1150">
                <a:solidFill>
                  <a:srgbClr val="000000"/>
                </a:solidFill>
                <a:latin typeface="Arial"/>
                <a:ea typeface="Arial"/>
                <a:cs typeface="Arial"/>
                <a:sym typeface="Arial"/>
              </a:rPr>
              <a:t>input</a:t>
            </a:r>
            <a:r>
              <a:rPr lang="en" sz="1150">
                <a:solidFill>
                  <a:srgbClr val="000000"/>
                </a:solidFill>
                <a:latin typeface="Arial"/>
                <a:ea typeface="Arial"/>
                <a:cs typeface="Arial"/>
                <a:sym typeface="Arial"/>
              </a:rPr>
              <a:t> is derived from </a:t>
            </a:r>
            <a:r>
              <a:rPr b="1" lang="en" sz="1150">
                <a:solidFill>
                  <a:srgbClr val="000000"/>
                </a:solidFill>
                <a:latin typeface="Arial"/>
                <a:ea typeface="Arial"/>
                <a:cs typeface="Arial"/>
                <a:sym typeface="Arial"/>
              </a:rPr>
              <a:t>past user</a:t>
            </a:r>
            <a:r>
              <a:rPr lang="en" sz="1150">
                <a:solidFill>
                  <a:srgbClr val="000000"/>
                </a:solidFill>
                <a:latin typeface="Arial"/>
                <a:ea typeface="Arial"/>
                <a:cs typeface="Arial"/>
                <a:sym typeface="Arial"/>
              </a:rPr>
              <a:t> interactions with </a:t>
            </a:r>
            <a:r>
              <a:rPr b="1" lang="en" sz="1150">
                <a:solidFill>
                  <a:srgbClr val="000000"/>
                </a:solidFill>
                <a:latin typeface="Arial"/>
                <a:ea typeface="Arial"/>
                <a:cs typeface="Arial"/>
                <a:sym typeface="Arial"/>
              </a:rPr>
              <a:t>movies</a:t>
            </a:r>
            <a:r>
              <a:rPr lang="en" sz="1150">
                <a:solidFill>
                  <a:srgbClr val="000000"/>
                </a:solidFill>
                <a:latin typeface="Arial"/>
                <a:ea typeface="Arial"/>
                <a:cs typeface="Arial"/>
                <a:sym typeface="Arial"/>
              </a:rPr>
              <a:t>.</a:t>
            </a:r>
            <a:endParaRPr sz="1150">
              <a:solidFill>
                <a:srgbClr val="000000"/>
              </a:solidFill>
              <a:latin typeface="Arial"/>
              <a:ea typeface="Arial"/>
              <a:cs typeface="Arial"/>
              <a:sym typeface="Arial"/>
            </a:endParaRPr>
          </a:p>
        </p:txBody>
      </p:sp>
      <p:pic>
        <p:nvPicPr>
          <p:cNvPr id="130" name="Google Shape;130;p16"/>
          <p:cNvPicPr preferRelativeResize="0"/>
          <p:nvPr/>
        </p:nvPicPr>
        <p:blipFill rotWithShape="1">
          <a:blip r:embed="rId3">
            <a:alphaModFix/>
          </a:blip>
          <a:srcRect b="3707" l="1019" r="0" t="0"/>
          <a:stretch/>
        </p:blipFill>
        <p:spPr>
          <a:xfrm>
            <a:off x="985250" y="3772948"/>
            <a:ext cx="4428526" cy="1082849"/>
          </a:xfrm>
          <a:prstGeom prst="rect">
            <a:avLst/>
          </a:prstGeom>
          <a:noFill/>
          <a:ln cap="flat" cmpd="sng" w="19050">
            <a:solidFill>
              <a:schemeClr val="dk2"/>
            </a:solidFill>
            <a:prstDash val="solid"/>
            <a:round/>
            <a:headEnd len="sm" w="sm" type="none"/>
            <a:tailEnd len="sm" w="sm" type="none"/>
          </a:ln>
        </p:spPr>
      </p:pic>
      <p:pic>
        <p:nvPicPr>
          <p:cNvPr id="131" name="Google Shape;131;p16"/>
          <p:cNvPicPr preferRelativeResize="0"/>
          <p:nvPr/>
        </p:nvPicPr>
        <p:blipFill rotWithShape="1">
          <a:blip r:embed="rId4">
            <a:alphaModFix/>
          </a:blip>
          <a:srcRect b="2773" l="1443" r="2291" t="2232"/>
          <a:stretch/>
        </p:blipFill>
        <p:spPr>
          <a:xfrm>
            <a:off x="6356688" y="3431000"/>
            <a:ext cx="2266712" cy="14248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txBox="1"/>
          <p:nvPr/>
        </p:nvSpPr>
        <p:spPr>
          <a:xfrm>
            <a:off x="311700" y="1408725"/>
            <a:ext cx="3423000" cy="249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t>Strengths of SVD in Recommendations:</a:t>
            </a:r>
            <a:endParaRPr b="1"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u="sng"/>
              <a:t>Effective Prediction &amp; </a:t>
            </a:r>
            <a:r>
              <a:rPr lang="en" sz="1200" u="sng"/>
              <a:t>Matrix Factorization</a:t>
            </a:r>
            <a:r>
              <a:rPr lang="en" sz="1200" u="sng"/>
              <a:t>:</a:t>
            </a:r>
            <a:endParaRPr sz="1200" u="sng"/>
          </a:p>
          <a:p>
            <a:pPr indent="-304800" lvl="0" marL="457200" rtl="0" algn="l">
              <a:lnSpc>
                <a:spcPct val="115000"/>
              </a:lnSpc>
              <a:spcBef>
                <a:spcPts val="0"/>
              </a:spcBef>
              <a:spcAft>
                <a:spcPts val="0"/>
              </a:spcAft>
              <a:buSzPts val="1200"/>
              <a:buChar char="●"/>
            </a:pPr>
            <a:r>
              <a:rPr lang="en" sz="1200"/>
              <a:t>Proficient in accurately predicting user preferences and decomposing the user-item matrix using matrix factorization.</a:t>
            </a:r>
            <a:endParaRPr sz="1200"/>
          </a:p>
          <a:p>
            <a:pPr indent="0" lvl="0" marL="0" rtl="0" algn="l">
              <a:lnSpc>
                <a:spcPct val="115000"/>
              </a:lnSpc>
              <a:spcBef>
                <a:spcPts val="0"/>
              </a:spcBef>
              <a:spcAft>
                <a:spcPts val="0"/>
              </a:spcAft>
              <a:buNone/>
            </a:pPr>
            <a:r>
              <a:rPr lang="en" sz="1200" u="sng"/>
              <a:t>Collaborative Filtering Basis:</a:t>
            </a:r>
            <a:endParaRPr sz="1200" u="sng"/>
          </a:p>
          <a:p>
            <a:pPr indent="-304800" lvl="0" marL="457200" rtl="0" algn="l">
              <a:lnSpc>
                <a:spcPct val="115000"/>
              </a:lnSpc>
              <a:spcBef>
                <a:spcPts val="0"/>
              </a:spcBef>
              <a:spcAft>
                <a:spcPts val="0"/>
              </a:spcAft>
              <a:buSzPts val="1200"/>
              <a:buChar char="●"/>
            </a:pPr>
            <a:r>
              <a:rPr lang="en" sz="1200"/>
              <a:t>Forms the foundation for collaborative filtering algorithms, enhancing collaborative recommendations.</a:t>
            </a:r>
            <a:endParaRPr sz="1200">
              <a:solidFill>
                <a:srgbClr val="171717"/>
              </a:solidFill>
            </a:endParaRPr>
          </a:p>
        </p:txBody>
      </p:sp>
      <p:sp>
        <p:nvSpPr>
          <p:cNvPr id="138" name="Google Shape;138;p17"/>
          <p:cNvSpPr txBox="1"/>
          <p:nvPr/>
        </p:nvSpPr>
        <p:spPr>
          <a:xfrm>
            <a:off x="3819800" y="1408725"/>
            <a:ext cx="2907900" cy="206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t>Limitations of SVD:</a:t>
            </a:r>
            <a:endParaRPr b="1"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u="sng"/>
              <a:t>Scalability Issues:</a:t>
            </a:r>
            <a:endParaRPr sz="1200" u="sng"/>
          </a:p>
          <a:p>
            <a:pPr indent="-304800" lvl="0" marL="457200" rtl="0" algn="l">
              <a:lnSpc>
                <a:spcPct val="115000"/>
              </a:lnSpc>
              <a:spcBef>
                <a:spcPts val="0"/>
              </a:spcBef>
              <a:spcAft>
                <a:spcPts val="0"/>
              </a:spcAft>
              <a:buSzPts val="1200"/>
              <a:buChar char="●"/>
            </a:pPr>
            <a:r>
              <a:rPr lang="en" sz="1200"/>
              <a:t>Challenges with large datasets may impact computational efficiency.</a:t>
            </a:r>
            <a:endParaRPr sz="1200"/>
          </a:p>
          <a:p>
            <a:pPr indent="0" lvl="0" marL="0" rtl="0" algn="l">
              <a:lnSpc>
                <a:spcPct val="115000"/>
              </a:lnSpc>
              <a:spcBef>
                <a:spcPts val="0"/>
              </a:spcBef>
              <a:spcAft>
                <a:spcPts val="0"/>
              </a:spcAft>
              <a:buNone/>
            </a:pPr>
            <a:r>
              <a:rPr lang="en" sz="1200" u="sng"/>
              <a:t>User-Rated Movies as Input:</a:t>
            </a:r>
            <a:endParaRPr sz="1200" u="sng"/>
          </a:p>
          <a:p>
            <a:pPr indent="-304800" lvl="0" marL="457200" rtl="0" algn="l">
              <a:lnSpc>
                <a:spcPct val="115000"/>
              </a:lnSpc>
              <a:spcBef>
                <a:spcPts val="0"/>
              </a:spcBef>
              <a:spcAft>
                <a:spcPts val="0"/>
              </a:spcAft>
              <a:buSzPts val="1200"/>
              <a:buChar char="●"/>
            </a:pPr>
            <a:r>
              <a:rPr lang="en" sz="1200"/>
              <a:t>Relies on user-rated movies for personalized suggestions.</a:t>
            </a:r>
            <a:endParaRPr sz="1200"/>
          </a:p>
        </p:txBody>
      </p:sp>
      <p:sp>
        <p:nvSpPr>
          <p:cNvPr id="139" name="Google Shape;139;p17"/>
          <p:cNvSpPr/>
          <p:nvPr/>
        </p:nvSpPr>
        <p:spPr>
          <a:xfrm>
            <a:off x="412650" y="410000"/>
            <a:ext cx="29079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rPr lang="en" sz="2600">
                <a:solidFill>
                  <a:schemeClr val="lt1"/>
                </a:solidFill>
                <a:latin typeface="Roboto"/>
                <a:ea typeface="Roboto"/>
                <a:cs typeface="Roboto"/>
                <a:sym typeface="Roboto"/>
              </a:rPr>
              <a:t>SVD Modeling</a:t>
            </a:r>
            <a:endParaRPr/>
          </a:p>
        </p:txBody>
      </p:sp>
      <p:pic>
        <p:nvPicPr>
          <p:cNvPr id="140" name="Google Shape;140;p17"/>
          <p:cNvPicPr preferRelativeResize="0"/>
          <p:nvPr/>
        </p:nvPicPr>
        <p:blipFill>
          <a:blip r:embed="rId3">
            <a:alphaModFix/>
          </a:blip>
          <a:stretch>
            <a:fillRect/>
          </a:stretch>
        </p:blipFill>
        <p:spPr>
          <a:xfrm>
            <a:off x="6359125" y="3554575"/>
            <a:ext cx="2276101" cy="14251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a:t>reakdown of what the code does</a:t>
            </a:r>
            <a:endParaRPr/>
          </a:p>
        </p:txBody>
      </p:sp>
      <p:pic>
        <p:nvPicPr>
          <p:cNvPr id="146" name="Google Shape;146;p18"/>
          <p:cNvPicPr preferRelativeResize="0"/>
          <p:nvPr/>
        </p:nvPicPr>
        <p:blipFill>
          <a:blip r:embed="rId3">
            <a:alphaModFix/>
          </a:blip>
          <a:stretch>
            <a:fillRect/>
          </a:stretch>
        </p:blipFill>
        <p:spPr>
          <a:xfrm>
            <a:off x="4582650" y="1826450"/>
            <a:ext cx="4307002" cy="2100425"/>
          </a:xfrm>
          <a:prstGeom prst="rect">
            <a:avLst/>
          </a:prstGeom>
          <a:noFill/>
          <a:ln cap="flat" cmpd="sng" w="19050">
            <a:solidFill>
              <a:schemeClr val="dk2"/>
            </a:solidFill>
            <a:prstDash val="solid"/>
            <a:round/>
            <a:headEnd len="sm" w="sm" type="none"/>
            <a:tailEnd len="sm" w="sm" type="none"/>
          </a:ln>
        </p:spPr>
      </p:pic>
      <p:sp>
        <p:nvSpPr>
          <p:cNvPr id="147" name="Google Shape;147;p18"/>
          <p:cNvSpPr txBox="1"/>
          <p:nvPr/>
        </p:nvSpPr>
        <p:spPr>
          <a:xfrm>
            <a:off x="258875" y="1351375"/>
            <a:ext cx="4024800" cy="308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u="sng"/>
              <a:t>User Input Retrieva &amp; Filtering:</a:t>
            </a:r>
            <a:endParaRPr sz="1100" u="sng"/>
          </a:p>
          <a:p>
            <a:pPr indent="-298450" lvl="0" marL="457200" rtl="0" algn="l">
              <a:lnSpc>
                <a:spcPct val="115000"/>
              </a:lnSpc>
              <a:spcBef>
                <a:spcPts val="0"/>
              </a:spcBef>
              <a:spcAft>
                <a:spcPts val="0"/>
              </a:spcAft>
              <a:buSzPts val="1100"/>
              <a:buChar char="●"/>
            </a:pPr>
            <a:r>
              <a:rPr lang="en" sz="1100"/>
              <a:t>R</a:t>
            </a:r>
            <a:r>
              <a:rPr lang="en" sz="1100"/>
              <a:t>etrieves the user ID for whom recommendations are to be generated</a:t>
            </a:r>
            <a:endParaRPr sz="1100"/>
          </a:p>
          <a:p>
            <a:pPr indent="-298450" lvl="0" marL="457200" rtl="0" algn="l">
              <a:lnSpc>
                <a:spcPct val="115000"/>
              </a:lnSpc>
              <a:spcBef>
                <a:spcPts val="0"/>
              </a:spcBef>
              <a:spcAft>
                <a:spcPts val="0"/>
              </a:spcAft>
              <a:buSzPts val="1100"/>
              <a:buChar char="●"/>
            </a:pPr>
            <a:r>
              <a:rPr lang="en" sz="1100"/>
              <a:t>Filters out movies that the user has already rated, preparing a list of potential recommendations.</a:t>
            </a:r>
            <a:endParaRPr sz="1100"/>
          </a:p>
          <a:p>
            <a:pPr indent="0" lvl="0" marL="45720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u="sng"/>
              <a:t>Generate Movie Recommendations:</a:t>
            </a:r>
            <a:endParaRPr sz="1100" u="sng"/>
          </a:p>
          <a:p>
            <a:pPr indent="-298450" lvl="0" marL="457200" rtl="0" algn="l">
              <a:lnSpc>
                <a:spcPct val="115000"/>
              </a:lnSpc>
              <a:spcBef>
                <a:spcPts val="0"/>
              </a:spcBef>
              <a:spcAft>
                <a:spcPts val="0"/>
              </a:spcAft>
              <a:buSzPts val="1100"/>
              <a:buChar char="●"/>
            </a:pPr>
            <a:r>
              <a:rPr lang="en" sz="1100"/>
              <a:t>It employs a collaborative filtering algorithm, utilizing the Surprise library, to predict ratings for unrated movies for the specified user.</a:t>
            </a:r>
            <a:endParaRPr sz="1100"/>
          </a:p>
          <a:p>
            <a:pPr indent="-298450" lvl="0" marL="457200" rtl="0" algn="l">
              <a:lnSpc>
                <a:spcPct val="115000"/>
              </a:lnSpc>
              <a:spcBef>
                <a:spcPts val="0"/>
              </a:spcBef>
              <a:spcAft>
                <a:spcPts val="0"/>
              </a:spcAft>
              <a:buSzPts val="1100"/>
              <a:buChar char="●"/>
            </a:pPr>
            <a:r>
              <a:rPr lang="en" sz="1100"/>
              <a:t>Predicts the user's ratings for each unrated movie, and a list of tuples containing movie IDs and their estimated ratings is created.</a:t>
            </a:r>
            <a:endParaRPr sz="1100"/>
          </a:p>
          <a:p>
            <a:pPr indent="-298450" lvl="0" marL="457200" rtl="0" algn="l">
              <a:lnSpc>
                <a:spcPct val="115000"/>
              </a:lnSpc>
              <a:spcBef>
                <a:spcPts val="0"/>
              </a:spcBef>
              <a:spcAft>
                <a:spcPts val="0"/>
              </a:spcAft>
              <a:buSzPts val="1100"/>
              <a:buChar char="●"/>
            </a:pPr>
            <a:r>
              <a:rPr lang="en" sz="1100"/>
              <a:t>It sorts and </a:t>
            </a:r>
            <a:r>
              <a:rPr lang="en" sz="1100"/>
              <a:t>displays the top 5 recommended movies, including their titles and estimated ratings.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idx="4294967295" type="body"/>
          </p:nvPr>
        </p:nvSpPr>
        <p:spPr>
          <a:xfrm>
            <a:off x="166500" y="355325"/>
            <a:ext cx="2585400" cy="4611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lt1"/>
                </a:solidFill>
              </a:rPr>
              <a:t>BONUS</a:t>
            </a:r>
            <a:endParaRPr sz="2200">
              <a:solidFill>
                <a:schemeClr val="lt1"/>
              </a:solidFill>
            </a:endParaRPr>
          </a:p>
        </p:txBody>
      </p:sp>
      <p:pic>
        <p:nvPicPr>
          <p:cNvPr id="153" name="Google Shape;153;p19"/>
          <p:cNvPicPr preferRelativeResize="0"/>
          <p:nvPr/>
        </p:nvPicPr>
        <p:blipFill>
          <a:blip r:embed="rId3">
            <a:alphaModFix/>
          </a:blip>
          <a:stretch>
            <a:fillRect/>
          </a:stretch>
        </p:blipFill>
        <p:spPr>
          <a:xfrm>
            <a:off x="412638" y="1528001"/>
            <a:ext cx="4144274" cy="1862950"/>
          </a:xfrm>
          <a:prstGeom prst="rect">
            <a:avLst/>
          </a:prstGeom>
          <a:noFill/>
          <a:ln cap="flat" cmpd="sng" w="19050">
            <a:solidFill>
              <a:schemeClr val="dk2"/>
            </a:solidFill>
            <a:prstDash val="solid"/>
            <a:round/>
            <a:headEnd len="sm" w="sm" type="none"/>
            <a:tailEnd len="sm" w="sm" type="none"/>
          </a:ln>
        </p:spPr>
      </p:pic>
      <p:pic>
        <p:nvPicPr>
          <p:cNvPr id="154" name="Google Shape;154;p19"/>
          <p:cNvPicPr preferRelativeResize="0"/>
          <p:nvPr/>
        </p:nvPicPr>
        <p:blipFill rotWithShape="1">
          <a:blip r:embed="rId4">
            <a:alphaModFix/>
          </a:blip>
          <a:srcRect b="16499" l="0" r="0" t="0"/>
          <a:stretch/>
        </p:blipFill>
        <p:spPr>
          <a:xfrm>
            <a:off x="4921150" y="1528000"/>
            <a:ext cx="3714575" cy="1862950"/>
          </a:xfrm>
          <a:prstGeom prst="rect">
            <a:avLst/>
          </a:prstGeom>
          <a:noFill/>
          <a:ln cap="flat" cmpd="sng" w="19050">
            <a:solidFill>
              <a:schemeClr val="dk2"/>
            </a:solidFill>
            <a:prstDash val="solid"/>
            <a:round/>
            <a:headEnd len="sm" w="sm" type="none"/>
            <a:tailEnd len="sm" w="sm" type="none"/>
          </a:ln>
        </p:spPr>
      </p:pic>
      <p:sp>
        <p:nvSpPr>
          <p:cNvPr id="155" name="Google Shape;155;p19"/>
          <p:cNvSpPr/>
          <p:nvPr/>
        </p:nvSpPr>
        <p:spPr>
          <a:xfrm>
            <a:off x="412650" y="410000"/>
            <a:ext cx="29079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rPr lang="en" sz="2600">
                <a:solidFill>
                  <a:schemeClr val="lt1"/>
                </a:solidFill>
                <a:latin typeface="Roboto"/>
                <a:ea typeface="Roboto"/>
                <a:cs typeface="Roboto"/>
                <a:sym typeface="Roboto"/>
              </a:rPr>
              <a:t>Bonus</a:t>
            </a:r>
            <a:endParaRPr/>
          </a:p>
        </p:txBody>
      </p:sp>
      <p:sp>
        <p:nvSpPr>
          <p:cNvPr id="156" name="Google Shape;156;p19"/>
          <p:cNvSpPr txBox="1"/>
          <p:nvPr/>
        </p:nvSpPr>
        <p:spPr>
          <a:xfrm>
            <a:off x="412675" y="3626725"/>
            <a:ext cx="4144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By entering a movie title, the system utilizes content-based filtering to recommend movies based on similar titles.</a:t>
            </a:r>
            <a:endParaRPr sz="1200"/>
          </a:p>
        </p:txBody>
      </p:sp>
      <p:sp>
        <p:nvSpPr>
          <p:cNvPr id="157" name="Google Shape;157;p19"/>
          <p:cNvSpPr txBox="1"/>
          <p:nvPr/>
        </p:nvSpPr>
        <p:spPr>
          <a:xfrm>
            <a:off x="4921150" y="3534475"/>
            <a:ext cx="4029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By entering a movie title and leveraging collaborative filtering, the system utilizes ratings to assign an overall score and provides quick suggestions for additional movies we might like.</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311700" y="1636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Analysis</a:t>
            </a:r>
            <a:endParaRPr/>
          </a:p>
        </p:txBody>
      </p:sp>
      <p:pic>
        <p:nvPicPr>
          <p:cNvPr id="163" name="Google Shape;163;p20"/>
          <p:cNvPicPr preferRelativeResize="0"/>
          <p:nvPr/>
        </p:nvPicPr>
        <p:blipFill>
          <a:blip r:embed="rId3">
            <a:alphaModFix/>
          </a:blip>
          <a:stretch>
            <a:fillRect/>
          </a:stretch>
        </p:blipFill>
        <p:spPr>
          <a:xfrm>
            <a:off x="256178" y="1040150"/>
            <a:ext cx="4279160" cy="2693500"/>
          </a:xfrm>
          <a:prstGeom prst="rect">
            <a:avLst/>
          </a:prstGeom>
          <a:noFill/>
          <a:ln cap="flat" cmpd="sng" w="19050">
            <a:solidFill>
              <a:schemeClr val="dk2"/>
            </a:solidFill>
            <a:prstDash val="solid"/>
            <a:round/>
            <a:headEnd len="sm" w="sm" type="none"/>
            <a:tailEnd len="sm" w="sm" type="none"/>
          </a:ln>
        </p:spPr>
      </p:pic>
      <p:sp>
        <p:nvSpPr>
          <p:cNvPr id="164" name="Google Shape;164;p20"/>
          <p:cNvSpPr txBox="1"/>
          <p:nvPr/>
        </p:nvSpPr>
        <p:spPr>
          <a:xfrm>
            <a:off x="256175" y="3883575"/>
            <a:ext cx="4552200" cy="10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71717"/>
                </a:solidFill>
              </a:rPr>
              <a:t>This image shows each user with their avg rating total for all the movies, while also showing the total number of movies they’ve rated. The vertical line shows the average total for all the user ratings</a:t>
            </a:r>
            <a:endParaRPr sz="1200">
              <a:solidFill>
                <a:srgbClr val="171717"/>
              </a:solidFill>
            </a:endParaRPr>
          </a:p>
        </p:txBody>
      </p:sp>
      <p:pic>
        <p:nvPicPr>
          <p:cNvPr id="165" name="Google Shape;165;p20"/>
          <p:cNvPicPr preferRelativeResize="0"/>
          <p:nvPr/>
        </p:nvPicPr>
        <p:blipFill rotWithShape="1">
          <a:blip r:embed="rId4">
            <a:alphaModFix/>
          </a:blip>
          <a:srcRect b="0" l="-223" r="-1546" t="0"/>
          <a:stretch/>
        </p:blipFill>
        <p:spPr>
          <a:xfrm>
            <a:off x="4863675" y="1040150"/>
            <a:ext cx="4083898" cy="2693499"/>
          </a:xfrm>
          <a:prstGeom prst="rect">
            <a:avLst/>
          </a:prstGeom>
          <a:noFill/>
          <a:ln cap="flat" cmpd="sng" w="19050">
            <a:solidFill>
              <a:schemeClr val="dk2"/>
            </a:solidFill>
            <a:prstDash val="solid"/>
            <a:round/>
            <a:headEnd len="sm" w="sm" type="none"/>
            <a:tailEnd len="sm" w="sm" type="none"/>
          </a:ln>
        </p:spPr>
      </p:pic>
      <p:sp>
        <p:nvSpPr>
          <p:cNvPr id="166" name="Google Shape;166;p20"/>
          <p:cNvSpPr txBox="1"/>
          <p:nvPr/>
        </p:nvSpPr>
        <p:spPr>
          <a:xfrm>
            <a:off x="4956275" y="3883575"/>
            <a:ext cx="4083900" cy="10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71717"/>
                </a:solidFill>
              </a:rPr>
              <a:t>This image shows each movie with it’s avg rating total, while also showing the total number of users that have rated the movie. </a:t>
            </a:r>
            <a:endParaRPr sz="1200">
              <a:solidFill>
                <a:srgbClr val="17171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311700" y="1636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Analysis</a:t>
            </a:r>
            <a:endParaRPr/>
          </a:p>
        </p:txBody>
      </p:sp>
      <p:pic>
        <p:nvPicPr>
          <p:cNvPr id="172" name="Google Shape;172;p21"/>
          <p:cNvPicPr preferRelativeResize="0"/>
          <p:nvPr/>
        </p:nvPicPr>
        <p:blipFill>
          <a:blip r:embed="rId3">
            <a:alphaModFix/>
          </a:blip>
          <a:stretch>
            <a:fillRect/>
          </a:stretch>
        </p:blipFill>
        <p:spPr>
          <a:xfrm>
            <a:off x="665150" y="1131963"/>
            <a:ext cx="7872899" cy="2879574"/>
          </a:xfrm>
          <a:prstGeom prst="rect">
            <a:avLst/>
          </a:prstGeom>
          <a:noFill/>
          <a:ln cap="flat" cmpd="sng" w="19050">
            <a:solidFill>
              <a:schemeClr val="dk2"/>
            </a:solidFill>
            <a:prstDash val="solid"/>
            <a:round/>
            <a:headEnd len="sm" w="sm" type="none"/>
            <a:tailEnd len="sm" w="sm" type="none"/>
          </a:ln>
        </p:spPr>
      </p:pic>
      <p:sp>
        <p:nvSpPr>
          <p:cNvPr id="173" name="Google Shape;173;p21"/>
          <p:cNvSpPr txBox="1"/>
          <p:nvPr/>
        </p:nvSpPr>
        <p:spPr>
          <a:xfrm>
            <a:off x="748850" y="4165850"/>
            <a:ext cx="7705500" cy="89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171717"/>
                </a:solidFill>
              </a:rPr>
              <a:t>Top ten genres with the genres title and the total number of movies in that genres.</a:t>
            </a:r>
            <a:endParaRPr sz="1500">
              <a:solidFill>
                <a:srgbClr val="171717"/>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