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7" r:id="rId6"/>
    <p:sldId id="274" r:id="rId7"/>
    <p:sldId id="275" r:id="rId8"/>
    <p:sldId id="269" r:id="rId9"/>
    <p:sldId id="271" r:id="rId10"/>
    <p:sldId id="272" r:id="rId11"/>
    <p:sldId id="273" r:id="rId12"/>
    <p:sldId id="260" r:id="rId13"/>
    <p:sldId id="261" r:id="rId14"/>
    <p:sldId id="278" r:id="rId15"/>
    <p:sldId id="279"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46F98-3883-8CCC-67CB-E725F4DF2348}" v="138" dt="2025-01-29T16:37:16.038"/>
    <p1510:client id="{32352221-F924-414F-BAEF-FC807F57C4AD}" v="7" dt="2025-01-29T15:23:15.783"/>
    <p1510:client id="{F2D2FC50-249A-4409-A67E-1BCCBA44DA54}" v="10732" dt="2025-01-30T04:40:41.4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Willingness as a Function of Price for both Government</a:t>
            </a:r>
            <a:r>
              <a:rPr lang="en-CA" baseline="0"/>
              <a:t> and Private Customers</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scatterChart>
        <c:scatterStyle val="lineMarker"/>
        <c:varyColors val="0"/>
        <c:ser>
          <c:idx val="0"/>
          <c:order val="0"/>
          <c:tx>
            <c:strRef>
              <c:f>Sheet1!$B$1</c:f>
              <c:strCache>
                <c:ptCount val="1"/>
                <c:pt idx="0">
                  <c:v>Government Willingness</c:v>
                </c:pt>
              </c:strCache>
            </c:strRef>
          </c:tx>
          <c:spPr>
            <a:ln w="19050" cap="rnd">
              <a:solidFill>
                <a:schemeClr val="accent1"/>
              </a:solidFill>
              <a:round/>
            </a:ln>
            <a:effectLst/>
          </c:spPr>
          <c:marker>
            <c:symbol val="none"/>
          </c:marker>
          <c:xVal>
            <c:numRef>
              <c:f>Sheet1!$A$2:$A$3</c:f>
              <c:numCache>
                <c:formatCode>General</c:formatCode>
                <c:ptCount val="2"/>
                <c:pt idx="0">
                  <c:v>0</c:v>
                </c:pt>
                <c:pt idx="1">
                  <c:v>100</c:v>
                </c:pt>
              </c:numCache>
            </c:numRef>
          </c:xVal>
          <c:yVal>
            <c:numRef>
              <c:f>Sheet1!$B$2:$B$3</c:f>
              <c:numCache>
                <c:formatCode>General</c:formatCode>
                <c:ptCount val="2"/>
                <c:pt idx="0">
                  <c:v>1</c:v>
                </c:pt>
                <c:pt idx="1">
                  <c:v>0</c:v>
                </c:pt>
              </c:numCache>
            </c:numRef>
          </c:yVal>
          <c:smooth val="0"/>
          <c:extLst>
            <c:ext xmlns:c16="http://schemas.microsoft.com/office/drawing/2014/chart" uri="{C3380CC4-5D6E-409C-BE32-E72D297353CC}">
              <c16:uniqueId val="{00000000-A76E-4E45-9A11-9DF7EEE02756}"/>
            </c:ext>
          </c:extLst>
        </c:ser>
        <c:ser>
          <c:idx val="1"/>
          <c:order val="1"/>
          <c:tx>
            <c:strRef>
              <c:f>Sheet1!$C$1</c:f>
              <c:strCache>
                <c:ptCount val="1"/>
                <c:pt idx="0">
                  <c:v>Private Willingness</c:v>
                </c:pt>
              </c:strCache>
            </c:strRef>
          </c:tx>
          <c:spPr>
            <a:ln w="19050" cap="rnd">
              <a:solidFill>
                <a:srgbClr val="00B0F0"/>
              </a:solidFill>
              <a:round/>
            </a:ln>
            <a:effectLst/>
          </c:spPr>
          <c:marker>
            <c:symbol val="none"/>
          </c:marker>
          <c:xVal>
            <c:numRef>
              <c:f>Sheet1!$A$2:$A$4</c:f>
              <c:numCache>
                <c:formatCode>General</c:formatCode>
                <c:ptCount val="3"/>
                <c:pt idx="0">
                  <c:v>0</c:v>
                </c:pt>
                <c:pt idx="1">
                  <c:v>100</c:v>
                </c:pt>
                <c:pt idx="2">
                  <c:v>150</c:v>
                </c:pt>
              </c:numCache>
            </c:numRef>
          </c:xVal>
          <c:yVal>
            <c:numRef>
              <c:f>Sheet1!$C$2:$C$4</c:f>
              <c:numCache>
                <c:formatCode>General</c:formatCode>
                <c:ptCount val="3"/>
                <c:pt idx="0">
                  <c:v>1</c:v>
                </c:pt>
                <c:pt idx="1">
                  <c:v>0.33333333333333326</c:v>
                </c:pt>
                <c:pt idx="2">
                  <c:v>0</c:v>
                </c:pt>
              </c:numCache>
            </c:numRef>
          </c:yVal>
          <c:smooth val="0"/>
          <c:extLst>
            <c:ext xmlns:c16="http://schemas.microsoft.com/office/drawing/2014/chart" uri="{C3380CC4-5D6E-409C-BE32-E72D297353CC}">
              <c16:uniqueId val="{00000001-A76E-4E45-9A11-9DF7EEE02756}"/>
            </c:ext>
          </c:extLst>
        </c:ser>
        <c:dLbls>
          <c:showLegendKey val="0"/>
          <c:showVal val="0"/>
          <c:showCatName val="0"/>
          <c:showSerName val="0"/>
          <c:showPercent val="0"/>
          <c:showBubbleSize val="0"/>
        </c:dLbls>
        <c:axId val="1207653295"/>
        <c:axId val="1207651855"/>
      </c:scatterChart>
      <c:valAx>
        <c:axId val="1207653295"/>
        <c:scaling>
          <c:orientation val="minMax"/>
          <c:max val="15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Price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1855"/>
        <c:crosses val="autoZero"/>
        <c:crossBetween val="midCat"/>
        <c:majorUnit val="50"/>
      </c:valAx>
      <c:valAx>
        <c:axId val="120765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Willingness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32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Willingness as a Function of Price for both Government</a:t>
            </a:r>
            <a:r>
              <a:rPr lang="en-CA" baseline="0"/>
              <a:t> and Private Customers</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scatterChart>
        <c:scatterStyle val="lineMarker"/>
        <c:varyColors val="0"/>
        <c:ser>
          <c:idx val="0"/>
          <c:order val="0"/>
          <c:tx>
            <c:strRef>
              <c:f>Sheet1!$B$1</c:f>
              <c:strCache>
                <c:ptCount val="1"/>
                <c:pt idx="0">
                  <c:v>Government Willingness</c:v>
                </c:pt>
              </c:strCache>
            </c:strRef>
          </c:tx>
          <c:spPr>
            <a:ln w="19050" cap="rnd">
              <a:solidFill>
                <a:schemeClr val="accent1"/>
              </a:solidFill>
              <a:round/>
            </a:ln>
            <a:effectLst/>
          </c:spPr>
          <c:marker>
            <c:symbol val="none"/>
          </c:marker>
          <c:xVal>
            <c:numRef>
              <c:f>Sheet1!$A$2:$A$3</c:f>
              <c:numCache>
                <c:formatCode>General</c:formatCode>
                <c:ptCount val="2"/>
                <c:pt idx="0">
                  <c:v>0</c:v>
                </c:pt>
                <c:pt idx="1">
                  <c:v>100</c:v>
                </c:pt>
              </c:numCache>
            </c:numRef>
          </c:xVal>
          <c:yVal>
            <c:numRef>
              <c:f>Sheet1!$B$2:$B$3</c:f>
              <c:numCache>
                <c:formatCode>General</c:formatCode>
                <c:ptCount val="2"/>
                <c:pt idx="0">
                  <c:v>1</c:v>
                </c:pt>
                <c:pt idx="1">
                  <c:v>0</c:v>
                </c:pt>
              </c:numCache>
            </c:numRef>
          </c:yVal>
          <c:smooth val="0"/>
          <c:extLst>
            <c:ext xmlns:c16="http://schemas.microsoft.com/office/drawing/2014/chart" uri="{C3380CC4-5D6E-409C-BE32-E72D297353CC}">
              <c16:uniqueId val="{00000000-A76E-4E45-9A11-9DF7EEE02756}"/>
            </c:ext>
          </c:extLst>
        </c:ser>
        <c:ser>
          <c:idx val="1"/>
          <c:order val="1"/>
          <c:tx>
            <c:strRef>
              <c:f>Sheet1!$C$1</c:f>
              <c:strCache>
                <c:ptCount val="1"/>
                <c:pt idx="0">
                  <c:v>Private Willingness</c:v>
                </c:pt>
              </c:strCache>
            </c:strRef>
          </c:tx>
          <c:spPr>
            <a:ln w="19050" cap="rnd">
              <a:solidFill>
                <a:srgbClr val="00B0F0"/>
              </a:solidFill>
              <a:round/>
            </a:ln>
            <a:effectLst/>
          </c:spPr>
          <c:marker>
            <c:symbol val="none"/>
          </c:marker>
          <c:xVal>
            <c:numRef>
              <c:f>Sheet1!$A$2:$A$4</c:f>
              <c:numCache>
                <c:formatCode>General</c:formatCode>
                <c:ptCount val="3"/>
                <c:pt idx="0">
                  <c:v>0</c:v>
                </c:pt>
                <c:pt idx="1">
                  <c:v>100</c:v>
                </c:pt>
                <c:pt idx="2">
                  <c:v>150</c:v>
                </c:pt>
              </c:numCache>
            </c:numRef>
          </c:xVal>
          <c:yVal>
            <c:numRef>
              <c:f>Sheet1!$C$2:$C$4</c:f>
              <c:numCache>
                <c:formatCode>General</c:formatCode>
                <c:ptCount val="3"/>
                <c:pt idx="0">
                  <c:v>1</c:v>
                </c:pt>
                <c:pt idx="1">
                  <c:v>0.33333333333333326</c:v>
                </c:pt>
                <c:pt idx="2">
                  <c:v>0</c:v>
                </c:pt>
              </c:numCache>
            </c:numRef>
          </c:yVal>
          <c:smooth val="0"/>
          <c:extLst>
            <c:ext xmlns:c16="http://schemas.microsoft.com/office/drawing/2014/chart" uri="{C3380CC4-5D6E-409C-BE32-E72D297353CC}">
              <c16:uniqueId val="{00000001-A76E-4E45-9A11-9DF7EEE02756}"/>
            </c:ext>
          </c:extLst>
        </c:ser>
        <c:dLbls>
          <c:showLegendKey val="0"/>
          <c:showVal val="0"/>
          <c:showCatName val="0"/>
          <c:showSerName val="0"/>
          <c:showPercent val="0"/>
          <c:showBubbleSize val="0"/>
        </c:dLbls>
        <c:axId val="1207653295"/>
        <c:axId val="1207651855"/>
      </c:scatterChart>
      <c:valAx>
        <c:axId val="1207653295"/>
        <c:scaling>
          <c:orientation val="minMax"/>
          <c:max val="15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Price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1855"/>
        <c:crosses val="autoZero"/>
        <c:crossBetween val="midCat"/>
        <c:majorUnit val="50"/>
      </c:valAx>
      <c:valAx>
        <c:axId val="120765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Willingness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32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Willingness as a Function of Price for both Government</a:t>
            </a:r>
            <a:r>
              <a:rPr lang="en-CA" baseline="0"/>
              <a:t> and Private Customers</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scatterChart>
        <c:scatterStyle val="lineMarker"/>
        <c:varyColors val="0"/>
        <c:ser>
          <c:idx val="0"/>
          <c:order val="0"/>
          <c:tx>
            <c:strRef>
              <c:f>Sheet1!$B$1</c:f>
              <c:strCache>
                <c:ptCount val="1"/>
                <c:pt idx="0">
                  <c:v>Government Willingness</c:v>
                </c:pt>
              </c:strCache>
            </c:strRef>
          </c:tx>
          <c:spPr>
            <a:ln w="19050" cap="rnd">
              <a:solidFill>
                <a:schemeClr val="accent1"/>
              </a:solidFill>
              <a:round/>
            </a:ln>
            <a:effectLst/>
          </c:spPr>
          <c:marker>
            <c:symbol val="none"/>
          </c:marker>
          <c:xVal>
            <c:numRef>
              <c:f>Sheet1!$A$2:$A$3</c:f>
              <c:numCache>
                <c:formatCode>General</c:formatCode>
                <c:ptCount val="2"/>
                <c:pt idx="0">
                  <c:v>0</c:v>
                </c:pt>
                <c:pt idx="1">
                  <c:v>100</c:v>
                </c:pt>
              </c:numCache>
            </c:numRef>
          </c:xVal>
          <c:yVal>
            <c:numRef>
              <c:f>Sheet1!$B$2:$B$3</c:f>
              <c:numCache>
                <c:formatCode>General</c:formatCode>
                <c:ptCount val="2"/>
                <c:pt idx="0">
                  <c:v>1</c:v>
                </c:pt>
                <c:pt idx="1">
                  <c:v>0</c:v>
                </c:pt>
              </c:numCache>
            </c:numRef>
          </c:yVal>
          <c:smooth val="0"/>
          <c:extLst>
            <c:ext xmlns:c16="http://schemas.microsoft.com/office/drawing/2014/chart" uri="{C3380CC4-5D6E-409C-BE32-E72D297353CC}">
              <c16:uniqueId val="{00000000-A76E-4E45-9A11-9DF7EEE02756}"/>
            </c:ext>
          </c:extLst>
        </c:ser>
        <c:ser>
          <c:idx val="1"/>
          <c:order val="1"/>
          <c:tx>
            <c:strRef>
              <c:f>Sheet1!$C$1</c:f>
              <c:strCache>
                <c:ptCount val="1"/>
                <c:pt idx="0">
                  <c:v>Private Willingness</c:v>
                </c:pt>
              </c:strCache>
            </c:strRef>
          </c:tx>
          <c:spPr>
            <a:ln w="19050" cap="rnd">
              <a:solidFill>
                <a:srgbClr val="00B0F0"/>
              </a:solidFill>
              <a:round/>
            </a:ln>
            <a:effectLst/>
          </c:spPr>
          <c:marker>
            <c:symbol val="none"/>
          </c:marker>
          <c:xVal>
            <c:numRef>
              <c:f>Sheet1!$A$2:$A$4</c:f>
              <c:numCache>
                <c:formatCode>General</c:formatCode>
                <c:ptCount val="3"/>
                <c:pt idx="0">
                  <c:v>0</c:v>
                </c:pt>
                <c:pt idx="1">
                  <c:v>100</c:v>
                </c:pt>
                <c:pt idx="2">
                  <c:v>150</c:v>
                </c:pt>
              </c:numCache>
            </c:numRef>
          </c:xVal>
          <c:yVal>
            <c:numRef>
              <c:f>Sheet1!$C$2:$C$4</c:f>
              <c:numCache>
                <c:formatCode>General</c:formatCode>
                <c:ptCount val="3"/>
                <c:pt idx="0">
                  <c:v>1</c:v>
                </c:pt>
                <c:pt idx="1">
                  <c:v>0.33333333333333326</c:v>
                </c:pt>
                <c:pt idx="2">
                  <c:v>0</c:v>
                </c:pt>
              </c:numCache>
            </c:numRef>
          </c:yVal>
          <c:smooth val="0"/>
          <c:extLst>
            <c:ext xmlns:c16="http://schemas.microsoft.com/office/drawing/2014/chart" uri="{C3380CC4-5D6E-409C-BE32-E72D297353CC}">
              <c16:uniqueId val="{00000001-A76E-4E45-9A11-9DF7EEE02756}"/>
            </c:ext>
          </c:extLst>
        </c:ser>
        <c:dLbls>
          <c:showLegendKey val="0"/>
          <c:showVal val="0"/>
          <c:showCatName val="0"/>
          <c:showSerName val="0"/>
          <c:showPercent val="0"/>
          <c:showBubbleSize val="0"/>
        </c:dLbls>
        <c:axId val="1207653295"/>
        <c:axId val="1207651855"/>
      </c:scatterChart>
      <c:valAx>
        <c:axId val="1207653295"/>
        <c:scaling>
          <c:orientation val="minMax"/>
          <c:max val="15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Price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1855"/>
        <c:crosses val="autoZero"/>
        <c:crossBetween val="midCat"/>
        <c:majorUnit val="50"/>
      </c:valAx>
      <c:valAx>
        <c:axId val="1207651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Willingness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3295"/>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CD30-7B48-4A71-60E2-135F9518D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7A8EC6-7713-646E-01F0-080A993C6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901298-D4AA-500A-12EF-A05031BD6E16}"/>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1F1D41EE-B523-E4B4-86DB-D52460948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FB876-5AF2-AFD1-9DC4-3FF152A990D4}"/>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911116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C58E-ED7B-F307-716E-9D471CA2F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44799-430E-A993-33A0-12CD737193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72772-0CBF-C7C9-F7D3-8DB4F9936714}"/>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851B14E6-AFBF-FD9E-B1C5-D333895CB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D34F3-8A12-DB6A-2170-E85C6C679698}"/>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427858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04246-B08C-721E-841F-5E82E7DD8B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EE9A3B-21AA-F4E7-07D1-897EA94381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6D2DAE-3AF8-7A72-963D-063F6480D40D}"/>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7AF7F683-FB98-E367-3022-F347137B5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1B5DB-05A1-7302-B161-C5F6B3FEDEA6}"/>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3082327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CF75-E5C7-1757-BD70-5F6237D3C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687874-D2A0-F5CA-E083-3F9844A07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10C617-E2D7-BCA3-FEA9-E03D860634D2}"/>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6F9B5B3D-8DA7-2426-21BB-4C02F3DFA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BA469-F793-2A1B-3E1D-C7B202FD2E23}"/>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331519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07E4-6E74-8C52-9737-F91AE5DC4F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12782A-2845-6721-7816-5A959B72D3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E2B00-18D4-B8DC-D83A-5D395B5F3E2F}"/>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F28CD4E9-5FBF-6EF4-2102-EF18279CD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9A6D01-4012-C764-93A6-509341D4DB23}"/>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247595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0E7E-1D43-77E7-92DF-BCF98B763C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FE348-77E3-9B0A-F500-7A3D39B171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36A20-BE66-8066-9CA4-3AB1927400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6086BB-C187-8240-8D8C-A610BD3FC7EA}"/>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6" name="Footer Placeholder 5">
            <a:extLst>
              <a:ext uri="{FF2B5EF4-FFF2-40B4-BE49-F238E27FC236}">
                <a16:creationId xmlns:a16="http://schemas.microsoft.com/office/drawing/2014/main" id="{80AE8E53-C8C8-3694-5CC6-8EE6FF9F5A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DB0B6A-FCFD-598B-960F-F26AD6B22531}"/>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2266794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7D5C-3450-EC61-24DE-9082A66088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1E4ECB-81BA-45D1-6C19-116C62A07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654517-A3AE-C36E-8EF5-0E86F263A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C60FC6-CBC0-58F4-B2C2-41EBCE6ED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966DE-D3D5-2753-9698-617CF00D9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8E85D4-F6CA-C928-4CC3-EA02D45EFE45}"/>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8" name="Footer Placeholder 7">
            <a:extLst>
              <a:ext uri="{FF2B5EF4-FFF2-40B4-BE49-F238E27FC236}">
                <a16:creationId xmlns:a16="http://schemas.microsoft.com/office/drawing/2014/main" id="{80B86202-1388-B53C-5292-8D6605E8E3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3DD302-B900-FAF5-4F9B-066743B92D5F}"/>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357762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9513-057A-1B17-AC36-F530277E06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71E949-EF6A-ADBC-F2D1-543A766C032A}"/>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4" name="Footer Placeholder 3">
            <a:extLst>
              <a:ext uri="{FF2B5EF4-FFF2-40B4-BE49-F238E27FC236}">
                <a16:creationId xmlns:a16="http://schemas.microsoft.com/office/drawing/2014/main" id="{8F68D8B9-95D1-0680-6B14-86E4E168B6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930DFB-9F7D-F0D0-5641-E5C7BB3C197F}"/>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412454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E24D5-BC2A-036A-5C46-3C99EAFD8084}"/>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3" name="Footer Placeholder 2">
            <a:extLst>
              <a:ext uri="{FF2B5EF4-FFF2-40B4-BE49-F238E27FC236}">
                <a16:creationId xmlns:a16="http://schemas.microsoft.com/office/drawing/2014/main" id="{433C9BA7-5A39-4264-8FFE-81A4C49DBE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109FCE-51CB-8F0E-2F00-2608127715CD}"/>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2181926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AEA4-25A2-92FE-60F4-813B3CD4C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4A7172-5ADD-40DE-3851-15870F0D3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05CC6-2188-E003-5B71-CD6B5E2F6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1A9EC0-D388-7654-203C-A5939AD7F8B5}"/>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6" name="Footer Placeholder 5">
            <a:extLst>
              <a:ext uri="{FF2B5EF4-FFF2-40B4-BE49-F238E27FC236}">
                <a16:creationId xmlns:a16="http://schemas.microsoft.com/office/drawing/2014/main" id="{BBF33E2F-3A00-E884-3C0D-766A934D1F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08FFD0-F0FE-CEDA-1456-7CA4F041C98A}"/>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180864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7792-2522-F366-1EA1-E2776CA708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173A3D-B876-AF5B-3BB2-360A0CD2A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A62BEE-38A8-6846-C58F-434F0DC66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BA1F1-9FA0-69E9-8148-46F4A7D73FBB}"/>
              </a:ext>
            </a:extLst>
          </p:cNvPr>
          <p:cNvSpPr>
            <a:spLocks noGrp="1"/>
          </p:cNvSpPr>
          <p:nvPr>
            <p:ph type="dt" sz="half" idx="10"/>
          </p:nvPr>
        </p:nvSpPr>
        <p:spPr/>
        <p:txBody>
          <a:bodyPr/>
          <a:lstStyle/>
          <a:p>
            <a:fld id="{872B1866-CBDA-3845-8DAF-8FFF85EFA53B}" type="datetimeFigureOut">
              <a:rPr lang="en-US" smtClean="0"/>
              <a:t>7/24/2025</a:t>
            </a:fld>
            <a:endParaRPr lang="en-US"/>
          </a:p>
        </p:txBody>
      </p:sp>
      <p:sp>
        <p:nvSpPr>
          <p:cNvPr id="6" name="Footer Placeholder 5">
            <a:extLst>
              <a:ext uri="{FF2B5EF4-FFF2-40B4-BE49-F238E27FC236}">
                <a16:creationId xmlns:a16="http://schemas.microsoft.com/office/drawing/2014/main" id="{16501B22-FF92-0DCF-411B-D604526F5A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5995DF-3FF0-A4A4-3EED-12B4798BCF13}"/>
              </a:ext>
            </a:extLst>
          </p:cNvPr>
          <p:cNvSpPr>
            <a:spLocks noGrp="1"/>
          </p:cNvSpPr>
          <p:nvPr>
            <p:ph type="sldNum" sz="quarter" idx="12"/>
          </p:nvPr>
        </p:nvSpPr>
        <p:spPr/>
        <p:txBody>
          <a:bodyPr/>
          <a:lstStyle/>
          <a:p>
            <a:fld id="{0DE070D9-DAD7-0D49-9989-43C52A449AC4}" type="slidenum">
              <a:rPr lang="en-US" smtClean="0"/>
              <a:t>‹#›</a:t>
            </a:fld>
            <a:endParaRPr lang="en-US"/>
          </a:p>
        </p:txBody>
      </p:sp>
    </p:spTree>
    <p:extLst>
      <p:ext uri="{BB962C8B-B14F-4D97-AF65-F5344CB8AC3E}">
        <p14:creationId xmlns:p14="http://schemas.microsoft.com/office/powerpoint/2010/main" val="17998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F757E-0731-9AE9-D5BB-C5B8194316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883E75-9784-ECB3-224D-1369F9000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8EFC1-055E-8F2F-E7DF-D80A9430D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2B1866-CBDA-3845-8DAF-8FFF85EFA53B}" type="datetimeFigureOut">
              <a:rPr lang="en-US" smtClean="0"/>
              <a:t>7/24/2025</a:t>
            </a:fld>
            <a:endParaRPr lang="en-US"/>
          </a:p>
        </p:txBody>
      </p:sp>
      <p:sp>
        <p:nvSpPr>
          <p:cNvPr id="5" name="Footer Placeholder 4">
            <a:extLst>
              <a:ext uri="{FF2B5EF4-FFF2-40B4-BE49-F238E27FC236}">
                <a16:creationId xmlns:a16="http://schemas.microsoft.com/office/drawing/2014/main" id="{539132EA-3645-38C2-8A69-9841B2EC1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912966-D0A4-3F6F-2578-1121B5315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E070D9-DAD7-0D49-9989-43C52A449AC4}" type="slidenum">
              <a:rPr lang="en-US" smtClean="0"/>
              <a:t>‹#›</a:t>
            </a:fld>
            <a:endParaRPr lang="en-US"/>
          </a:p>
        </p:txBody>
      </p:sp>
    </p:spTree>
    <p:extLst>
      <p:ext uri="{BB962C8B-B14F-4D97-AF65-F5344CB8AC3E}">
        <p14:creationId xmlns:p14="http://schemas.microsoft.com/office/powerpoint/2010/main" val="274477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DA5BED-FBEF-E830-CA4A-E2CFB14DFD73}"/>
              </a:ext>
            </a:extLst>
          </p:cNvPr>
          <p:cNvSpPr>
            <a:spLocks noGrp="1"/>
          </p:cNvSpPr>
          <p:nvPr>
            <p:ph type="ctrTitle"/>
          </p:nvPr>
        </p:nvSpPr>
        <p:spPr>
          <a:xfrm>
            <a:off x="499924" y="699924"/>
            <a:ext cx="10053763" cy="2928470"/>
          </a:xfrm>
        </p:spPr>
        <p:txBody>
          <a:bodyPr anchor="b">
            <a:normAutofit/>
          </a:bodyPr>
          <a:lstStyle/>
          <a:p>
            <a:pPr algn="l"/>
            <a:r>
              <a:rPr lang="en-US" sz="4800" dirty="0">
                <a:solidFill>
                  <a:srgbClr val="FFFFFF"/>
                </a:solidFill>
                <a:latin typeface="Times New Roman" panose="02020603050405020304" pitchFamily="18" charset="0"/>
                <a:cs typeface="Times New Roman" panose="02020603050405020304" pitchFamily="18" charset="0"/>
              </a:rPr>
              <a:t>Pricing at </a:t>
            </a:r>
            <a:r>
              <a:rPr lang="en-US" sz="4800" dirty="0" err="1">
                <a:solidFill>
                  <a:srgbClr val="FFFFFF"/>
                </a:solidFill>
                <a:latin typeface="Times New Roman" panose="02020603050405020304" pitchFamily="18" charset="0"/>
                <a:cs typeface="Times New Roman" panose="02020603050405020304" pitchFamily="18" charset="0"/>
              </a:rPr>
              <a:t>Vocram</a:t>
            </a:r>
            <a:r>
              <a:rPr lang="en-US" sz="4800" dirty="0">
                <a:solidFill>
                  <a:srgbClr val="FFFFFF"/>
                </a:solidFill>
                <a:latin typeface="Times New Roman" panose="02020603050405020304" pitchFamily="18" charset="0"/>
                <a:cs typeface="Times New Roman" panose="02020603050405020304" pitchFamily="18" charset="0"/>
              </a:rPr>
              <a:t> Airways</a:t>
            </a:r>
          </a:p>
        </p:txBody>
      </p:sp>
      <p:sp>
        <p:nvSpPr>
          <p:cNvPr id="3" name="Subtitle 2">
            <a:extLst>
              <a:ext uri="{FF2B5EF4-FFF2-40B4-BE49-F238E27FC236}">
                <a16:creationId xmlns:a16="http://schemas.microsoft.com/office/drawing/2014/main" id="{D01BA3E4-EAE1-823D-4CA0-461AEC1EE45E}"/>
              </a:ext>
            </a:extLst>
          </p:cNvPr>
          <p:cNvSpPr>
            <a:spLocks noGrp="1"/>
          </p:cNvSpPr>
          <p:nvPr>
            <p:ph type="subTitle" idx="1"/>
          </p:nvPr>
        </p:nvSpPr>
        <p:spPr>
          <a:xfrm>
            <a:off x="455520" y="4892190"/>
            <a:ext cx="10005951" cy="1458258"/>
          </a:xfrm>
        </p:spPr>
        <p:txBody>
          <a:bodyPr anchor="ctr">
            <a:normAutofit/>
          </a:bodyPr>
          <a:lstStyle/>
          <a:p>
            <a:pPr algn="l"/>
            <a:r>
              <a:rPr lang="en-US" b="1" dirty="0">
                <a:latin typeface="Times New Roman" panose="02020603050405020304" pitchFamily="18" charset="0"/>
                <a:cs typeface="Times New Roman" panose="02020603050405020304" pitchFamily="18" charset="0"/>
              </a:rPr>
              <a:t>Dalya Mirlas</a:t>
            </a:r>
            <a:endParaRPr 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51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D8BE8D-2045-6A05-1B72-97CEE35F16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7A02D6-E39A-6762-E092-44794A016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9DF856-127C-0123-D6A8-496A46AC1D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2F6EA52-3CD9-2616-446D-357005502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BA9E6F-BC56-CA87-AC76-9A3868400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B31450-6056-4765-C299-0C56144AB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F9E82-39BB-1310-A434-FBF637489704}"/>
              </a:ext>
            </a:extLst>
          </p:cNvPr>
          <p:cNvSpPr>
            <a:spLocks noGrp="1"/>
          </p:cNvSpPr>
          <p:nvPr>
            <p:ph type="title"/>
          </p:nvPr>
        </p:nvSpPr>
        <p:spPr>
          <a:xfrm>
            <a:off x="1371599" y="294538"/>
            <a:ext cx="10086976" cy="1033669"/>
          </a:xfrm>
        </p:spPr>
        <p:txBody>
          <a:bodyPr>
            <a:normAutofit fontScale="90000"/>
          </a:bodyPr>
          <a:lstStyle/>
          <a:p>
            <a:r>
              <a:rPr lang="en-US" sz="4000" dirty="0">
                <a:solidFill>
                  <a:srgbClr val="FFFFFF"/>
                </a:solidFill>
                <a:latin typeface="Times New Roman"/>
                <a:cs typeface="Times New Roman"/>
              </a:rPr>
              <a:t>The Developed Model – Transition Matrix Algorithm (continued)</a:t>
            </a:r>
            <a:endParaRPr lang="en-CA" sz="4000" dirty="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DC5E89F-0E9D-C27B-7CCC-7D39F4BD043A}"/>
                  </a:ext>
                </a:extLst>
              </p:cNvPr>
              <p:cNvSpPr>
                <a:spLocks noGrp="1"/>
              </p:cNvSpPr>
              <p:nvPr>
                <p:ph idx="1"/>
              </p:nvPr>
            </p:nvSpPr>
            <p:spPr/>
            <p:txBody>
              <a:bodyPr>
                <a:normAutofit/>
              </a:bodyPr>
              <a:lstStyle/>
              <a:p>
                <a:r>
                  <a:rPr lang="en-US" dirty="0"/>
                  <a:t>If the Markov step is from one state to a different state, then there are two possibilities:</a:t>
                </a:r>
              </a:p>
              <a:p>
                <a:pPr marL="914400" lvl="1" indent="-457200">
                  <a:buFont typeface="+mj-lt"/>
                  <a:buAutoNum type="arabicPeriod"/>
                </a:pPr>
                <a:r>
                  <a:rPr lang="en-US" dirty="0"/>
                  <a:t>The number of passengers in the </a:t>
                </a:r>
                <a:r>
                  <a:rPr lang="en-US" b="1" dirty="0"/>
                  <a:t>government</a:t>
                </a:r>
                <a:r>
                  <a:rPr lang="en-US" dirty="0"/>
                  <a:t> group increased by 1 between the first state and the second state. Then this cell is set to </a:t>
                </a:r>
                <a14:m>
                  <m:oMath xmlns:m="http://schemas.openxmlformats.org/officeDocument/2006/math">
                    <m:r>
                      <a:rPr lang="en-CA" sz="2400" b="1" i="1" dirty="0" smtClean="0">
                        <a:highlight>
                          <a:srgbClr val="FFFF00"/>
                        </a:highlight>
                        <a:latin typeface="Cambria Math" panose="02040503050406030204" pitchFamily="18" charset="0"/>
                        <a:sym typeface="Wingdings" panose="05000000000000000000" pitchFamily="2" charset="2"/>
                      </a:rPr>
                      <m:t>𝒑𝒓𝒐𝒃</m:t>
                    </m:r>
                    <m:r>
                      <a:rPr lang="en-CA" sz="2400" b="1" i="1" dirty="0" smtClean="0">
                        <a:highlight>
                          <a:srgbClr val="FFFF00"/>
                        </a:highlight>
                        <a:latin typeface="Cambria Math" panose="02040503050406030204" pitchFamily="18" charset="0"/>
                        <a:sym typeface="Wingdings" panose="05000000000000000000" pitchFamily="2" charset="2"/>
                      </a:rPr>
                      <m:t>_</m:t>
                    </m:r>
                    <m:r>
                      <a:rPr lang="en-CA" sz="2400" b="1" i="1" dirty="0" smtClean="0">
                        <a:highlight>
                          <a:srgbClr val="FFFF00"/>
                        </a:highlight>
                        <a:latin typeface="Cambria Math" panose="02040503050406030204" pitchFamily="18" charset="0"/>
                        <a:sym typeface="Wingdings" panose="05000000000000000000" pitchFamily="2" charset="2"/>
                      </a:rPr>
                      <m:t>𝒈𝒐𝒗</m:t>
                    </m:r>
                    <m:r>
                      <a:rPr lang="en-CA" sz="2400" b="1" i="1" dirty="0" smtClean="0">
                        <a:highlight>
                          <a:srgbClr val="FFFF00"/>
                        </a:highlight>
                        <a:latin typeface="Cambria Math" panose="02040503050406030204" pitchFamily="18" charset="0"/>
                        <a:sym typeface="Wingdings" panose="05000000000000000000" pitchFamily="2" charset="2"/>
                      </a:rPr>
                      <m:t>_</m:t>
                    </m:r>
                    <m:r>
                      <a:rPr lang="en-CA" sz="2400" b="1" i="1" dirty="0" smtClean="0">
                        <a:highlight>
                          <a:srgbClr val="FFFF00"/>
                        </a:highlight>
                        <a:latin typeface="Cambria Math" panose="02040503050406030204" pitchFamily="18" charset="0"/>
                        <a:sym typeface="Wingdings" panose="05000000000000000000" pitchFamily="2" charset="2"/>
                      </a:rPr>
                      <m:t>𝒑𝒂𝒚</m:t>
                    </m:r>
                    <m:sSub>
                      <m:sSubPr>
                        <m:ctrlPr>
                          <a:rPr lang="en-US" sz="2400" b="1" i="1" dirty="0" smtClean="0">
                            <a:highlight>
                              <a:srgbClr val="FFFF00"/>
                            </a:highlight>
                            <a:latin typeface="Cambria Math" panose="02040503050406030204" pitchFamily="18" charset="0"/>
                            <a:sym typeface="Wingdings" panose="05000000000000000000" pitchFamily="2" charset="2"/>
                          </a:rPr>
                        </m:ctrlPr>
                      </m:sSubPr>
                      <m:e>
                        <m:r>
                          <a:rPr lang="en-CA" sz="2400" b="1" i="1" dirty="0" smtClean="0">
                            <a:highlight>
                              <a:srgbClr val="FFFF00"/>
                            </a:highlight>
                            <a:latin typeface="Cambria Math" panose="02040503050406030204" pitchFamily="18" charset="0"/>
                            <a:sym typeface="Wingdings" panose="05000000000000000000" pitchFamily="2" charset="2"/>
                          </a:rPr>
                          <m:t>𝒔</m:t>
                        </m:r>
                      </m:e>
                      <m:sub>
                        <m:r>
                          <a:rPr lang="en-US" sz="2400" b="1" i="1" dirty="0" smtClean="0">
                            <a:highlight>
                              <a:srgbClr val="FFFF00"/>
                            </a:highlight>
                            <a:latin typeface="Cambria Math" panose="02040503050406030204" pitchFamily="18" charset="0"/>
                            <a:sym typeface="Wingdings" panose="05000000000000000000" pitchFamily="2" charset="2"/>
                          </a:rPr>
                          <m:t>𝒑𝒓𝒊𝒄𝒆</m:t>
                        </m:r>
                      </m:sub>
                    </m:sSub>
                  </m:oMath>
                </a14:m>
                <a:r>
                  <a:rPr lang="en-CA" dirty="0"/>
                  <a:t>.</a:t>
                </a:r>
              </a:p>
              <a:p>
                <a:pPr marL="914400" lvl="1" indent="-457200">
                  <a:buFont typeface="+mj-lt"/>
                  <a:buAutoNum type="arabicPeriod"/>
                </a:pPr>
                <a:r>
                  <a:rPr lang="en-US" dirty="0"/>
                  <a:t>The number of passengers in the </a:t>
                </a:r>
                <a:r>
                  <a:rPr lang="en-US" b="1" dirty="0"/>
                  <a:t>private</a:t>
                </a:r>
                <a:r>
                  <a:rPr lang="en-US" dirty="0"/>
                  <a:t> group increased by 1 between the first state and the second state. Then this cell is set to </a:t>
                </a:r>
                <a14:m>
                  <m:oMath xmlns:m="http://schemas.openxmlformats.org/officeDocument/2006/math">
                    <m:r>
                      <a:rPr lang="en-CA" sz="2400" b="1" i="1" dirty="0" smtClean="0">
                        <a:highlight>
                          <a:srgbClr val="FFFF00"/>
                        </a:highlight>
                        <a:latin typeface="Cambria Math" panose="02040503050406030204" pitchFamily="18" charset="0"/>
                        <a:sym typeface="Wingdings" panose="05000000000000000000" pitchFamily="2" charset="2"/>
                      </a:rPr>
                      <m:t>𝒑𝒓𝒐𝒃</m:t>
                    </m:r>
                    <m:r>
                      <a:rPr lang="en-CA" sz="2400" b="1" i="1" dirty="0" smtClean="0">
                        <a:highlight>
                          <a:srgbClr val="FFFF00"/>
                        </a:highlight>
                        <a:latin typeface="Cambria Math" panose="02040503050406030204" pitchFamily="18" charset="0"/>
                        <a:sym typeface="Wingdings" panose="05000000000000000000" pitchFamily="2" charset="2"/>
                      </a:rPr>
                      <m:t>_</m:t>
                    </m:r>
                    <m:r>
                      <a:rPr lang="en-US" sz="2400" b="1" i="1" dirty="0" smtClean="0">
                        <a:highlight>
                          <a:srgbClr val="FFFF00"/>
                        </a:highlight>
                        <a:latin typeface="Cambria Math" panose="02040503050406030204" pitchFamily="18" charset="0"/>
                        <a:sym typeface="Wingdings" panose="05000000000000000000" pitchFamily="2" charset="2"/>
                      </a:rPr>
                      <m:t>𝒑𝒓𝒊𝒗𝒂𝒕𝒆</m:t>
                    </m:r>
                    <m:r>
                      <a:rPr lang="en-CA" sz="2400" b="1" i="1" dirty="0" smtClean="0">
                        <a:highlight>
                          <a:srgbClr val="FFFF00"/>
                        </a:highlight>
                        <a:latin typeface="Cambria Math" panose="02040503050406030204" pitchFamily="18" charset="0"/>
                        <a:sym typeface="Wingdings" panose="05000000000000000000" pitchFamily="2" charset="2"/>
                      </a:rPr>
                      <m:t>_</m:t>
                    </m:r>
                    <m:r>
                      <a:rPr lang="en-CA" sz="2400" b="1" i="1" dirty="0" smtClean="0">
                        <a:highlight>
                          <a:srgbClr val="FFFF00"/>
                        </a:highlight>
                        <a:latin typeface="Cambria Math" panose="02040503050406030204" pitchFamily="18" charset="0"/>
                        <a:sym typeface="Wingdings" panose="05000000000000000000" pitchFamily="2" charset="2"/>
                      </a:rPr>
                      <m:t>𝒑𝒂𝒚</m:t>
                    </m:r>
                    <m:sSub>
                      <m:sSubPr>
                        <m:ctrlPr>
                          <a:rPr lang="en-US" sz="2400" b="1" i="1" dirty="0" smtClean="0">
                            <a:highlight>
                              <a:srgbClr val="FFFF00"/>
                            </a:highlight>
                            <a:latin typeface="Cambria Math" panose="02040503050406030204" pitchFamily="18" charset="0"/>
                            <a:sym typeface="Wingdings" panose="05000000000000000000" pitchFamily="2" charset="2"/>
                          </a:rPr>
                        </m:ctrlPr>
                      </m:sSubPr>
                      <m:e>
                        <m:r>
                          <a:rPr lang="en-CA" sz="2400" b="1" i="1" dirty="0" smtClean="0">
                            <a:highlight>
                              <a:srgbClr val="FFFF00"/>
                            </a:highlight>
                            <a:latin typeface="Cambria Math" panose="02040503050406030204" pitchFamily="18" charset="0"/>
                            <a:sym typeface="Wingdings" panose="05000000000000000000" pitchFamily="2" charset="2"/>
                          </a:rPr>
                          <m:t>𝒔</m:t>
                        </m:r>
                      </m:e>
                      <m:sub>
                        <m:r>
                          <a:rPr lang="en-US" sz="2400" b="1" i="1" dirty="0" smtClean="0">
                            <a:highlight>
                              <a:srgbClr val="FFFF00"/>
                            </a:highlight>
                            <a:latin typeface="Cambria Math" panose="02040503050406030204" pitchFamily="18" charset="0"/>
                            <a:sym typeface="Wingdings" panose="05000000000000000000" pitchFamily="2" charset="2"/>
                          </a:rPr>
                          <m:t>𝒑𝒓𝒊𝒄𝒆</m:t>
                        </m:r>
                      </m:sub>
                    </m:sSub>
                  </m:oMath>
                </a14:m>
                <a:r>
                  <a:rPr lang="en-CA" dirty="0"/>
                  <a:t>.</a:t>
                </a:r>
              </a:p>
              <a:p>
                <a:r>
                  <a:rPr lang="en-CA" dirty="0"/>
                  <a:t>Finally, all other transition probabilities are set to </a:t>
                </a:r>
                <a:r>
                  <a:rPr lang="en-CA" dirty="0">
                    <a:highlight>
                      <a:srgbClr val="FFFF00"/>
                    </a:highlight>
                  </a:rPr>
                  <a:t>0</a:t>
                </a:r>
                <a:r>
                  <a:rPr lang="en-CA" dirty="0"/>
                  <a:t>.</a:t>
                </a:r>
              </a:p>
              <a:p>
                <a:pPr marL="914400" lvl="1" indent="-457200">
                  <a:buFont typeface="+mj-lt"/>
                  <a:buAutoNum type="arabicPeriod"/>
                </a:pPr>
                <a:endParaRPr lang="en-US" dirty="0"/>
              </a:p>
            </p:txBody>
          </p:sp>
        </mc:Choice>
        <mc:Fallback xmlns="">
          <p:sp>
            <p:nvSpPr>
              <p:cNvPr id="4" name="Content Placeholder 3">
                <a:extLst>
                  <a:ext uri="{FF2B5EF4-FFF2-40B4-BE49-F238E27FC236}">
                    <a16:creationId xmlns:a16="http://schemas.microsoft.com/office/drawing/2014/main" id="{8DC5E89F-0E9D-C27B-7CCC-7D39F4BD043A}"/>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CA">
                    <a:noFill/>
                  </a:rPr>
                  <a:t> </a:t>
                </a:r>
              </a:p>
            </p:txBody>
          </p:sp>
        </mc:Fallback>
      </mc:AlternateContent>
    </p:spTree>
    <p:extLst>
      <p:ext uri="{BB962C8B-B14F-4D97-AF65-F5344CB8AC3E}">
        <p14:creationId xmlns:p14="http://schemas.microsoft.com/office/powerpoint/2010/main" val="2009861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DCC5CA-AC7B-5EBA-B21C-E535D6274E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838931-486B-6082-6D2F-AC0D9D817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602891-6D51-D74D-D2E8-B9F16FBE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31DB78-9AD0-1390-16AC-603C01FA4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242B6D-EEE7-3FB3-8C65-46498DABF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28D3391-5D2D-0D78-0A75-34C4096E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3EDEB-107A-6AC1-7280-47533CF142D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The Developed Model - Algorithm</a:t>
            </a:r>
            <a:endParaRPr lang="en-CA" sz="4000" dirty="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82792C1B-89B5-BFD4-20A5-18E09218DD79}"/>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Create a list of prices ranging from 0 to </a:t>
                </a:r>
                <a:r>
                  <a:rPr lang="en-US" dirty="0" err="1"/>
                  <a:t>ub_gov</a:t>
                </a:r>
                <a:r>
                  <a:rPr lang="en-US" dirty="0"/>
                  <a:t>.</a:t>
                </a:r>
              </a:p>
              <a:p>
                <a:pPr marL="514350" indent="-514350">
                  <a:buFont typeface="+mj-lt"/>
                  <a:buAutoNum type="arabicPeriod"/>
                </a:pPr>
                <a:r>
                  <a:rPr lang="en-US" dirty="0"/>
                  <a:t>Initialize </a:t>
                </a:r>
                <a:r>
                  <a:rPr lang="en-US" dirty="0" err="1"/>
                  <a:t>optimal_revenue</a:t>
                </a:r>
                <a:r>
                  <a:rPr lang="en-US" dirty="0"/>
                  <a:t> = 0, </a:t>
                </a:r>
                <a:r>
                  <a:rPr lang="en-US" dirty="0" err="1"/>
                  <a:t>optimal_price</a:t>
                </a:r>
                <a:r>
                  <a:rPr lang="en-US" dirty="0"/>
                  <a:t> = 0</a:t>
                </a:r>
              </a:p>
              <a:p>
                <a:pPr marL="514350" indent="-514350">
                  <a:buFont typeface="+mj-lt"/>
                  <a:buAutoNum type="arabicPeriod"/>
                </a:pPr>
                <a:r>
                  <a:rPr lang="en-CA" dirty="0"/>
                  <a:t>Loop through the list of prices:</a:t>
                </a:r>
              </a:p>
              <a:p>
                <a:pPr marL="971550" lvl="1" indent="-514350">
                  <a:buFont typeface="+mj-lt"/>
                  <a:buAutoNum type="alphaLcPeriod"/>
                </a:pPr>
                <a:r>
                  <a:rPr lang="en-CA" dirty="0"/>
                  <a:t>Calculate </a:t>
                </a:r>
                <a14:m>
                  <m:oMath xmlns:m="http://schemas.openxmlformats.org/officeDocument/2006/math">
                    <m:r>
                      <a:rPr lang="en-CA" sz="2400" i="1" dirty="0" smtClean="0">
                        <a:latin typeface="Cambria Math" panose="02040503050406030204" pitchFamily="18" charset="0"/>
                        <a:sym typeface="Wingdings" panose="05000000000000000000" pitchFamily="2" charset="2"/>
                      </a:rPr>
                      <m:t>𝑝𝑟𝑜𝑏</m:t>
                    </m:r>
                    <m:r>
                      <a:rPr lang="en-CA" sz="2400" i="1" dirty="0" smtClean="0">
                        <a:latin typeface="Cambria Math" panose="02040503050406030204" pitchFamily="18" charset="0"/>
                        <a:sym typeface="Wingdings" panose="05000000000000000000" pitchFamily="2" charset="2"/>
                      </a:rPr>
                      <m:t>_</m:t>
                    </m:r>
                    <m:r>
                      <a:rPr lang="en-CA" sz="2400" i="1" dirty="0" smtClean="0">
                        <a:latin typeface="Cambria Math" panose="02040503050406030204" pitchFamily="18" charset="0"/>
                        <a:sym typeface="Wingdings" panose="05000000000000000000" pitchFamily="2" charset="2"/>
                      </a:rPr>
                      <m:t>𝑔𝑜𝑣</m:t>
                    </m:r>
                    <m:r>
                      <a:rPr lang="en-CA" sz="2400" i="1" dirty="0" smtClean="0">
                        <a:latin typeface="Cambria Math" panose="02040503050406030204" pitchFamily="18" charset="0"/>
                        <a:sym typeface="Wingdings" panose="05000000000000000000" pitchFamily="2" charset="2"/>
                      </a:rPr>
                      <m:t>_</m:t>
                    </m:r>
                    <m:r>
                      <a:rPr lang="en-CA" sz="2400" i="1" dirty="0" smtClean="0">
                        <a:latin typeface="Cambria Math" panose="02040503050406030204" pitchFamily="18" charset="0"/>
                        <a:sym typeface="Wingdings" panose="05000000000000000000" pitchFamily="2" charset="2"/>
                      </a:rPr>
                      <m:t>𝑝𝑎𝑦</m:t>
                    </m:r>
                    <m:sSub>
                      <m:sSubPr>
                        <m:ctrlPr>
                          <a:rPr lang="en-US" sz="2400" b="0" i="1" dirty="0" smtClean="0">
                            <a:latin typeface="Cambria Math" panose="02040503050406030204" pitchFamily="18" charset="0"/>
                            <a:sym typeface="Wingdings" panose="05000000000000000000" pitchFamily="2" charset="2"/>
                          </a:rPr>
                        </m:ctrlPr>
                      </m:sSubPr>
                      <m:e>
                        <m:r>
                          <a:rPr lang="en-CA" sz="2400" i="1" dirty="0" smtClean="0">
                            <a:latin typeface="Cambria Math" panose="02040503050406030204" pitchFamily="18" charset="0"/>
                            <a:sym typeface="Wingdings" panose="05000000000000000000" pitchFamily="2" charset="2"/>
                          </a:rPr>
                          <m:t>𝑠</m:t>
                        </m:r>
                      </m:e>
                      <m:sub>
                        <m:r>
                          <a:rPr lang="en-US" sz="2400" b="0" i="1" dirty="0" smtClean="0">
                            <a:latin typeface="Cambria Math" panose="02040503050406030204" pitchFamily="18" charset="0"/>
                            <a:sym typeface="Wingdings" panose="05000000000000000000" pitchFamily="2" charset="2"/>
                          </a:rPr>
                          <m:t>𝑝𝑟𝑖𝑐𝑒</m:t>
                        </m:r>
                      </m:sub>
                    </m:sSub>
                  </m:oMath>
                </a14:m>
                <a:r>
                  <a:rPr lang="en-CA" dirty="0"/>
                  <a:t>, </a:t>
                </a:r>
                <a14:m>
                  <m:oMath xmlns:m="http://schemas.openxmlformats.org/officeDocument/2006/math">
                    <m:r>
                      <a:rPr lang="en-CA" i="1" dirty="0">
                        <a:latin typeface="Cambria Math" panose="02040503050406030204" pitchFamily="18" charset="0"/>
                        <a:sym typeface="Wingdings" panose="05000000000000000000" pitchFamily="2" charset="2"/>
                      </a:rPr>
                      <m:t>𝑝𝑟𝑜𝑏</m:t>
                    </m:r>
                    <m:r>
                      <a:rPr lang="en-CA" i="1" dirty="0">
                        <a:latin typeface="Cambria Math" panose="02040503050406030204" pitchFamily="18" charset="0"/>
                        <a:sym typeface="Wingdings" panose="05000000000000000000" pitchFamily="2" charset="2"/>
                      </a:rPr>
                      <m:t>_</m:t>
                    </m:r>
                    <m:r>
                      <a:rPr lang="en-US" i="1" dirty="0">
                        <a:latin typeface="Cambria Math" panose="02040503050406030204" pitchFamily="18" charset="0"/>
                        <a:sym typeface="Wingdings" panose="05000000000000000000" pitchFamily="2" charset="2"/>
                      </a:rPr>
                      <m:t>𝑝𝑟𝑖𝑣𝑎𝑡𝑒</m:t>
                    </m:r>
                    <m:r>
                      <a:rPr lang="en-CA" i="1" dirty="0">
                        <a:latin typeface="Cambria Math" panose="02040503050406030204" pitchFamily="18" charset="0"/>
                        <a:sym typeface="Wingdings" panose="05000000000000000000" pitchFamily="2" charset="2"/>
                      </a:rPr>
                      <m:t>_</m:t>
                    </m:r>
                    <m:r>
                      <a:rPr lang="en-CA" i="1" dirty="0">
                        <a:latin typeface="Cambria Math" panose="02040503050406030204" pitchFamily="18" charset="0"/>
                        <a:sym typeface="Wingdings" panose="05000000000000000000" pitchFamily="2" charset="2"/>
                      </a:rPr>
                      <m:t>𝑝𝑎𝑦</m:t>
                    </m:r>
                    <m:sSub>
                      <m:sSubPr>
                        <m:ctrlPr>
                          <a:rPr lang="en-US" i="1" dirty="0">
                            <a:latin typeface="Cambria Math" panose="02040503050406030204" pitchFamily="18" charset="0"/>
                            <a:sym typeface="Wingdings" panose="05000000000000000000" pitchFamily="2" charset="2"/>
                          </a:rPr>
                        </m:ctrlPr>
                      </m:sSubPr>
                      <m:e>
                        <m:r>
                          <a:rPr lang="en-CA" i="1" dirty="0">
                            <a:latin typeface="Cambria Math" panose="02040503050406030204" pitchFamily="18" charset="0"/>
                            <a:sym typeface="Wingdings" panose="05000000000000000000" pitchFamily="2" charset="2"/>
                          </a:rPr>
                          <m:t>𝑠</m:t>
                        </m:r>
                      </m:e>
                      <m:sub>
                        <m:r>
                          <a:rPr lang="en-US" i="1" dirty="0">
                            <a:latin typeface="Cambria Math" panose="02040503050406030204" pitchFamily="18" charset="0"/>
                            <a:sym typeface="Wingdings" panose="05000000000000000000" pitchFamily="2" charset="2"/>
                          </a:rPr>
                          <m:t>𝑝𝑟𝑖𝑐𝑒</m:t>
                        </m:r>
                      </m:sub>
                    </m:sSub>
                  </m:oMath>
                </a14:m>
                <a:r>
                  <a:rPr lang="en-CA" dirty="0"/>
                  <a:t>, and </a:t>
                </a:r>
                <a14:m>
                  <m:oMath xmlns:m="http://schemas.openxmlformats.org/officeDocument/2006/math">
                    <m:r>
                      <a:rPr lang="en-CA" i="1">
                        <a:latin typeface="Cambria Math" panose="02040503050406030204" pitchFamily="18" charset="0"/>
                      </a:rPr>
                      <m:t>𝑝𝑟𝑜𝑏</m:t>
                    </m:r>
                    <m:r>
                      <a:rPr lang="en-CA" i="1">
                        <a:latin typeface="Cambria Math" panose="02040503050406030204" pitchFamily="18" charset="0"/>
                      </a:rPr>
                      <m:t>_</m:t>
                    </m:r>
                    <m:r>
                      <a:rPr lang="en-CA" i="1">
                        <a:latin typeface="Cambria Math" panose="02040503050406030204" pitchFamily="18" charset="0"/>
                      </a:rPr>
                      <m:t>𝑛𝑜𝑛𝑒</m:t>
                    </m:r>
                  </m:oMath>
                </a14:m>
                <a:r>
                  <a:rPr lang="en-CA" dirty="0"/>
                  <a:t>.</a:t>
                </a:r>
              </a:p>
              <a:p>
                <a:pPr marL="971550" lvl="1" indent="-514350">
                  <a:buFont typeface="+mj-lt"/>
                  <a:buAutoNum type="alphaLcPeriod"/>
                </a:pPr>
                <a:r>
                  <a:rPr lang="en-CA" dirty="0"/>
                  <a:t>Initialize a 10x10 transition matrix of all zero values (since there are 10 states).</a:t>
                </a:r>
              </a:p>
              <a:p>
                <a:pPr marL="971550" lvl="1" indent="-514350">
                  <a:buFont typeface="+mj-lt"/>
                  <a:buAutoNum type="alphaLcPeriod"/>
                </a:pPr>
                <a:r>
                  <a:rPr lang="en-CA" dirty="0"/>
                  <a:t>Fill in the values of the transition matrix using the Transition Matrix Algorithm described in the slides above.</a:t>
                </a:r>
              </a:p>
              <a:p>
                <a:pPr marL="971550" lvl="1" indent="-514350">
                  <a:buFont typeface="+mj-lt"/>
                  <a:buAutoNum type="alphaLcPeriod"/>
                </a:pPr>
                <a:r>
                  <a:rPr lang="en-CA" dirty="0"/>
                  <a:t>Take the transition matrix to the power of 10 and call the new matrix “</a:t>
                </a:r>
                <a:r>
                  <a:rPr lang="en-CA" dirty="0" err="1"/>
                  <a:t>after_n_calls</a:t>
                </a:r>
                <a:r>
                  <a:rPr lang="en-CA" dirty="0"/>
                  <a:t>”.</a:t>
                </a:r>
              </a:p>
              <a:p>
                <a:pPr marL="971550" lvl="1" indent="-514350">
                  <a:buFont typeface="+mj-lt"/>
                  <a:buAutoNum type="alphaLcPeriod"/>
                </a:pPr>
                <a:r>
                  <a:rPr lang="en-CA" dirty="0"/>
                  <a:t>Each column in the </a:t>
                </a:r>
                <a:r>
                  <a:rPr lang="en-CA" b="1" u="sng" dirty="0"/>
                  <a:t>first</a:t>
                </a:r>
                <a:r>
                  <a:rPr lang="en-CA" dirty="0"/>
                  <a:t> row of </a:t>
                </a:r>
                <a:r>
                  <a:rPr lang="en-CA" dirty="0" err="1"/>
                  <a:t>after_n_calls</a:t>
                </a:r>
                <a:r>
                  <a:rPr lang="en-CA" dirty="0"/>
                  <a:t> represents the probability of being in that column (i.e., state) after 10 phone calls given that </a:t>
                </a:r>
                <a:r>
                  <a:rPr lang="en-CA" dirty="0" err="1"/>
                  <a:t>O’Rory</a:t>
                </a:r>
                <a:r>
                  <a:rPr lang="en-CA" dirty="0"/>
                  <a:t> started with 0 customers.</a:t>
                </a:r>
              </a:p>
              <a:p>
                <a:pPr marL="971550" lvl="1" indent="-514350">
                  <a:buFont typeface="+mj-lt"/>
                  <a:buAutoNum type="alphaLcPeriod"/>
                </a:pPr>
                <a:r>
                  <a:rPr lang="en-US" dirty="0"/>
                  <a:t>Set revenue = 0</a:t>
                </a:r>
              </a:p>
              <a:p>
                <a:pPr marL="971550" lvl="1" indent="-514350">
                  <a:buFont typeface="+mj-lt"/>
                  <a:buAutoNum type="alphaLcPeriod"/>
                </a:pPr>
                <a:r>
                  <a:rPr lang="en-US" dirty="0"/>
                  <a:t>For each column i:</a:t>
                </a:r>
              </a:p>
              <a:p>
                <a:pPr lvl="2"/>
                <a:r>
                  <a:rPr lang="en-US" dirty="0"/>
                  <a:t>revenue += price * </a:t>
                </a:r>
                <a:r>
                  <a:rPr lang="en-US" dirty="0" err="1"/>
                  <a:t>after_n_calls</a:t>
                </a:r>
                <a:r>
                  <a:rPr lang="en-US" dirty="0"/>
                  <a:t>[first row, column </a:t>
                </a:r>
                <a:r>
                  <a:rPr lang="en-US" dirty="0" err="1"/>
                  <a:t>i</a:t>
                </a:r>
                <a:r>
                  <a:rPr lang="en-US" dirty="0"/>
                  <a:t>] * (total number of passengers in state </a:t>
                </a:r>
                <a:r>
                  <a:rPr lang="en-US" dirty="0" err="1"/>
                  <a:t>i</a:t>
                </a:r>
                <a:r>
                  <a:rPr lang="en-US" dirty="0"/>
                  <a:t>)</a:t>
                </a:r>
              </a:p>
              <a:p>
                <a:pPr marL="971550" lvl="1" indent="-514350">
                  <a:buFont typeface="+mj-lt"/>
                  <a:buAutoNum type="alphaLcPeriod"/>
                </a:pPr>
                <a:r>
                  <a:rPr lang="en-US" dirty="0"/>
                  <a:t>If revenue &gt; </a:t>
                </a:r>
                <a:r>
                  <a:rPr lang="en-US" dirty="0" err="1"/>
                  <a:t>optimal_revenue</a:t>
                </a:r>
                <a:r>
                  <a:rPr lang="en-US" dirty="0"/>
                  <a:t>:</a:t>
                </a:r>
              </a:p>
              <a:p>
                <a:pPr lvl="2"/>
                <a:r>
                  <a:rPr lang="en-US" dirty="0" err="1"/>
                  <a:t>optimal_revenue</a:t>
                </a:r>
                <a:r>
                  <a:rPr lang="en-US" dirty="0"/>
                  <a:t> = revenue</a:t>
                </a:r>
                <a:endParaRPr lang="en-CA" dirty="0"/>
              </a:p>
              <a:p>
                <a:pPr lvl="2"/>
                <a:r>
                  <a:rPr lang="en-CA" dirty="0" err="1"/>
                  <a:t>optimal_price</a:t>
                </a:r>
                <a:r>
                  <a:rPr lang="en-CA" dirty="0"/>
                  <a:t> = price</a:t>
                </a:r>
              </a:p>
            </p:txBody>
          </p:sp>
        </mc:Choice>
        <mc:Fallback xmlns="">
          <p:sp>
            <p:nvSpPr>
              <p:cNvPr id="4" name="Content Placeholder 3">
                <a:extLst>
                  <a:ext uri="{FF2B5EF4-FFF2-40B4-BE49-F238E27FC236}">
                    <a16:creationId xmlns:a16="http://schemas.microsoft.com/office/drawing/2014/main" id="{82792C1B-89B5-BFD4-20A5-18E09218DD79}"/>
                  </a:ext>
                </a:extLst>
              </p:cNvPr>
              <p:cNvSpPr>
                <a:spLocks noGrp="1" noRot="1" noChangeAspect="1" noMove="1" noResize="1" noEditPoints="1" noAdjustHandles="1" noChangeArrowheads="1" noChangeShapeType="1" noTextEdit="1"/>
              </p:cNvSpPr>
              <p:nvPr>
                <p:ph idx="1"/>
              </p:nvPr>
            </p:nvSpPr>
            <p:spPr>
              <a:blipFill>
                <a:blip r:embed="rId2"/>
                <a:stretch>
                  <a:fillRect l="-812" t="-2941" b="-980"/>
                </a:stretch>
              </a:blipFill>
            </p:spPr>
            <p:txBody>
              <a:bodyPr/>
              <a:lstStyle/>
              <a:p>
                <a:r>
                  <a:rPr lang="en-CA">
                    <a:noFill/>
                  </a:rPr>
                  <a:t> </a:t>
                </a:r>
              </a:p>
            </p:txBody>
          </p:sp>
        </mc:Fallback>
      </mc:AlternateContent>
    </p:spTree>
    <p:extLst>
      <p:ext uri="{BB962C8B-B14F-4D97-AF65-F5344CB8AC3E}">
        <p14:creationId xmlns:p14="http://schemas.microsoft.com/office/powerpoint/2010/main" val="405664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8E215-5224-85F8-80C7-9287B027580F}"/>
              </a:ext>
            </a:extLst>
          </p:cNvPr>
          <p:cNvSpPr>
            <a:spLocks noGrp="1"/>
          </p:cNvSpPr>
          <p:nvPr>
            <p:ph type="title"/>
          </p:nvPr>
        </p:nvSpPr>
        <p:spPr>
          <a:xfrm>
            <a:off x="630936" y="639520"/>
            <a:ext cx="3429000" cy="1719072"/>
          </a:xfrm>
        </p:spPr>
        <p:txBody>
          <a:bodyPr anchor="b">
            <a:normAutofit/>
          </a:bodyPr>
          <a:lstStyle/>
          <a:p>
            <a:r>
              <a:rPr lang="en-US" sz="5400">
                <a:latin typeface="Times New Roman"/>
                <a:cs typeface="Times New Roman"/>
              </a:rPr>
              <a:t>The Base Solution</a:t>
            </a:r>
            <a:endParaRPr lang="en-US" sz="5400">
              <a:latin typeface="Times New Roman" panose="02020603050405020304" pitchFamily="18" charset="0"/>
              <a:cs typeface="Times New Roman" panose="02020603050405020304" pitchFamily="18" charset="0"/>
            </a:endParaRPr>
          </a:p>
        </p:txBody>
      </p:sp>
      <p:sp>
        <p:nvSpPr>
          <p:cNvPr id="2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01B7AC-C3EF-D314-63EB-7FDC1367D997}"/>
              </a:ext>
            </a:extLst>
          </p:cNvPr>
          <p:cNvSpPr>
            <a:spLocks noGrp="1"/>
          </p:cNvSpPr>
          <p:nvPr>
            <p:ph idx="1"/>
          </p:nvPr>
        </p:nvSpPr>
        <p:spPr>
          <a:xfrm>
            <a:off x="630936" y="2807208"/>
            <a:ext cx="3429000" cy="3410712"/>
          </a:xfrm>
        </p:spPr>
        <p:txBody>
          <a:bodyPr anchor="t">
            <a:normAutofit/>
          </a:bodyPr>
          <a:lstStyle/>
          <a:p>
            <a:r>
              <a:rPr lang="en-US" dirty="0">
                <a:latin typeface="Times New Roman" panose="02020603050405020304" pitchFamily="18" charset="0"/>
                <a:cs typeface="Times New Roman" panose="02020603050405020304" pitchFamily="18" charset="0"/>
              </a:rPr>
              <a:t>The optimal price is $84 which yields an expected revenue of $214.96 per flight.</a:t>
            </a:r>
          </a:p>
        </p:txBody>
      </p:sp>
      <p:pic>
        <p:nvPicPr>
          <p:cNvPr id="5" name="Picture 4">
            <a:extLst>
              <a:ext uri="{FF2B5EF4-FFF2-40B4-BE49-F238E27FC236}">
                <a16:creationId xmlns:a16="http://schemas.microsoft.com/office/drawing/2014/main" id="{F1801C38-AC57-F2B4-AB0A-6F838B276AEE}"/>
              </a:ext>
            </a:extLst>
          </p:cNvPr>
          <p:cNvPicPr>
            <a:picLocks noChangeAspect="1"/>
          </p:cNvPicPr>
          <p:nvPr/>
        </p:nvPicPr>
        <p:blipFill>
          <a:blip r:embed="rId2"/>
          <a:stretch>
            <a:fillRect/>
          </a:stretch>
        </p:blipFill>
        <p:spPr>
          <a:xfrm>
            <a:off x="4457651" y="639520"/>
            <a:ext cx="6903720" cy="5505716"/>
          </a:xfrm>
          <a:prstGeom prst="rect">
            <a:avLst/>
          </a:prstGeom>
        </p:spPr>
      </p:pic>
    </p:spTree>
    <p:extLst>
      <p:ext uri="{BB962C8B-B14F-4D97-AF65-F5344CB8AC3E}">
        <p14:creationId xmlns:p14="http://schemas.microsoft.com/office/powerpoint/2010/main" val="227234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83FD7F-5099-F35D-35E9-FB31B287EE26}"/>
              </a:ext>
            </a:extLst>
          </p:cNvPr>
          <p:cNvSpPr>
            <a:spLocks noGrp="1"/>
          </p:cNvSpPr>
          <p:nvPr>
            <p:ph type="title"/>
          </p:nvPr>
        </p:nvSpPr>
        <p:spPr>
          <a:xfrm>
            <a:off x="466722" y="586855"/>
            <a:ext cx="3201366" cy="3387497"/>
          </a:xfrm>
        </p:spPr>
        <p:txBody>
          <a:bodyPr anchor="b">
            <a:normAutofit/>
          </a:bodyPr>
          <a:lstStyle/>
          <a:p>
            <a:pPr algn="r"/>
            <a:r>
              <a:rPr lang="en-US" sz="4800" dirty="0">
                <a:solidFill>
                  <a:srgbClr val="FFFFFF"/>
                </a:solidFill>
                <a:latin typeface="Times New Roman"/>
                <a:cs typeface="Times New Roman"/>
              </a:rPr>
              <a:t>Sensitivity Analysis</a:t>
            </a:r>
            <a:endParaRPr lang="en-US" sz="48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98D7F0-6DD7-7207-0871-EBFE0BC606E1}"/>
              </a:ext>
            </a:extLst>
          </p:cNvPr>
          <p:cNvSpPr>
            <a:spLocks noGrp="1"/>
          </p:cNvSpPr>
          <p:nvPr>
            <p:ph idx="1"/>
          </p:nvPr>
        </p:nvSpPr>
        <p:spPr>
          <a:xfrm>
            <a:off x="4810259" y="649480"/>
            <a:ext cx="7010840" cy="5546047"/>
          </a:xfrm>
        </p:spPr>
        <p:txBody>
          <a:bodyPr anchor="ctr">
            <a:normAutofit/>
          </a:bodyPr>
          <a:lstStyle/>
          <a:p>
            <a:pPr marL="0" indent="0">
              <a:buNone/>
            </a:pPr>
            <a:r>
              <a:rPr lang="en-US" sz="2400" u="sng" dirty="0">
                <a:latin typeface="Times New Roman"/>
                <a:cs typeface="Times New Roman"/>
              </a:rPr>
              <a:t>What happens if the number of calls change?</a:t>
            </a:r>
          </a:p>
          <a:p>
            <a:r>
              <a:rPr lang="en-US" sz="2400" b="1" dirty="0">
                <a:latin typeface="Times New Roman"/>
                <a:cs typeface="Times New Roman"/>
              </a:rPr>
              <a:t>Number of calls increase: </a:t>
            </a:r>
            <a:r>
              <a:rPr lang="en-US" sz="2400" dirty="0">
                <a:latin typeface="Times New Roman"/>
                <a:cs typeface="Times New Roman"/>
              </a:rPr>
              <a:t>revenue increases because the number of </a:t>
            </a:r>
            <a:r>
              <a:rPr lang="en-US" sz="2400" i="1" u="sng" dirty="0">
                <a:latin typeface="Times New Roman"/>
                <a:cs typeface="Times New Roman"/>
              </a:rPr>
              <a:t>times</a:t>
            </a:r>
            <a:r>
              <a:rPr lang="en-US" sz="2400" dirty="0">
                <a:latin typeface="Times New Roman"/>
                <a:cs typeface="Times New Roman"/>
              </a:rPr>
              <a:t> a transition </a:t>
            </a:r>
            <a:r>
              <a:rPr lang="en-US" sz="2400" i="1" u="sng" dirty="0">
                <a:latin typeface="Times New Roman"/>
                <a:cs typeface="Times New Roman"/>
              </a:rPr>
              <a:t>can</a:t>
            </a:r>
            <a:r>
              <a:rPr lang="en-US" sz="2400" dirty="0">
                <a:latin typeface="Times New Roman"/>
                <a:cs typeface="Times New Roman"/>
              </a:rPr>
              <a:t> be made increases, which increases the overall likelihood of a customer (either government or private) accepting a price.</a:t>
            </a:r>
          </a:p>
          <a:p>
            <a:r>
              <a:rPr lang="en-US" sz="2400" b="1" dirty="0">
                <a:latin typeface="Times New Roman"/>
                <a:cs typeface="Times New Roman"/>
              </a:rPr>
              <a:t>Number of calls decrease: </a:t>
            </a:r>
            <a:r>
              <a:rPr lang="en-US" sz="2400" dirty="0">
                <a:latin typeface="Times New Roman"/>
                <a:cs typeface="Times New Roman"/>
              </a:rPr>
              <a:t>revenue decreases because the number of </a:t>
            </a:r>
            <a:r>
              <a:rPr lang="en-US" sz="2400" i="1" u="sng" dirty="0">
                <a:latin typeface="Times New Roman"/>
                <a:cs typeface="Times New Roman"/>
              </a:rPr>
              <a:t>times</a:t>
            </a:r>
            <a:r>
              <a:rPr lang="en-US" sz="2400" dirty="0">
                <a:latin typeface="Times New Roman"/>
                <a:cs typeface="Times New Roman"/>
              </a:rPr>
              <a:t> a transition </a:t>
            </a:r>
            <a:r>
              <a:rPr lang="en-US" sz="2400" i="1" u="sng" dirty="0">
                <a:latin typeface="Times New Roman"/>
                <a:cs typeface="Times New Roman"/>
              </a:rPr>
              <a:t>can</a:t>
            </a:r>
            <a:r>
              <a:rPr lang="en-US" sz="2400" dirty="0">
                <a:latin typeface="Times New Roman"/>
                <a:cs typeface="Times New Roman"/>
              </a:rPr>
              <a:t> be made decreases, which decreases the overall likelihood of a customer (either government or private) accepting a price.</a:t>
            </a:r>
          </a:p>
          <a:p>
            <a:endParaRPr lang="en-US" sz="2400" b="1" dirty="0">
              <a:latin typeface="Times New Roman"/>
              <a:cs typeface="Times New Roman"/>
            </a:endParaRPr>
          </a:p>
        </p:txBody>
      </p:sp>
    </p:spTree>
    <p:extLst>
      <p:ext uri="{BB962C8B-B14F-4D97-AF65-F5344CB8AC3E}">
        <p14:creationId xmlns:p14="http://schemas.microsoft.com/office/powerpoint/2010/main" val="4065537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5F5F1E-CFD4-085A-3B1B-10A87A26688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A80C60-582E-A7D7-80DE-E595BC65C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206D59-AB91-571A-CFF0-C44CF9C36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8BE1FD-7E6B-90D9-A6DF-D1BF6710F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1A4CBF-DC4C-2585-F239-0E8F2AB6C1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D68027-E825-4227-1812-1F46C5F5D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3FF38-7A7D-F642-C9BF-5E7071DC8A6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Sensitivity Analysis (Continued)</a:t>
            </a:r>
            <a:endParaRPr lang="en-CA" sz="4000" dirty="0">
              <a:solidFill>
                <a:srgbClr val="FFFFFF"/>
              </a:solidFill>
            </a:endParaRPr>
          </a:p>
        </p:txBody>
      </p:sp>
      <p:pic>
        <p:nvPicPr>
          <p:cNvPr id="17" name="Picture 16">
            <a:extLst>
              <a:ext uri="{FF2B5EF4-FFF2-40B4-BE49-F238E27FC236}">
                <a16:creationId xmlns:a16="http://schemas.microsoft.com/office/drawing/2014/main" id="{9ACE4426-79BA-9250-8CC5-32E58EBEDC25}"/>
              </a:ext>
            </a:extLst>
          </p:cNvPr>
          <p:cNvPicPr>
            <a:picLocks noChangeAspect="1"/>
          </p:cNvPicPr>
          <p:nvPr/>
        </p:nvPicPr>
        <p:blipFill>
          <a:blip r:embed="rId2"/>
          <a:stretch>
            <a:fillRect/>
          </a:stretch>
        </p:blipFill>
        <p:spPr>
          <a:xfrm>
            <a:off x="690484" y="1749776"/>
            <a:ext cx="5167391" cy="4117624"/>
          </a:xfrm>
          <a:prstGeom prst="rect">
            <a:avLst/>
          </a:prstGeom>
        </p:spPr>
      </p:pic>
      <p:pic>
        <p:nvPicPr>
          <p:cNvPr id="19" name="Picture 18">
            <a:extLst>
              <a:ext uri="{FF2B5EF4-FFF2-40B4-BE49-F238E27FC236}">
                <a16:creationId xmlns:a16="http://schemas.microsoft.com/office/drawing/2014/main" id="{84946883-E041-6653-44A7-83C7A3FABC48}"/>
              </a:ext>
            </a:extLst>
          </p:cNvPr>
          <p:cNvPicPr>
            <a:picLocks noChangeAspect="1"/>
          </p:cNvPicPr>
          <p:nvPr/>
        </p:nvPicPr>
        <p:blipFill>
          <a:blip r:embed="rId3"/>
          <a:stretch>
            <a:fillRect/>
          </a:stretch>
        </p:blipFill>
        <p:spPr>
          <a:xfrm>
            <a:off x="6202511" y="1749776"/>
            <a:ext cx="5167393" cy="4117624"/>
          </a:xfrm>
          <a:prstGeom prst="rect">
            <a:avLst/>
          </a:prstGeom>
        </p:spPr>
      </p:pic>
      <p:sp>
        <p:nvSpPr>
          <p:cNvPr id="22" name="TextBox 21">
            <a:extLst>
              <a:ext uri="{FF2B5EF4-FFF2-40B4-BE49-F238E27FC236}">
                <a16:creationId xmlns:a16="http://schemas.microsoft.com/office/drawing/2014/main" id="{01C878FC-90E1-821F-3CD3-33F64903ED5B}"/>
              </a:ext>
            </a:extLst>
          </p:cNvPr>
          <p:cNvSpPr txBox="1"/>
          <p:nvPr/>
        </p:nvSpPr>
        <p:spPr>
          <a:xfrm>
            <a:off x="690484" y="5917131"/>
            <a:ext cx="10777616" cy="646331"/>
          </a:xfrm>
          <a:prstGeom prst="rect">
            <a:avLst/>
          </a:prstGeom>
          <a:noFill/>
        </p:spPr>
        <p:txBody>
          <a:bodyPr wrap="square" rtlCol="0">
            <a:spAutoFit/>
          </a:bodyPr>
          <a:lstStyle/>
          <a:p>
            <a:r>
              <a:rPr lang="en-US" dirty="0"/>
              <a:t>Revenue seems to have an asymptote of $300 and the optimal price becomes the maximum possible price of $100 after around 24 calls. This will be explained on the next slide.</a:t>
            </a:r>
            <a:endParaRPr lang="en-CA" dirty="0"/>
          </a:p>
        </p:txBody>
      </p:sp>
    </p:spTree>
    <p:extLst>
      <p:ext uri="{BB962C8B-B14F-4D97-AF65-F5344CB8AC3E}">
        <p14:creationId xmlns:p14="http://schemas.microsoft.com/office/powerpoint/2010/main" val="375223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BCA48D-B50E-3855-96D3-25D4D48B03C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A04F7B-F539-D356-AC69-5B22C64EC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A5F7D0-BC2A-9086-95C1-BD3CF493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F5199-BFE6-0170-2D37-99B47AD09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BB1068-340A-6082-9D48-F44D95E7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0A18B-852E-F6C7-B99D-D933DEAE0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31286-0C13-A5EC-CBE2-27AEE30913B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Sensitivity Analysis (Continued)</a:t>
            </a:r>
            <a:endParaRPr lang="en-CA" sz="4000" dirty="0">
              <a:solidFill>
                <a:srgbClr val="FFFFFF"/>
              </a:solidFill>
            </a:endParaRPr>
          </a:p>
        </p:txBody>
      </p:sp>
      <p:sp>
        <p:nvSpPr>
          <p:cNvPr id="5" name="Content Placeholder 4">
            <a:extLst>
              <a:ext uri="{FF2B5EF4-FFF2-40B4-BE49-F238E27FC236}">
                <a16:creationId xmlns:a16="http://schemas.microsoft.com/office/drawing/2014/main" id="{E9D43B24-5ED9-D34C-958D-CBA3C0FA0AF4}"/>
              </a:ext>
            </a:extLst>
          </p:cNvPr>
          <p:cNvSpPr>
            <a:spLocks noGrp="1"/>
          </p:cNvSpPr>
          <p:nvPr>
            <p:ph idx="1"/>
          </p:nvPr>
        </p:nvSpPr>
        <p:spPr>
          <a:xfrm>
            <a:off x="952500" y="1825625"/>
            <a:ext cx="10401300" cy="4351338"/>
          </a:xfrm>
        </p:spPr>
        <p:txBody>
          <a:bodyPr>
            <a:normAutofit fontScale="92500"/>
          </a:bodyPr>
          <a:lstStyle/>
          <a:p>
            <a:r>
              <a:rPr lang="en-US" dirty="0"/>
              <a:t>As the number of calls increases, the probability of </a:t>
            </a:r>
            <a:r>
              <a:rPr lang="en-US" b="1" i="1" u="sng" dirty="0"/>
              <a:t>only</a:t>
            </a:r>
            <a:r>
              <a:rPr lang="en-US" b="1" i="1" dirty="0"/>
              <a:t> </a:t>
            </a:r>
            <a:r>
              <a:rPr lang="en-US" dirty="0"/>
              <a:t>being in recurring states (i.e., number of passengers is 3) gets extremely close to 1. This increases the revenue because the maximum number of passengers are paying per flight.</a:t>
            </a:r>
          </a:p>
          <a:p>
            <a:r>
              <a:rPr lang="en-US" dirty="0"/>
              <a:t>Additionally, as more calls are being made, the probability that customers will accept the highest price possible of $100 increases. Therefore, it’s worthwhile to set this high price because there will be enough people (all you need is 3) who will accept this price.</a:t>
            </a:r>
          </a:p>
          <a:p>
            <a:r>
              <a:rPr lang="en-US" dirty="0"/>
              <a:t>This explains why there is an asymptote for revenue of $300. It’s because (maximum 3 passengers) * (maximum $100 price) = $300</a:t>
            </a:r>
          </a:p>
          <a:p>
            <a:endParaRPr lang="en-CA" dirty="0"/>
          </a:p>
        </p:txBody>
      </p:sp>
    </p:spTree>
    <p:extLst>
      <p:ext uri="{BB962C8B-B14F-4D97-AF65-F5344CB8AC3E}">
        <p14:creationId xmlns:p14="http://schemas.microsoft.com/office/powerpoint/2010/main" val="1036413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25239C-C59A-B203-1508-7559D17382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98B3FC-DD74-5444-ADBA-440DDCAAB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42C940-E24B-97DD-FBE6-92C017E2E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D6B396-48CA-5EE9-5900-90E4B2F3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3D49C5-A810-0A60-CCEE-6F102EE03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026556-CAB1-F8F9-6D34-214913C46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E8735EB-E941-0B26-D40E-929DD33F3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62A99AAC-6826-8229-1201-6C8AD0BCB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488B2-DACC-9378-E417-F8DF963C95FE}"/>
              </a:ext>
            </a:extLst>
          </p:cNvPr>
          <p:cNvSpPr>
            <a:spLocks noGrp="1"/>
          </p:cNvSpPr>
          <p:nvPr>
            <p:ph type="title"/>
          </p:nvPr>
        </p:nvSpPr>
        <p:spPr>
          <a:xfrm>
            <a:off x="466722" y="586855"/>
            <a:ext cx="3201366" cy="3387497"/>
          </a:xfrm>
        </p:spPr>
        <p:txBody>
          <a:bodyPr anchor="b">
            <a:normAutofit/>
          </a:bodyPr>
          <a:lstStyle/>
          <a:p>
            <a:pPr algn="r"/>
            <a:r>
              <a:rPr lang="en-US" sz="4800" dirty="0">
                <a:solidFill>
                  <a:srgbClr val="FFFFFF"/>
                </a:solidFill>
                <a:latin typeface="Times New Roman"/>
                <a:cs typeface="Times New Roman"/>
              </a:rPr>
              <a:t>Conclusion</a:t>
            </a:r>
            <a:endParaRPr lang="en-US" sz="48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A792EC-AB45-D220-8DFD-D44B1D5A5CC2}"/>
              </a:ext>
            </a:extLst>
          </p:cNvPr>
          <p:cNvSpPr>
            <a:spLocks noGrp="1"/>
          </p:cNvSpPr>
          <p:nvPr>
            <p:ph idx="1"/>
          </p:nvPr>
        </p:nvSpPr>
        <p:spPr>
          <a:xfrm>
            <a:off x="4810259" y="649480"/>
            <a:ext cx="7010840" cy="5546047"/>
          </a:xfrm>
        </p:spPr>
        <p:txBody>
          <a:bodyPr anchor="ctr">
            <a:normAutofit/>
          </a:bodyPr>
          <a:lstStyle/>
          <a:p>
            <a:pPr>
              <a:lnSpc>
                <a:spcPct val="90000"/>
              </a:lnSpc>
              <a:spcAft>
                <a:spcPts val="600"/>
              </a:spcAft>
            </a:pPr>
            <a:r>
              <a:rPr lang="en-US" sz="1800" dirty="0">
                <a:latin typeface="Times New Roman" panose="02020603050405020304" pitchFamily="18" charset="0"/>
                <a:cs typeface="Times New Roman" panose="02020603050405020304" pitchFamily="18" charset="0"/>
              </a:rPr>
              <a:t>This case study shows how Markov Chains can effectively model dynamic pricing decisions under uncertainty. By structuring customer arrivals and acceptance probabilities as a transition matrix, we formulated an optimization model to maximize expected revenue per flight while accounting for limited seating capacity (3 seats) and the two customer categories (publicly funded and private clients).</a:t>
            </a:r>
          </a:p>
          <a:p>
            <a:pPr>
              <a:lnSpc>
                <a:spcPct val="90000"/>
              </a:lnSpc>
              <a:spcAft>
                <a:spcPts val="600"/>
              </a:spcAft>
            </a:pPr>
            <a:r>
              <a:rPr lang="en-US" sz="1800" dirty="0">
                <a:latin typeface="Times New Roman" panose="02020603050405020304" pitchFamily="18" charset="0"/>
                <a:cs typeface="Times New Roman" panose="02020603050405020304" pitchFamily="18" charset="0"/>
              </a:rPr>
              <a:t>Using the formulated optimization model, we determined that the </a:t>
            </a:r>
            <a:r>
              <a:rPr lang="en-US" sz="1800" b="1" dirty="0">
                <a:latin typeface="Times New Roman" panose="02020603050405020304" pitchFamily="18" charset="0"/>
                <a:cs typeface="Times New Roman" panose="02020603050405020304" pitchFamily="18" charset="0"/>
              </a:rPr>
              <a:t>optimal price is $84</a:t>
            </a:r>
            <a:r>
              <a:rPr lang="en-US" sz="1800" dirty="0">
                <a:latin typeface="Times New Roman" panose="02020603050405020304" pitchFamily="18" charset="0"/>
                <a:cs typeface="Times New Roman" panose="02020603050405020304" pitchFamily="18" charset="0"/>
              </a:rPr>
              <a:t>, yielding an </a:t>
            </a:r>
            <a:r>
              <a:rPr lang="en-US" sz="1800" b="1" dirty="0">
                <a:latin typeface="Times New Roman" panose="02020603050405020304" pitchFamily="18" charset="0"/>
                <a:cs typeface="Times New Roman" panose="02020603050405020304" pitchFamily="18" charset="0"/>
              </a:rPr>
              <a:t>expected revenue of $214.96 per flight</a:t>
            </a:r>
            <a:r>
              <a:rPr lang="en-US" sz="1800" dirty="0">
                <a:latin typeface="Times New Roman" panose="02020603050405020304" pitchFamily="18" charset="0"/>
                <a:cs typeface="Times New Roman" panose="02020603050405020304" pitchFamily="18" charset="0"/>
              </a:rPr>
              <a:t>. Sensitivity analysis showed that as the number of calls increases, revenue approaches an asymptote of $300, where the maximum price of $100 becomes viable due to a higher likelihood of customers accepting it.</a:t>
            </a:r>
          </a:p>
        </p:txBody>
      </p:sp>
    </p:spTree>
    <p:extLst>
      <p:ext uri="{BB962C8B-B14F-4D97-AF65-F5344CB8AC3E}">
        <p14:creationId xmlns:p14="http://schemas.microsoft.com/office/powerpoint/2010/main" val="13174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B28D5-C621-CC4B-6759-A0D4B86B69A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The Problem Statement</a:t>
            </a:r>
          </a:p>
        </p:txBody>
      </p:sp>
      <p:sp>
        <p:nvSpPr>
          <p:cNvPr id="3" name="Content Placeholder 2">
            <a:extLst>
              <a:ext uri="{FF2B5EF4-FFF2-40B4-BE49-F238E27FC236}">
                <a16:creationId xmlns:a16="http://schemas.microsoft.com/office/drawing/2014/main" id="{A3E81263-EFA7-2212-20EA-1D36827EEC4D}"/>
              </a:ext>
            </a:extLst>
          </p:cNvPr>
          <p:cNvSpPr>
            <a:spLocks noGrp="1"/>
          </p:cNvSpPr>
          <p:nvPr>
            <p:ph idx="1"/>
          </p:nvPr>
        </p:nvSpPr>
        <p:spPr>
          <a:xfrm>
            <a:off x="4504548" y="655975"/>
            <a:ext cx="7378693" cy="5546047"/>
          </a:xfrm>
        </p:spPr>
        <p:txBody>
          <a:bodyPr anchor="ctr">
            <a:normAutofit/>
          </a:bodyPr>
          <a:lstStyle/>
          <a:p>
            <a:pPr marL="0" indent="0">
              <a:buNone/>
            </a:pPr>
            <a:r>
              <a:rPr lang="en-CA" sz="2000" dirty="0">
                <a:latin typeface="Times New Roman" panose="02020603050405020304" pitchFamily="18" charset="0"/>
                <a:cs typeface="Times New Roman" panose="02020603050405020304" pitchFamily="18" charset="0"/>
              </a:rPr>
              <a:t>In this case study, </a:t>
            </a:r>
            <a:r>
              <a:rPr lang="en-CA" sz="2000" dirty="0" err="1">
                <a:latin typeface="Times New Roman" panose="02020603050405020304" pitchFamily="18" charset="0"/>
                <a:cs typeface="Times New Roman" panose="02020603050405020304" pitchFamily="18" charset="0"/>
              </a:rPr>
              <a:t>Vocram</a:t>
            </a:r>
            <a:r>
              <a:rPr lang="en-CA" sz="2000" dirty="0">
                <a:latin typeface="Times New Roman" panose="02020603050405020304" pitchFamily="18" charset="0"/>
                <a:cs typeface="Times New Roman" panose="02020603050405020304" pitchFamily="18" charset="0"/>
              </a:rPr>
              <a:t> Airways is trying to determine the </a:t>
            </a:r>
            <a:r>
              <a:rPr lang="en-CA" sz="2000" b="1" dirty="0">
                <a:latin typeface="Times New Roman" panose="02020603050405020304" pitchFamily="18" charset="0"/>
                <a:cs typeface="Times New Roman" panose="02020603050405020304" pitchFamily="18" charset="0"/>
              </a:rPr>
              <a:t>optimal flight price</a:t>
            </a:r>
            <a:r>
              <a:rPr lang="en-CA" sz="2000" dirty="0">
                <a:latin typeface="Times New Roman" panose="02020603050405020304" pitchFamily="18" charset="0"/>
                <a:cs typeface="Times New Roman" panose="02020603050405020304" pitchFamily="18" charset="0"/>
              </a:rPr>
              <a:t> to </a:t>
            </a:r>
            <a:r>
              <a:rPr lang="en-CA" sz="2000" b="1" dirty="0">
                <a:latin typeface="Times New Roman" panose="02020603050405020304" pitchFamily="18" charset="0"/>
                <a:cs typeface="Times New Roman" panose="02020603050405020304" pitchFamily="18" charset="0"/>
              </a:rPr>
              <a:t>maximize expected revenue per flight</a:t>
            </a:r>
            <a:r>
              <a:rPr lang="en-CA" sz="2000" dirty="0">
                <a:latin typeface="Times New Roman" panose="02020603050405020304" pitchFamily="18" charset="0"/>
                <a:cs typeface="Times New Roman" panose="02020603050405020304" pitchFamily="18" charset="0"/>
              </a:rPr>
              <a:t> while serving </a:t>
            </a:r>
            <a:r>
              <a:rPr lang="en-CA" sz="2000" b="1" dirty="0">
                <a:latin typeface="Times New Roman" panose="02020603050405020304" pitchFamily="18" charset="0"/>
                <a:cs typeface="Times New Roman" panose="02020603050405020304" pitchFamily="18" charset="0"/>
              </a:rPr>
              <a:t>publicly funded (40%) and private (60%) clients</a:t>
            </a:r>
            <a:r>
              <a:rPr lang="en-CA" sz="2000" dirty="0">
                <a:latin typeface="Times New Roman" panose="02020603050405020304" pitchFamily="18" charset="0"/>
                <a:cs typeface="Times New Roman" panose="02020603050405020304" pitchFamily="18" charset="0"/>
              </a:rPr>
              <a:t> with different uniformly distributed </a:t>
            </a:r>
            <a:r>
              <a:rPr lang="en-CA" sz="2000" b="1" dirty="0">
                <a:latin typeface="Times New Roman" panose="02020603050405020304" pitchFamily="18" charset="0"/>
                <a:cs typeface="Times New Roman" panose="02020603050405020304" pitchFamily="18" charset="0"/>
              </a:rPr>
              <a:t>willingness-to-pay</a:t>
            </a:r>
            <a:r>
              <a:rPr lang="en-CA" sz="2000" dirty="0">
                <a:latin typeface="Times New Roman" panose="02020603050405020304" pitchFamily="18" charset="0"/>
                <a:cs typeface="Times New Roman" panose="02020603050405020304" pitchFamily="18" charset="0"/>
              </a:rPr>
              <a:t> (between $0–$100 and $0–$150, respectively). Since the </a:t>
            </a:r>
            <a:r>
              <a:rPr lang="en-CA" sz="2000" b="1" dirty="0">
                <a:latin typeface="Times New Roman" panose="02020603050405020304" pitchFamily="18" charset="0"/>
                <a:cs typeface="Times New Roman" panose="02020603050405020304" pitchFamily="18" charset="0"/>
              </a:rPr>
              <a:t>plane has only three seats</a:t>
            </a:r>
            <a:r>
              <a:rPr lang="en-CA" sz="2000" dirty="0">
                <a:latin typeface="Times New Roman" panose="02020603050405020304" pitchFamily="18" charset="0"/>
                <a:cs typeface="Times New Roman" panose="02020603050405020304" pitchFamily="18" charset="0"/>
              </a:rPr>
              <a:t>, the challenge is balancing </a:t>
            </a:r>
            <a:r>
              <a:rPr lang="en-CA" sz="2000" b="1" dirty="0">
                <a:latin typeface="Times New Roman" panose="02020603050405020304" pitchFamily="18" charset="0"/>
                <a:cs typeface="Times New Roman" panose="02020603050405020304" pitchFamily="18" charset="0"/>
              </a:rPr>
              <a:t>pricing and demand</a:t>
            </a:r>
            <a:r>
              <a:rPr lang="en-CA" sz="2000" dirty="0">
                <a:latin typeface="Times New Roman" panose="02020603050405020304" pitchFamily="18" charset="0"/>
                <a:cs typeface="Times New Roman" panose="02020603050405020304" pitchFamily="18" charset="0"/>
              </a:rPr>
              <a:t> without knowing a caller's client type in advance.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51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3976F9-01EF-B4CC-EF1B-3403F903ED4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latin typeface="Times New Roman" panose="02020603050405020304" pitchFamily="18" charset="0"/>
                <a:cs typeface="Times New Roman" panose="02020603050405020304" pitchFamily="18" charset="0"/>
              </a:rPr>
              <a:t>Our Assumptions</a:t>
            </a:r>
          </a:p>
        </p:txBody>
      </p:sp>
      <p:sp>
        <p:nvSpPr>
          <p:cNvPr id="3" name="Content Placeholder 2">
            <a:extLst>
              <a:ext uri="{FF2B5EF4-FFF2-40B4-BE49-F238E27FC236}">
                <a16:creationId xmlns:a16="http://schemas.microsoft.com/office/drawing/2014/main" id="{D60201FD-BBF0-E4E3-D231-D29A3EFB0034}"/>
              </a:ext>
            </a:extLst>
          </p:cNvPr>
          <p:cNvSpPr>
            <a:spLocks noGrp="1"/>
          </p:cNvSpPr>
          <p:nvPr>
            <p:ph idx="1"/>
          </p:nvPr>
        </p:nvSpPr>
        <p:spPr>
          <a:xfrm>
            <a:off x="6503158" y="649480"/>
            <a:ext cx="4862447" cy="5546047"/>
          </a:xfrm>
        </p:spPr>
        <p:txBody>
          <a:bodyPr anchor="ctr">
            <a:normAutofit fontScale="92500" lnSpcReduction="20000"/>
          </a:bodyPr>
          <a:lstStyle/>
          <a:p>
            <a:r>
              <a:rPr lang="en-US" sz="2000" dirty="0">
                <a:latin typeface="Times New Roman"/>
                <a:cs typeface="Times New Roman"/>
              </a:rPr>
              <a:t>The distance covered for each of the flights does not impact the pricing.</a:t>
            </a:r>
          </a:p>
          <a:p>
            <a:r>
              <a:rPr lang="en-US" sz="2000" dirty="0">
                <a:latin typeface="Times New Roman"/>
                <a:cs typeface="Times New Roman"/>
              </a:rPr>
              <a:t>Government and private clients will be quoted the same price since </a:t>
            </a:r>
            <a:r>
              <a:rPr lang="en-US" sz="2000" dirty="0" err="1">
                <a:latin typeface="Times New Roman"/>
                <a:cs typeface="Times New Roman"/>
              </a:rPr>
              <a:t>O’Rory</a:t>
            </a:r>
            <a:r>
              <a:rPr lang="en-US" sz="2000" dirty="0">
                <a:latin typeface="Times New Roman"/>
                <a:cs typeface="Times New Roman"/>
              </a:rPr>
              <a:t> can’t differentiate them in a call.</a:t>
            </a:r>
          </a:p>
          <a:p>
            <a:r>
              <a:rPr lang="en-US" sz="2000" dirty="0">
                <a:latin typeface="Times New Roman"/>
                <a:cs typeface="Times New Roman"/>
              </a:rPr>
              <a:t>The number of calls per flight is 10.</a:t>
            </a:r>
          </a:p>
          <a:p>
            <a:r>
              <a:rPr lang="en-US" sz="2000" dirty="0">
                <a:latin typeface="Times New Roman"/>
                <a:cs typeface="Times New Roman"/>
              </a:rPr>
              <a:t>The revenue only depends on the price charged per flight to customers and any additional cost such as maintenance costs are considered negligible.</a:t>
            </a:r>
          </a:p>
          <a:p>
            <a:r>
              <a:rPr lang="en-US" sz="2000" dirty="0">
                <a:latin typeface="Times New Roman"/>
                <a:cs typeface="Times New Roman"/>
              </a:rPr>
              <a:t>Customers cannot cancel a booking. Bookings can only increase or stay the same after a phone call.</a:t>
            </a:r>
          </a:p>
          <a:p>
            <a:r>
              <a:rPr lang="en-US" sz="2000" dirty="0">
                <a:latin typeface="Times New Roman"/>
                <a:cs typeface="Times New Roman"/>
              </a:rPr>
              <a:t>The highest possible price is $100. If the maximum price is $150, the transition probability matrix will have negative probabilities due to government clients having a “negative” willingness to pay more than $100. Since negative probabilities is an absurd concept, we are avoiding prices greater than $100 altogether.</a:t>
            </a:r>
          </a:p>
        </p:txBody>
      </p:sp>
    </p:spTree>
    <p:extLst>
      <p:ext uri="{BB962C8B-B14F-4D97-AF65-F5344CB8AC3E}">
        <p14:creationId xmlns:p14="http://schemas.microsoft.com/office/powerpoint/2010/main" val="207620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750F73-07F7-6B07-093E-00FB2F6AE16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The Developed Model – Data</a:t>
            </a:r>
            <a:endParaRPr lang="en-CA" sz="4000" dirty="0">
              <a:solidFill>
                <a:srgbClr val="FFFFFF"/>
              </a:solidFill>
            </a:endParaRPr>
          </a:p>
        </p:txBody>
      </p:sp>
      <p:sp>
        <p:nvSpPr>
          <p:cNvPr id="3" name="Content Placeholder 2">
            <a:extLst>
              <a:ext uri="{FF2B5EF4-FFF2-40B4-BE49-F238E27FC236}">
                <a16:creationId xmlns:a16="http://schemas.microsoft.com/office/drawing/2014/main" id="{91BD9BD2-4D9E-FA41-6BDB-878005291C63}"/>
              </a:ext>
            </a:extLst>
          </p:cNvPr>
          <p:cNvSpPr>
            <a:spLocks noGrp="1"/>
          </p:cNvSpPr>
          <p:nvPr>
            <p:ph idx="1"/>
          </p:nvPr>
        </p:nvSpPr>
        <p:spPr>
          <a:xfrm>
            <a:off x="1080570" y="2225407"/>
            <a:ext cx="10030859" cy="3974451"/>
          </a:xfrm>
        </p:spPr>
        <p:txBody>
          <a:bodyPr anchor="ctr">
            <a:normAutofit/>
          </a:bodyPr>
          <a:lstStyle/>
          <a:p>
            <a:pPr marL="0" indent="0">
              <a:buNone/>
            </a:pPr>
            <a:r>
              <a:rPr lang="en-US" sz="2000" b="1" u="sng" dirty="0">
                <a:latin typeface="Cambria Math" panose="02040503050406030204" pitchFamily="18" charset="0"/>
              </a:rPr>
              <a:t>Lists:</a:t>
            </a:r>
          </a:p>
          <a:p>
            <a:r>
              <a:rPr lang="en-US" sz="2000" dirty="0">
                <a:latin typeface="Cambria Math" panose="02040503050406030204" pitchFamily="18" charset="0"/>
              </a:rPr>
              <a:t>states</a:t>
            </a:r>
            <a:r>
              <a:rPr lang="en-US" sz="2000" b="1" dirty="0">
                <a:latin typeface="Cambria Math" panose="02040503050406030204" pitchFamily="18" charset="0"/>
              </a:rPr>
              <a:t> </a:t>
            </a:r>
            <a:r>
              <a:rPr lang="en-US" sz="2000" b="0" dirty="0">
                <a:latin typeface="Cambria Math" panose="02040503050406030204" pitchFamily="18" charset="0"/>
              </a:rPr>
              <a:t>= [[0,0],[1,0],[2,0],[3,0],[0,1],[1,1],[2,1],[0,2],[1,2],[0,3]] </a:t>
            </a:r>
            <a:r>
              <a:rPr lang="en-US" sz="2000" b="0" dirty="0">
                <a:latin typeface="Cambria Math" panose="02040503050406030204" pitchFamily="18" charset="0"/>
                <a:sym typeface="Wingdings" panose="05000000000000000000" pitchFamily="2" charset="2"/>
              </a:rPr>
              <a:t> </a:t>
            </a:r>
            <a:r>
              <a:rPr lang="en-US" sz="1600" dirty="0">
                <a:latin typeface="Cambria Math" panose="02040503050406030204" pitchFamily="18" charset="0"/>
                <a:sym typeface="Wingdings" panose="05000000000000000000" pitchFamily="2" charset="2"/>
              </a:rPr>
              <a:t>These are states of the Markov Chain taken from</a:t>
            </a:r>
            <a:r>
              <a:rPr lang="en-US" sz="1600" b="0" dirty="0">
                <a:latin typeface="Cambria Math" panose="02040503050406030204" pitchFamily="18" charset="0"/>
                <a:sym typeface="Wingdings" panose="05000000000000000000" pitchFamily="2" charset="2"/>
              </a:rPr>
              <a:t> exhibit 1. It is referenced by [state index][Group index]. Group 1 is government and group 2 is private.</a:t>
            </a:r>
            <a:endParaRPr lang="en-US" sz="1200" b="0" dirty="0">
              <a:latin typeface="Cambria Math" panose="02040503050406030204" pitchFamily="18" charset="0"/>
              <a:sym typeface="Wingdings" panose="05000000000000000000" pitchFamily="2" charset="2"/>
            </a:endParaRPr>
          </a:p>
          <a:p>
            <a:pPr marL="0" indent="0">
              <a:buNone/>
            </a:pPr>
            <a:r>
              <a:rPr lang="en-US" sz="2000" b="1" u="sng" dirty="0">
                <a:latin typeface="Cambria Math" panose="02040503050406030204" pitchFamily="18" charset="0"/>
                <a:sym typeface="Wingdings" panose="05000000000000000000" pitchFamily="2" charset="2"/>
              </a:rPr>
              <a:t>Constants</a:t>
            </a:r>
            <a:r>
              <a:rPr lang="en-US" sz="1600" b="1" u="sng" dirty="0">
                <a:latin typeface="Cambria Math" panose="02040503050406030204" pitchFamily="18" charset="0"/>
                <a:sym typeface="Wingdings" panose="05000000000000000000" pitchFamily="2" charset="2"/>
              </a:rPr>
              <a:t>:</a:t>
            </a:r>
          </a:p>
          <a:p>
            <a:r>
              <a:rPr lang="en-US" sz="2000" b="0" dirty="0" err="1">
                <a:latin typeface="Cambria Math" panose="02040503050406030204" pitchFamily="18" charset="0"/>
                <a:sym typeface="Wingdings" panose="05000000000000000000" pitchFamily="2" charset="2"/>
              </a:rPr>
              <a:t>ub_gov</a:t>
            </a:r>
            <a:r>
              <a:rPr lang="en-US" sz="2000" b="0" dirty="0">
                <a:latin typeface="Cambria Math" panose="02040503050406030204" pitchFamily="18" charset="0"/>
                <a:sym typeface="Wingdings" panose="05000000000000000000" pitchFamily="2" charset="2"/>
              </a:rPr>
              <a:t> = 100  The price upper bound for a government customer</a:t>
            </a:r>
          </a:p>
          <a:p>
            <a:r>
              <a:rPr lang="en-US" sz="2000" b="0" dirty="0" err="1">
                <a:latin typeface="Cambria Math" panose="02040503050406030204" pitchFamily="18" charset="0"/>
                <a:sym typeface="Wingdings" panose="05000000000000000000" pitchFamily="2" charset="2"/>
              </a:rPr>
              <a:t>ub_private</a:t>
            </a:r>
            <a:r>
              <a:rPr lang="en-US" sz="2000" b="0" dirty="0">
                <a:latin typeface="Cambria Math" panose="02040503050406030204" pitchFamily="18" charset="0"/>
                <a:sym typeface="Wingdings" panose="05000000000000000000" pitchFamily="2" charset="2"/>
              </a:rPr>
              <a:t> = 150</a:t>
            </a:r>
            <a:r>
              <a:rPr lang="en-US" sz="2000" dirty="0">
                <a:latin typeface="Cambria Math" panose="02040503050406030204" pitchFamily="18" charset="0"/>
                <a:sym typeface="Wingdings" panose="05000000000000000000" pitchFamily="2" charset="2"/>
              </a:rPr>
              <a:t> </a:t>
            </a:r>
            <a:r>
              <a:rPr lang="en-US" sz="2000" b="0" dirty="0">
                <a:latin typeface="Cambria Math" panose="02040503050406030204" pitchFamily="18" charset="0"/>
                <a:sym typeface="Wingdings" panose="05000000000000000000" pitchFamily="2" charset="2"/>
              </a:rPr>
              <a:t> The price upper bound for a private customer</a:t>
            </a:r>
          </a:p>
          <a:p>
            <a:r>
              <a:rPr lang="en-US" sz="2000" b="0" dirty="0" err="1">
                <a:latin typeface="Cambria Math" panose="02040503050406030204" pitchFamily="18" charset="0"/>
                <a:sym typeface="Wingdings" panose="05000000000000000000" pitchFamily="2" charset="2"/>
              </a:rPr>
              <a:t>prop_gov</a:t>
            </a:r>
            <a:r>
              <a:rPr lang="en-US" sz="2000" b="0" dirty="0">
                <a:latin typeface="Cambria Math" panose="02040503050406030204" pitchFamily="18" charset="0"/>
                <a:sym typeface="Wingdings" panose="05000000000000000000" pitchFamily="2" charset="2"/>
              </a:rPr>
              <a:t> = 0.4  Proportion of government customers</a:t>
            </a:r>
          </a:p>
          <a:p>
            <a:r>
              <a:rPr lang="en-US" sz="2000" b="0" dirty="0" err="1">
                <a:latin typeface="Cambria Math" panose="02040503050406030204" pitchFamily="18" charset="0"/>
                <a:sym typeface="Wingdings" panose="05000000000000000000" pitchFamily="2" charset="2"/>
              </a:rPr>
              <a:t>prop_private</a:t>
            </a:r>
            <a:r>
              <a:rPr lang="en-US" sz="2000" b="0" dirty="0">
                <a:latin typeface="Cambria Math" panose="02040503050406030204" pitchFamily="18" charset="0"/>
                <a:sym typeface="Wingdings" panose="05000000000000000000" pitchFamily="2" charset="2"/>
              </a:rPr>
              <a:t> = 0.6  Proportion of private customers</a:t>
            </a:r>
          </a:p>
        </p:txBody>
      </p:sp>
    </p:spTree>
    <p:extLst>
      <p:ext uri="{BB962C8B-B14F-4D97-AF65-F5344CB8AC3E}">
        <p14:creationId xmlns:p14="http://schemas.microsoft.com/office/powerpoint/2010/main" val="4108533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F335A4-3F98-FF5E-E6EC-7B6158812D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4110A58-FF16-0CC0-9508-22AA9721B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A620873-1E95-D028-23DB-FC3C92762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FECC6-EC91-4F84-7A2C-B9C53396E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9053DA-B9FC-361E-943D-9816924AC4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291433-0117-19E9-3AD6-A1202940C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14959-E093-5AA5-8F8B-F75D66588D2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Deriving the Willingness to Pay (Introduction)</a:t>
            </a:r>
          </a:p>
        </p:txBody>
      </p:sp>
      <p:graphicFrame>
        <p:nvGraphicFramePr>
          <p:cNvPr id="31" name="Chart 30">
            <a:extLst>
              <a:ext uri="{FF2B5EF4-FFF2-40B4-BE49-F238E27FC236}">
                <a16:creationId xmlns:a16="http://schemas.microsoft.com/office/drawing/2014/main" id="{9EC4C76B-7704-B62C-5F4D-521BFD5306D1}"/>
              </a:ext>
            </a:extLst>
          </p:cNvPr>
          <p:cNvGraphicFramePr>
            <a:graphicFrameLocks/>
          </p:cNvGraphicFramePr>
          <p:nvPr>
            <p:extLst>
              <p:ext uri="{D42A27DB-BD31-4B8C-83A1-F6EECF244321}">
                <p14:modId xmlns:p14="http://schemas.microsoft.com/office/powerpoint/2010/main" val="3813246295"/>
              </p:ext>
            </p:extLst>
          </p:nvPr>
        </p:nvGraphicFramePr>
        <p:xfrm>
          <a:off x="581025" y="1750763"/>
          <a:ext cx="7248525" cy="4812699"/>
        </p:xfrm>
        <a:graphic>
          <a:graphicData uri="http://schemas.openxmlformats.org/drawingml/2006/chart">
            <c:chart xmlns:c="http://schemas.openxmlformats.org/drawingml/2006/chart" xmlns:r="http://schemas.openxmlformats.org/officeDocument/2006/relationships" r:id="rId2"/>
          </a:graphicData>
        </a:graphic>
      </p:graphicFrame>
      <p:sp>
        <p:nvSpPr>
          <p:cNvPr id="32" name="TextBox 31">
            <a:extLst>
              <a:ext uri="{FF2B5EF4-FFF2-40B4-BE49-F238E27FC236}">
                <a16:creationId xmlns:a16="http://schemas.microsoft.com/office/drawing/2014/main" id="{7D582697-BEDB-35A8-E443-77D1E023AAA2}"/>
              </a:ext>
            </a:extLst>
          </p:cNvPr>
          <p:cNvSpPr txBox="1"/>
          <p:nvPr/>
        </p:nvSpPr>
        <p:spPr>
          <a:xfrm>
            <a:off x="7829550" y="1885279"/>
            <a:ext cx="4086225"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Government willingness is uniformly distributed between $0 and $100.</a:t>
            </a:r>
          </a:p>
          <a:p>
            <a:pPr marL="742950" lvl="1" indent="-285750">
              <a:buFont typeface="Courier New" panose="02070309020205020404" pitchFamily="49" charset="0"/>
              <a:buChar char="o"/>
            </a:pPr>
            <a:r>
              <a:rPr lang="en-US" dirty="0"/>
              <a:t>Gov customers accept a $0 price with probability 1 and accept a $100 price with probability 0.</a:t>
            </a:r>
          </a:p>
          <a:p>
            <a:pPr marL="285750" indent="-285750">
              <a:buFont typeface="Arial" panose="020B0604020202020204" pitchFamily="34" charset="0"/>
              <a:buChar char="•"/>
            </a:pPr>
            <a:r>
              <a:rPr lang="en-US" b="1" dirty="0"/>
              <a:t>Private willingness is uniformly distributed between $0 and $150.</a:t>
            </a:r>
          </a:p>
          <a:p>
            <a:pPr marL="742950" lvl="1" indent="-285750">
              <a:buFont typeface="Courier New" panose="02070309020205020404" pitchFamily="49" charset="0"/>
              <a:buChar char="o"/>
            </a:pPr>
            <a:r>
              <a:rPr lang="en-US" dirty="0"/>
              <a:t>Private customers accept a $0 price with probability 1 and accept a $150 price with probability 0.</a:t>
            </a:r>
          </a:p>
          <a:p>
            <a:pPr marL="285750" indent="-285750">
              <a:buFont typeface="Arial" panose="020B0604020202020204" pitchFamily="34" charset="0"/>
              <a:buChar char="•"/>
            </a:pPr>
            <a:r>
              <a:rPr lang="en-US" b="1" dirty="0"/>
              <a:t>Need to find the 𝑦=𝑚𝑥+𝑏 equations</a:t>
            </a:r>
          </a:p>
          <a:p>
            <a:pPr marL="742950" lvl="1" indent="-285750">
              <a:buFont typeface="Arial" panose="020B0604020202020204" pitchFamily="34" charset="0"/>
              <a:buChar char="•"/>
            </a:pPr>
            <a:r>
              <a:rPr lang="en-US" dirty="0"/>
              <a:t>For both lines 𝑏 = 1.</a:t>
            </a:r>
          </a:p>
          <a:p>
            <a:pPr marL="285750" indent="-285750">
              <a:buFont typeface="Arial" panose="020B0604020202020204" pitchFamily="34" charset="0"/>
              <a:buChar char="•"/>
            </a:pPr>
            <a:endParaRPr lang="en-CA" dirty="0"/>
          </a:p>
          <a:p>
            <a:endParaRPr lang="en-CA" dirty="0"/>
          </a:p>
        </p:txBody>
      </p:sp>
    </p:spTree>
    <p:extLst>
      <p:ext uri="{BB962C8B-B14F-4D97-AF65-F5344CB8AC3E}">
        <p14:creationId xmlns:p14="http://schemas.microsoft.com/office/powerpoint/2010/main" val="65921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7C5E54-BE9E-BE03-7E38-05BC911DCAC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6A6F60-10B9-268F-B05E-6513081B4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E8E671-C12E-C8E8-50E8-F8CE3D49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441E4A-3BA9-9AAB-3E63-41C909266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27E4D4-0EC6-2D71-FE3D-64653BAF7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5F4AF51-8E70-3089-68F4-785BED181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C42FB-136B-CA70-5DF7-76BD9679AFD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Deriving the Willingness to Pay (Government)</a:t>
            </a:r>
          </a:p>
        </p:txBody>
      </p:sp>
      <p:graphicFrame>
        <p:nvGraphicFramePr>
          <p:cNvPr id="31" name="Chart 30">
            <a:extLst>
              <a:ext uri="{FF2B5EF4-FFF2-40B4-BE49-F238E27FC236}">
                <a16:creationId xmlns:a16="http://schemas.microsoft.com/office/drawing/2014/main" id="{433100BD-4D51-80CF-8C2D-8495A478755F}"/>
              </a:ext>
            </a:extLst>
          </p:cNvPr>
          <p:cNvGraphicFramePr>
            <a:graphicFrameLocks/>
          </p:cNvGraphicFramePr>
          <p:nvPr>
            <p:extLst>
              <p:ext uri="{D42A27DB-BD31-4B8C-83A1-F6EECF244321}">
                <p14:modId xmlns:p14="http://schemas.microsoft.com/office/powerpoint/2010/main" val="2197818901"/>
              </p:ext>
            </p:extLst>
          </p:nvPr>
        </p:nvGraphicFramePr>
        <p:xfrm>
          <a:off x="581025" y="1750763"/>
          <a:ext cx="7248525" cy="4812699"/>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FBCFAA7-E359-B530-38D6-7846E9A4F445}"/>
                  </a:ext>
                </a:extLst>
              </p:cNvPr>
              <p:cNvSpPr txBox="1"/>
              <p:nvPr/>
            </p:nvSpPr>
            <p:spPr>
              <a:xfrm>
                <a:off x="7829550" y="1750763"/>
                <a:ext cx="4086225" cy="3760132"/>
              </a:xfrm>
              <a:prstGeom prst="rect">
                <a:avLst/>
              </a:prstGeom>
              <a:noFill/>
            </p:spPr>
            <p:txBody>
              <a:bodyPr wrap="square" rtlCol="0">
                <a:spAutoFit/>
              </a:bodyPr>
              <a:lstStyle/>
              <a:p>
                <a:r>
                  <a:rPr lang="en-US" b="1" dirty="0"/>
                  <a:t>Equation of government willingness:</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𝟏𝟎𝟎</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𝟏𝟎𝟎</m:t>
                          </m:r>
                        </m:den>
                      </m:f>
                    </m:oMath>
                  </m:oMathPara>
                </a14:m>
                <a:endParaRPr lang="en-US"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𝟏𝟎𝟎</m:t>
                          </m:r>
                        </m:den>
                      </m:f>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endParaRPr lang="en-US" b="1" dirty="0"/>
              </a:p>
              <a:p>
                <a:r>
                  <a:rPr lang="en-US" sz="1800" b="1" dirty="0" err="1">
                    <a:latin typeface="Cambria Math" panose="02040503050406030204" pitchFamily="18" charset="0"/>
                    <a:sym typeface="Wingdings" panose="05000000000000000000" pitchFamily="2" charset="2"/>
                  </a:rPr>
                  <a:t>ub_gov</a:t>
                </a:r>
                <a:r>
                  <a:rPr lang="en-US" sz="1800" b="1" dirty="0">
                    <a:latin typeface="Cambria Math" panose="02040503050406030204" pitchFamily="18" charset="0"/>
                    <a:sym typeface="Wingdings" panose="05000000000000000000" pitchFamily="2" charset="2"/>
                  </a:rPr>
                  <a:t> = 100 in constants section as defined in slide 2.</a:t>
                </a:r>
                <a:endParaRPr lang="en-US" b="1" dirty="0"/>
              </a:p>
              <a:p>
                <a:r>
                  <a:rPr lang="en-US" b="1" dirty="0"/>
                  <a:t>Therefore, government willingness is:</a:t>
                </a:r>
              </a:p>
              <a:p>
                <a:pPr/>
                <a14:m>
                  <m:oMathPara xmlns:m="http://schemas.openxmlformats.org/officeDocument/2006/math">
                    <m:oMathParaPr>
                      <m:jc m:val="centerGroup"/>
                    </m:oMathParaPr>
                    <m:oMath xmlns:m="http://schemas.openxmlformats.org/officeDocument/2006/math">
                      <m:borderBox>
                        <m:borderBoxPr>
                          <m:ctrlPr>
                            <a:rPr lang="en-CA" i="1" dirty="0" smtClean="0">
                              <a:latin typeface="Cambria Math" panose="02040503050406030204" pitchFamily="18" charset="0"/>
                            </a:rPr>
                          </m:ctrlPr>
                        </m:borderBoxPr>
                        <m:e>
                          <m:r>
                            <a:rPr lang="en-CA" i="1" dirty="0">
                              <a:latin typeface="Cambria Math" panose="02040503050406030204" pitchFamily="18" charset="0"/>
                            </a:rPr>
                            <m:t>𝑔𝑜</m:t>
                          </m:r>
                          <m:sSub>
                            <m:sSubPr>
                              <m:ctrlPr>
                                <a:rPr lang="en-CA" i="1" dirty="0">
                                  <a:latin typeface="Cambria Math" panose="02040503050406030204" pitchFamily="18" charset="0"/>
                                </a:rPr>
                              </m:ctrlPr>
                            </m:sSubPr>
                            <m:e>
                              <m:r>
                                <a:rPr lang="en-CA" i="1" dirty="0">
                                  <a:latin typeface="Cambria Math" panose="02040503050406030204" pitchFamily="18" charset="0"/>
                                </a:rPr>
                                <m:t>𝑣</m:t>
                              </m:r>
                              <m:r>
                                <a:rPr lang="en-US" i="1" dirty="0">
                                  <a:latin typeface="Cambria Math" panose="02040503050406030204" pitchFamily="18" charset="0"/>
                                </a:rPr>
                                <m:t>_</m:t>
                              </m:r>
                              <m:r>
                                <a:rPr lang="en-US" i="1" dirty="0">
                                  <a:latin typeface="Cambria Math" panose="02040503050406030204" pitchFamily="18" charset="0"/>
                                </a:rPr>
                                <m:t>𝑤𝑖𝑙𝑙𝑖𝑛𝑔𝑛𝑒𝑠𝑠</m:t>
                              </m:r>
                            </m:e>
                            <m:sub>
                              <m:r>
                                <a:rPr lang="en-US" i="1" dirty="0">
                                  <a:latin typeface="Cambria Math" panose="02040503050406030204" pitchFamily="18" charset="0"/>
                                </a:rPr>
                                <m:t>𝑝𝑟𝑖𝑐𝑒</m:t>
                              </m:r>
                            </m:sub>
                          </m:sSub>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𝑝𝑟𝑖𝑐𝑒</m:t>
                              </m:r>
                            </m:num>
                            <m:den>
                              <m:r>
                                <a:rPr lang="en-US" i="1" dirty="0">
                                  <a:latin typeface="Cambria Math" panose="02040503050406030204" pitchFamily="18" charset="0"/>
                                </a:rPr>
                                <m:t>𝑢𝑏</m:t>
                              </m:r>
                              <m:r>
                                <a:rPr lang="en-US" i="1" dirty="0">
                                  <a:latin typeface="Cambria Math" panose="02040503050406030204" pitchFamily="18" charset="0"/>
                                </a:rPr>
                                <m:t>_</m:t>
                              </m:r>
                              <m:r>
                                <a:rPr lang="en-US" i="1" dirty="0">
                                  <a:latin typeface="Cambria Math" panose="02040503050406030204" pitchFamily="18" charset="0"/>
                                </a:rPr>
                                <m:t>𝑔𝑜𝑣</m:t>
                              </m:r>
                            </m:den>
                          </m:f>
                        </m:e>
                      </m:borderBox>
                    </m:oMath>
                  </m:oMathPara>
                </a14:m>
                <a:endParaRPr lang="en-CA" dirty="0"/>
              </a:p>
              <a:p>
                <a:endParaRPr lang="en-CA" dirty="0"/>
              </a:p>
            </p:txBody>
          </p:sp>
        </mc:Choice>
        <mc:Fallback xmlns="">
          <p:sp>
            <p:nvSpPr>
              <p:cNvPr id="32" name="TextBox 31">
                <a:extLst>
                  <a:ext uri="{FF2B5EF4-FFF2-40B4-BE49-F238E27FC236}">
                    <a16:creationId xmlns:a16="http://schemas.microsoft.com/office/drawing/2014/main" id="{1FBCFAA7-E359-B530-38D6-7846E9A4F445}"/>
                  </a:ext>
                </a:extLst>
              </p:cNvPr>
              <p:cNvSpPr txBox="1">
                <a:spLocks noRot="1" noChangeAspect="1" noMove="1" noResize="1" noEditPoints="1" noAdjustHandles="1" noChangeArrowheads="1" noChangeShapeType="1" noTextEdit="1"/>
              </p:cNvSpPr>
              <p:nvPr/>
            </p:nvSpPr>
            <p:spPr>
              <a:xfrm>
                <a:off x="7829550" y="1750763"/>
                <a:ext cx="4086225" cy="3760132"/>
              </a:xfrm>
              <a:prstGeom prst="rect">
                <a:avLst/>
              </a:prstGeom>
              <a:blipFill>
                <a:blip r:embed="rId3"/>
                <a:stretch>
                  <a:fillRect l="-1192" t="-648" r="-447"/>
                </a:stretch>
              </a:blipFill>
            </p:spPr>
            <p:txBody>
              <a:bodyPr/>
              <a:lstStyle/>
              <a:p>
                <a:r>
                  <a:rPr lang="en-CA">
                    <a:noFill/>
                  </a:rPr>
                  <a:t> </a:t>
                </a:r>
              </a:p>
            </p:txBody>
          </p:sp>
        </mc:Fallback>
      </mc:AlternateContent>
    </p:spTree>
    <p:extLst>
      <p:ext uri="{BB962C8B-B14F-4D97-AF65-F5344CB8AC3E}">
        <p14:creationId xmlns:p14="http://schemas.microsoft.com/office/powerpoint/2010/main" val="311720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743A4F-B853-CDC6-0ED3-DE1AE5719B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C980B4-AAC4-1854-DB80-406BD171D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1FFB1-7280-5947-C277-9F919A448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8D6806B-B4C2-1D13-070E-D5BF9F27B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6B07BD-6952-72AC-F4C3-3BEBEBA97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0E6B1D-B3E2-0BCC-8D29-7F03CB534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E3783-66AD-273E-9D25-723722F5562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Deriving the Willingness to Pay (Private)</a:t>
            </a:r>
          </a:p>
        </p:txBody>
      </p:sp>
      <p:graphicFrame>
        <p:nvGraphicFramePr>
          <p:cNvPr id="31" name="Chart 30">
            <a:extLst>
              <a:ext uri="{FF2B5EF4-FFF2-40B4-BE49-F238E27FC236}">
                <a16:creationId xmlns:a16="http://schemas.microsoft.com/office/drawing/2014/main" id="{E49F02B8-A305-ECB2-FD77-1636A8663F0C}"/>
              </a:ext>
            </a:extLst>
          </p:cNvPr>
          <p:cNvGraphicFramePr>
            <a:graphicFrameLocks/>
          </p:cNvGraphicFramePr>
          <p:nvPr>
            <p:extLst>
              <p:ext uri="{D42A27DB-BD31-4B8C-83A1-F6EECF244321}">
                <p14:modId xmlns:p14="http://schemas.microsoft.com/office/powerpoint/2010/main" val="2759991142"/>
              </p:ext>
            </p:extLst>
          </p:nvPr>
        </p:nvGraphicFramePr>
        <p:xfrm>
          <a:off x="581025" y="1750763"/>
          <a:ext cx="7248525" cy="4812699"/>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31BAE23-0C30-D8C8-27C4-BB3499D4A941}"/>
                  </a:ext>
                </a:extLst>
              </p:cNvPr>
              <p:cNvSpPr txBox="1"/>
              <p:nvPr/>
            </p:nvSpPr>
            <p:spPr>
              <a:xfrm>
                <a:off x="7829550" y="1750763"/>
                <a:ext cx="4086225" cy="3758337"/>
              </a:xfrm>
              <a:prstGeom prst="rect">
                <a:avLst/>
              </a:prstGeom>
              <a:noFill/>
            </p:spPr>
            <p:txBody>
              <a:bodyPr wrap="square" rtlCol="0">
                <a:spAutoFit/>
              </a:bodyPr>
              <a:lstStyle/>
              <a:p>
                <a:r>
                  <a:rPr lang="en-US" b="1" dirty="0"/>
                  <a:t>Equation of private willingness:</a:t>
                </a:r>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𝒎</m:t>
                      </m:r>
                      <m:r>
                        <a:rPr lang="en-US" b="1" i="1" smtClean="0">
                          <a:latin typeface="Cambria Math" panose="02040503050406030204" pitchFamily="18" charset="0"/>
                        </a:rPr>
                        <m:t>∗</m:t>
                      </m:r>
                      <m:r>
                        <a:rPr lang="en-US" b="1" i="1" smtClean="0">
                          <a:latin typeface="Cambria Math" panose="02040503050406030204" pitchFamily="18" charset="0"/>
                        </a:rPr>
                        <m:t>𝟏𝟓𝟎</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𝒎</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𝟏𝟓𝟎</m:t>
                          </m:r>
                        </m:den>
                      </m:f>
                    </m:oMath>
                  </m:oMathPara>
                </a14:m>
                <a:endParaRPr lang="en-US" b="1" dirty="0"/>
              </a:p>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𝟏𝟓𝟎</m:t>
                          </m:r>
                        </m:den>
                      </m:f>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𝟏</m:t>
                      </m:r>
                    </m:oMath>
                  </m:oMathPara>
                </a14:m>
                <a:endParaRPr lang="en-US" b="1" dirty="0"/>
              </a:p>
              <a:p>
                <a:endParaRPr lang="en-US" b="1" dirty="0"/>
              </a:p>
              <a:p>
                <a:r>
                  <a:rPr lang="en-US" b="1" dirty="0" err="1"/>
                  <a:t>ub_private</a:t>
                </a:r>
                <a:r>
                  <a:rPr lang="en-US" b="1" dirty="0"/>
                  <a:t> = 150 in constants section as defined in slide 2.</a:t>
                </a:r>
              </a:p>
              <a:p>
                <a:r>
                  <a:rPr lang="en-US" b="1" dirty="0"/>
                  <a:t>Therefore, private willingness is:</a:t>
                </a:r>
              </a:p>
              <a:p>
                <a:pPr/>
                <a14:m>
                  <m:oMathPara xmlns:m="http://schemas.openxmlformats.org/officeDocument/2006/math">
                    <m:oMathParaPr>
                      <m:jc m:val="centerGroup"/>
                    </m:oMathParaPr>
                    <m:oMath xmlns:m="http://schemas.openxmlformats.org/officeDocument/2006/math">
                      <m:borderBox>
                        <m:borderBoxPr>
                          <m:ctrlPr>
                            <a:rPr lang="en-CA" i="1" dirty="0" smtClean="0">
                              <a:latin typeface="Cambria Math" panose="02040503050406030204" pitchFamily="18" charset="0"/>
                            </a:rPr>
                          </m:ctrlPr>
                        </m:borderBoxPr>
                        <m:e>
                          <m:r>
                            <a:rPr lang="en-CA" i="1" dirty="0">
                              <a:latin typeface="Cambria Math" panose="02040503050406030204" pitchFamily="18" charset="0"/>
                            </a:rPr>
                            <m:t>𝑔𝑜</m:t>
                          </m:r>
                          <m:sSub>
                            <m:sSubPr>
                              <m:ctrlPr>
                                <a:rPr lang="en-CA" i="1" dirty="0">
                                  <a:latin typeface="Cambria Math" panose="02040503050406030204" pitchFamily="18" charset="0"/>
                                </a:rPr>
                              </m:ctrlPr>
                            </m:sSubPr>
                            <m:e>
                              <m:r>
                                <a:rPr lang="en-CA" i="1" dirty="0">
                                  <a:latin typeface="Cambria Math" panose="02040503050406030204" pitchFamily="18" charset="0"/>
                                </a:rPr>
                                <m:t>𝑣</m:t>
                              </m:r>
                              <m:r>
                                <a:rPr lang="en-US" i="1" dirty="0">
                                  <a:latin typeface="Cambria Math" panose="02040503050406030204" pitchFamily="18" charset="0"/>
                                </a:rPr>
                                <m:t>_</m:t>
                              </m:r>
                              <m:r>
                                <a:rPr lang="en-US" i="1" dirty="0">
                                  <a:latin typeface="Cambria Math" panose="02040503050406030204" pitchFamily="18" charset="0"/>
                                </a:rPr>
                                <m:t>𝑤𝑖𝑙𝑙𝑖𝑛𝑔𝑛𝑒𝑠𝑠</m:t>
                              </m:r>
                            </m:e>
                            <m:sub>
                              <m:r>
                                <a:rPr lang="en-US" i="1" dirty="0">
                                  <a:latin typeface="Cambria Math" panose="02040503050406030204" pitchFamily="18" charset="0"/>
                                </a:rPr>
                                <m:t>𝑝𝑟𝑖𝑐𝑒</m:t>
                              </m:r>
                            </m:sub>
                          </m:sSub>
                          <m:r>
                            <a:rPr lang="en-US" i="1" dirty="0">
                              <a:latin typeface="Cambria Math" panose="02040503050406030204" pitchFamily="18" charset="0"/>
                            </a:rPr>
                            <m:t>=1−</m:t>
                          </m:r>
                          <m:f>
                            <m:fPr>
                              <m:ctrlPr>
                                <a:rPr lang="en-US" i="1" dirty="0">
                                  <a:latin typeface="Cambria Math" panose="02040503050406030204" pitchFamily="18" charset="0"/>
                                </a:rPr>
                              </m:ctrlPr>
                            </m:fPr>
                            <m:num>
                              <m:r>
                                <a:rPr lang="en-US" i="1" dirty="0">
                                  <a:latin typeface="Cambria Math" panose="02040503050406030204" pitchFamily="18" charset="0"/>
                                </a:rPr>
                                <m:t>𝑝𝑟𝑖𝑐𝑒</m:t>
                              </m:r>
                            </m:num>
                            <m:den>
                              <m:r>
                                <a:rPr lang="en-US" b="0" i="1" dirty="0" smtClean="0">
                                  <a:latin typeface="Cambria Math" panose="02040503050406030204" pitchFamily="18" charset="0"/>
                                </a:rPr>
                                <m:t>𝑢𝑏</m:t>
                              </m:r>
                              <m:r>
                                <a:rPr lang="en-US" i="1" dirty="0">
                                  <a:latin typeface="Cambria Math" panose="02040503050406030204" pitchFamily="18" charset="0"/>
                                </a:rPr>
                                <m:t>_</m:t>
                              </m:r>
                              <m:r>
                                <a:rPr lang="en-US" b="0" i="1" dirty="0" smtClean="0">
                                  <a:latin typeface="Cambria Math" panose="02040503050406030204" pitchFamily="18" charset="0"/>
                                </a:rPr>
                                <m:t>𝑝𝑟𝑖𝑣𝑎𝑡𝑒</m:t>
                              </m:r>
                            </m:den>
                          </m:f>
                        </m:e>
                      </m:borderBox>
                    </m:oMath>
                  </m:oMathPara>
                </a14:m>
                <a:endParaRPr lang="en-CA" dirty="0"/>
              </a:p>
              <a:p>
                <a:endParaRPr lang="en-CA" dirty="0"/>
              </a:p>
            </p:txBody>
          </p:sp>
        </mc:Choice>
        <mc:Fallback xmlns="">
          <p:sp>
            <p:nvSpPr>
              <p:cNvPr id="32" name="TextBox 31">
                <a:extLst>
                  <a:ext uri="{FF2B5EF4-FFF2-40B4-BE49-F238E27FC236}">
                    <a16:creationId xmlns:a16="http://schemas.microsoft.com/office/drawing/2014/main" id="{A31BAE23-0C30-D8C8-27C4-BB3499D4A941}"/>
                  </a:ext>
                </a:extLst>
              </p:cNvPr>
              <p:cNvSpPr txBox="1">
                <a:spLocks noRot="1" noChangeAspect="1" noMove="1" noResize="1" noEditPoints="1" noAdjustHandles="1" noChangeArrowheads="1" noChangeShapeType="1" noTextEdit="1"/>
              </p:cNvSpPr>
              <p:nvPr/>
            </p:nvSpPr>
            <p:spPr>
              <a:xfrm>
                <a:off x="7829550" y="1750763"/>
                <a:ext cx="4086225" cy="3758337"/>
              </a:xfrm>
              <a:prstGeom prst="rect">
                <a:avLst/>
              </a:prstGeom>
              <a:blipFill>
                <a:blip r:embed="rId3"/>
                <a:stretch>
                  <a:fillRect l="-1192" t="-648" r="-745"/>
                </a:stretch>
              </a:blipFill>
            </p:spPr>
            <p:txBody>
              <a:bodyPr/>
              <a:lstStyle/>
              <a:p>
                <a:r>
                  <a:rPr lang="en-CA">
                    <a:noFill/>
                  </a:rPr>
                  <a:t> </a:t>
                </a:r>
              </a:p>
            </p:txBody>
          </p:sp>
        </mc:Fallback>
      </mc:AlternateContent>
    </p:spTree>
    <p:extLst>
      <p:ext uri="{BB962C8B-B14F-4D97-AF65-F5344CB8AC3E}">
        <p14:creationId xmlns:p14="http://schemas.microsoft.com/office/powerpoint/2010/main" val="72458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87833A-7261-252D-33E9-7F60FAC800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BA683D-5BCA-9A32-9DE2-FA1409898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74DC08-9001-FA06-586A-7484D7CFB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5C358D-7A45-5E5F-C6B2-626AF2481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6C164F-ACDE-EA65-5EB5-5E8E4B2EE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0AEE74-971F-383C-BD04-B39BD9472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B827F-624D-97EF-A4B9-1F417E3A17F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a:cs typeface="Times New Roman"/>
              </a:rPr>
              <a:t>The Developed Model – Variables</a:t>
            </a:r>
            <a:endParaRPr lang="en-CA" sz="4000" dirty="0">
              <a:solidFill>
                <a:srgbClr val="FFFFFF"/>
              </a:solidFill>
            </a:endParaRPr>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AB6041D4-F6C8-AA56-A2AD-D92D8FDF2BB1}"/>
                  </a:ext>
                </a:extLst>
              </p:cNvPr>
              <p:cNvGraphicFramePr>
                <a:graphicFrameLocks noGrp="1"/>
              </p:cNvGraphicFramePr>
              <p:nvPr>
                <p:ph idx="1"/>
                <p:extLst>
                  <p:ext uri="{D42A27DB-BD31-4B8C-83A1-F6EECF244321}">
                    <p14:modId xmlns:p14="http://schemas.microsoft.com/office/powerpoint/2010/main" val="3861592834"/>
                  </p:ext>
                </p:extLst>
              </p:nvPr>
            </p:nvGraphicFramePr>
            <p:xfrm>
              <a:off x="685799" y="2101520"/>
              <a:ext cx="11010901" cy="3845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77391076"/>
                        </a:ext>
                      </a:extLst>
                    </a:gridCol>
                    <a:gridCol w="3505199">
                      <a:extLst>
                        <a:ext uri="{9D8B030D-6E8A-4147-A177-3AD203B41FA5}">
                          <a16:colId xmlns:a16="http://schemas.microsoft.com/office/drawing/2014/main" val="1711121645"/>
                        </a:ext>
                      </a:extLst>
                    </a:gridCol>
                    <a:gridCol w="4000503">
                      <a:extLst>
                        <a:ext uri="{9D8B030D-6E8A-4147-A177-3AD203B41FA5}">
                          <a16:colId xmlns:a16="http://schemas.microsoft.com/office/drawing/2014/main" val="3860306135"/>
                        </a:ext>
                      </a:extLst>
                    </a:gridCol>
                  </a:tblGrid>
                  <a:tr h="370840">
                    <a:tc>
                      <a:txBody>
                        <a:bodyPr/>
                        <a:lstStyle/>
                        <a:p>
                          <a:r>
                            <a:rPr lang="en-US" dirty="0"/>
                            <a:t>Variable</a:t>
                          </a:r>
                          <a:endParaRPr lang="en-CA" dirty="0"/>
                        </a:p>
                      </a:txBody>
                      <a:tcPr/>
                    </a:tc>
                    <a:tc>
                      <a:txBody>
                        <a:bodyPr/>
                        <a:lstStyle/>
                        <a:p>
                          <a:r>
                            <a:rPr lang="en-US" dirty="0"/>
                            <a:t>Definition</a:t>
                          </a:r>
                          <a:endParaRPr lang="en-CA" dirty="0"/>
                        </a:p>
                      </a:txBody>
                      <a:tcPr/>
                    </a:tc>
                    <a:tc>
                      <a:txBody>
                        <a:bodyPr/>
                        <a:lstStyle/>
                        <a:p>
                          <a:r>
                            <a:rPr lang="en-US" dirty="0"/>
                            <a:t>Formula</a:t>
                          </a:r>
                          <a:endParaRPr lang="en-CA" dirty="0"/>
                        </a:p>
                      </a:txBody>
                      <a:tcPr/>
                    </a:tc>
                    <a:extLst>
                      <a:ext uri="{0D108BD9-81ED-4DB2-BD59-A6C34878D82A}">
                        <a16:rowId xmlns:a16="http://schemas.microsoft.com/office/drawing/2014/main" val="4072645381"/>
                      </a:ext>
                    </a:extLst>
                  </a:tr>
                  <a:tr h="370840">
                    <a:tc>
                      <a:txBody>
                        <a:bodyPr/>
                        <a:lstStyle/>
                        <a:p>
                          <a:pPr/>
                          <a14:m>
                            <m:oMathPara xmlns:m="http://schemas.openxmlformats.org/officeDocument/2006/math">
                              <m:oMathParaPr>
                                <m:jc m:val="centerGroup"/>
                              </m:oMathParaPr>
                              <m:oMath xmlns:m="http://schemas.openxmlformats.org/officeDocument/2006/math">
                                <m:r>
                                  <a:rPr lang="en-CA" sz="1800" i="1" dirty="0" smtClean="0">
                                    <a:latin typeface="Cambria Math" panose="02040503050406030204" pitchFamily="18" charset="0"/>
                                  </a:rPr>
                                  <m:t>𝑔𝑜𝑣</m:t>
                                </m:r>
                                <m:r>
                                  <a:rPr lang="en-CA" sz="1800" i="1" dirty="0" smtClean="0">
                                    <a:latin typeface="Cambria Math" panose="02040503050406030204" pitchFamily="18" charset="0"/>
                                  </a:rPr>
                                  <m:t>_</m:t>
                                </m:r>
                                <m:r>
                                  <a:rPr lang="en-CA" sz="1800" i="1" dirty="0" smtClean="0">
                                    <a:latin typeface="Cambria Math" panose="02040503050406030204" pitchFamily="18" charset="0"/>
                                  </a:rPr>
                                  <m:t>𝑤𝑖𝑙𝑙𝑖𝑛𝑔𝑛𝑒𝑠</m:t>
                                </m:r>
                                <m:sSub>
                                  <m:sSubPr>
                                    <m:ctrlPr>
                                      <a:rPr lang="en-US" sz="1800" b="0" i="1" dirty="0" smtClean="0">
                                        <a:latin typeface="Cambria Math" panose="02040503050406030204" pitchFamily="18" charset="0"/>
                                      </a:rPr>
                                    </m:ctrlPr>
                                  </m:sSubPr>
                                  <m:e>
                                    <m:r>
                                      <a:rPr lang="en-CA" sz="1800" i="1" dirty="0" smtClean="0">
                                        <a:latin typeface="Cambria Math" panose="02040503050406030204" pitchFamily="18" charset="0"/>
                                      </a:rPr>
                                      <m:t>𝑠</m:t>
                                    </m:r>
                                  </m:e>
                                  <m:sub>
                                    <m:r>
                                      <a:rPr lang="en-US" sz="1800" b="0" i="1" dirty="0" smtClean="0">
                                        <a:latin typeface="Cambria Math" panose="02040503050406030204" pitchFamily="18" charset="0"/>
                                      </a:rPr>
                                      <m:t>𝑝𝑟𝑖𝑐𝑒</m:t>
                                    </m:r>
                                  </m:sub>
                                </m:sSub>
                              </m:oMath>
                            </m:oMathPara>
                          </a14:m>
                          <a:endParaRPr lang="en-CA" dirty="0"/>
                        </a:p>
                      </a:txBody>
                      <a:tcPr/>
                    </a:tc>
                    <a:tc>
                      <a:txBody>
                        <a:bodyPr/>
                        <a:lstStyle/>
                        <a:p>
                          <a:r>
                            <a:rPr lang="en-CA" sz="1800" dirty="0">
                              <a:sym typeface="Wingdings" panose="05000000000000000000" pitchFamily="2" charset="2"/>
                            </a:rPr>
                            <a:t>Willingness of a government customer to accept a given price.</a:t>
                          </a:r>
                          <a:endParaRPr lang="en-CA" dirty="0"/>
                        </a:p>
                      </a:txBody>
                      <a:tcPr/>
                    </a:tc>
                    <a:tc>
                      <a:txBody>
                        <a:bodyPr/>
                        <a:lstStyle/>
                        <a:p>
                          <a:r>
                            <a:rPr lang="en-CA" sz="1800">
                              <a:sym typeface="Wingdings" panose="05000000000000000000" pitchFamily="2" charset="2"/>
                            </a:rPr>
                            <a:t>1 - price/ub_gov</a:t>
                          </a:r>
                          <a:endParaRPr lang="en-CA" dirty="0"/>
                        </a:p>
                      </a:txBody>
                      <a:tcPr/>
                    </a:tc>
                    <a:extLst>
                      <a:ext uri="{0D108BD9-81ED-4DB2-BD59-A6C34878D82A}">
                        <a16:rowId xmlns:a16="http://schemas.microsoft.com/office/drawing/2014/main" val="3964013523"/>
                      </a:ext>
                    </a:extLst>
                  </a:tr>
                  <a:tr h="370840">
                    <a:tc>
                      <a:txBody>
                        <a:bodyPr/>
                        <a:lstStyle/>
                        <a:p>
                          <a:pPr/>
                          <a14:m>
                            <m:oMathPara xmlns:m="http://schemas.openxmlformats.org/officeDocument/2006/math">
                              <m:oMathParaPr>
                                <m:jc m:val="centerGroup"/>
                              </m:oMathParaPr>
                              <m:oMath xmlns:m="http://schemas.openxmlformats.org/officeDocument/2006/math">
                                <m:r>
                                  <a:rPr lang="en-CA" sz="1800" i="1" dirty="0" smtClean="0">
                                    <a:latin typeface="Cambria Math" panose="02040503050406030204" pitchFamily="18" charset="0"/>
                                    <a:sym typeface="Wingdings" panose="05000000000000000000" pitchFamily="2" charset="2"/>
                                  </a:rPr>
                                  <m:t>𝑝𝑟𝑖𝑣𝑎𝑡𝑒</m:t>
                                </m:r>
                                <m:r>
                                  <a:rPr lang="en-CA" sz="1800" i="1" dirty="0" smtClean="0">
                                    <a:latin typeface="Cambria Math" panose="02040503050406030204" pitchFamily="18" charset="0"/>
                                    <a:sym typeface="Wingdings" panose="05000000000000000000" pitchFamily="2" charset="2"/>
                                  </a:rPr>
                                  <m:t>_</m:t>
                                </m:r>
                                <m:r>
                                  <a:rPr lang="en-CA" sz="1800" i="1" dirty="0" smtClean="0">
                                    <a:latin typeface="Cambria Math" panose="02040503050406030204" pitchFamily="18" charset="0"/>
                                    <a:sym typeface="Wingdings" panose="05000000000000000000" pitchFamily="2" charset="2"/>
                                  </a:rPr>
                                  <m:t>𝑤𝑖𝑙𝑙𝑖𝑛𝑔𝑛𝑒𝑠</m:t>
                                </m:r>
                                <m:sSub>
                                  <m:sSubPr>
                                    <m:ctrlPr>
                                      <a:rPr lang="en-US" sz="1800" b="0" i="1" dirty="0" smtClean="0">
                                        <a:latin typeface="Cambria Math" panose="02040503050406030204" pitchFamily="18" charset="0"/>
                                        <a:sym typeface="Wingdings" panose="05000000000000000000" pitchFamily="2" charset="2"/>
                                      </a:rPr>
                                    </m:ctrlPr>
                                  </m:sSubPr>
                                  <m:e>
                                    <m:r>
                                      <a:rPr lang="en-CA" sz="1800" i="1" dirty="0" smtClean="0">
                                        <a:latin typeface="Cambria Math" panose="02040503050406030204" pitchFamily="18" charset="0"/>
                                        <a:sym typeface="Wingdings" panose="05000000000000000000" pitchFamily="2" charset="2"/>
                                      </a:rPr>
                                      <m:t>𝑠</m:t>
                                    </m:r>
                                  </m:e>
                                  <m:sub>
                                    <m:r>
                                      <a:rPr lang="en-US" sz="1800" b="0" i="1" dirty="0" smtClean="0">
                                        <a:latin typeface="Cambria Math" panose="02040503050406030204" pitchFamily="18" charset="0"/>
                                        <a:sym typeface="Wingdings" panose="05000000000000000000" pitchFamily="2" charset="2"/>
                                      </a:rPr>
                                      <m:t>𝑝𝑟𝑖𝑐𝑒</m:t>
                                    </m:r>
                                  </m:sub>
                                </m:sSub>
                              </m:oMath>
                            </m:oMathPara>
                          </a14:m>
                          <a:endParaRPr lang="en-CA" dirty="0"/>
                        </a:p>
                      </a:txBody>
                      <a:tcPr/>
                    </a:tc>
                    <a:tc>
                      <a:txBody>
                        <a:bodyPr/>
                        <a:lstStyle/>
                        <a:p>
                          <a:r>
                            <a:rPr lang="en-CA" sz="1800" dirty="0">
                              <a:sym typeface="Wingdings" panose="05000000000000000000" pitchFamily="2" charset="2"/>
                            </a:rPr>
                            <a:t>Willingness of a private customer to accept a given price.</a:t>
                          </a:r>
                          <a:endParaRPr lang="en-CA" dirty="0"/>
                        </a:p>
                      </a:txBody>
                      <a:tcPr/>
                    </a:tc>
                    <a:tc>
                      <a:txBody>
                        <a:bodyPr/>
                        <a:lstStyle/>
                        <a:p>
                          <a:r>
                            <a:rPr lang="en-CA" sz="1800" dirty="0">
                              <a:sym typeface="Wingdings" panose="05000000000000000000" pitchFamily="2" charset="2"/>
                            </a:rPr>
                            <a:t>1 - price/</a:t>
                          </a:r>
                          <a:r>
                            <a:rPr lang="en-CA" sz="1800" dirty="0" err="1">
                              <a:sym typeface="Wingdings" panose="05000000000000000000" pitchFamily="2" charset="2"/>
                            </a:rPr>
                            <a:t>ub_private</a:t>
                          </a:r>
                          <a:endParaRPr lang="en-CA" dirty="0"/>
                        </a:p>
                      </a:txBody>
                      <a:tcPr/>
                    </a:tc>
                    <a:extLst>
                      <a:ext uri="{0D108BD9-81ED-4DB2-BD59-A6C34878D82A}">
                        <a16:rowId xmlns:a16="http://schemas.microsoft.com/office/drawing/2014/main" val="4028091437"/>
                      </a:ext>
                    </a:extLst>
                  </a:tr>
                  <a:tr h="370840">
                    <a:tc>
                      <a:txBody>
                        <a:bodyPr/>
                        <a:lstStyle/>
                        <a:p>
                          <a:pPr/>
                          <a14:m>
                            <m:oMathPara xmlns:m="http://schemas.openxmlformats.org/officeDocument/2006/math">
                              <m:oMathParaPr>
                                <m:jc m:val="centerGroup"/>
                              </m:oMathParaPr>
                              <m:oMath xmlns:m="http://schemas.openxmlformats.org/officeDocument/2006/math">
                                <m:r>
                                  <a:rPr lang="en-CA" sz="1800" i="1" dirty="0" smtClean="0">
                                    <a:latin typeface="Cambria Math" panose="02040503050406030204" pitchFamily="18" charset="0"/>
                                    <a:sym typeface="Wingdings" panose="05000000000000000000" pitchFamily="2" charset="2"/>
                                  </a:rPr>
                                  <m:t>𝑝𝑟𝑜𝑏</m:t>
                                </m:r>
                                <m:r>
                                  <a:rPr lang="en-CA" sz="1800" i="1" dirty="0" smtClean="0">
                                    <a:latin typeface="Cambria Math" panose="02040503050406030204" pitchFamily="18" charset="0"/>
                                    <a:sym typeface="Wingdings" panose="05000000000000000000" pitchFamily="2" charset="2"/>
                                  </a:rPr>
                                  <m:t>_</m:t>
                                </m:r>
                                <m:r>
                                  <a:rPr lang="en-CA" sz="1800" i="1" dirty="0" smtClean="0">
                                    <a:latin typeface="Cambria Math" panose="02040503050406030204" pitchFamily="18" charset="0"/>
                                    <a:sym typeface="Wingdings" panose="05000000000000000000" pitchFamily="2" charset="2"/>
                                  </a:rPr>
                                  <m:t>𝑔𝑜𝑣</m:t>
                                </m:r>
                                <m:r>
                                  <a:rPr lang="en-CA" sz="1800" i="1" dirty="0" smtClean="0">
                                    <a:latin typeface="Cambria Math" panose="02040503050406030204" pitchFamily="18" charset="0"/>
                                    <a:sym typeface="Wingdings" panose="05000000000000000000" pitchFamily="2" charset="2"/>
                                  </a:rPr>
                                  <m:t>_</m:t>
                                </m:r>
                                <m:r>
                                  <a:rPr lang="en-CA" sz="1800" i="1" dirty="0" smtClean="0">
                                    <a:latin typeface="Cambria Math" panose="02040503050406030204" pitchFamily="18" charset="0"/>
                                    <a:sym typeface="Wingdings" panose="05000000000000000000" pitchFamily="2" charset="2"/>
                                  </a:rPr>
                                  <m:t>𝑝𝑎𝑦</m:t>
                                </m:r>
                                <m:sSub>
                                  <m:sSubPr>
                                    <m:ctrlPr>
                                      <a:rPr lang="en-US" sz="1800" b="0" i="1" dirty="0" smtClean="0">
                                        <a:latin typeface="Cambria Math" panose="02040503050406030204" pitchFamily="18" charset="0"/>
                                        <a:sym typeface="Wingdings" panose="05000000000000000000" pitchFamily="2" charset="2"/>
                                      </a:rPr>
                                    </m:ctrlPr>
                                  </m:sSubPr>
                                  <m:e>
                                    <m:r>
                                      <a:rPr lang="en-CA" sz="1800" i="1" dirty="0" smtClean="0">
                                        <a:latin typeface="Cambria Math" panose="02040503050406030204" pitchFamily="18" charset="0"/>
                                        <a:sym typeface="Wingdings" panose="05000000000000000000" pitchFamily="2" charset="2"/>
                                      </a:rPr>
                                      <m:t>𝑠</m:t>
                                    </m:r>
                                  </m:e>
                                  <m:sub>
                                    <m:r>
                                      <a:rPr lang="en-US" sz="1800" b="0" i="1" dirty="0" smtClean="0">
                                        <a:latin typeface="Cambria Math" panose="02040503050406030204" pitchFamily="18" charset="0"/>
                                        <a:sym typeface="Wingdings" panose="05000000000000000000" pitchFamily="2" charset="2"/>
                                      </a:rPr>
                                      <m:t>𝑝𝑟𝑖𝑐𝑒</m:t>
                                    </m:r>
                                  </m:sub>
                                </m:sSub>
                              </m:oMath>
                            </m:oMathPara>
                          </a14:m>
                          <a:endParaRPr lang="en-CA" dirty="0"/>
                        </a:p>
                      </a:txBody>
                      <a:tcPr/>
                    </a:tc>
                    <a:tc>
                      <a:txBody>
                        <a:bodyPr/>
                        <a:lstStyle/>
                        <a:p>
                          <a:r>
                            <a:rPr lang="en-US" sz="1800" dirty="0">
                              <a:sym typeface="Wingdings" panose="05000000000000000000" pitchFamily="2" charset="2"/>
                            </a:rPr>
                            <a:t>Probability that a government customer accepts a given price</a:t>
                          </a:r>
                          <a:endParaRPr lang="en-CA" dirty="0"/>
                        </a:p>
                      </a:txBody>
                      <a:tcPr/>
                    </a:tc>
                    <a:tc>
                      <a:txBody>
                        <a:bodyPr/>
                        <a:lstStyle/>
                        <a:p>
                          <a:r>
                            <a:rPr lang="en-CA" sz="1800">
                              <a:sym typeface="Wingdings" panose="05000000000000000000" pitchFamily="2" charset="2"/>
                            </a:rPr>
                            <a:t>prop_gov * gov_willingness</a:t>
                          </a:r>
                          <a:endParaRPr lang="en-CA" dirty="0"/>
                        </a:p>
                      </a:txBody>
                      <a:tcPr/>
                    </a:tc>
                    <a:extLst>
                      <a:ext uri="{0D108BD9-81ED-4DB2-BD59-A6C34878D82A}">
                        <a16:rowId xmlns:a16="http://schemas.microsoft.com/office/drawing/2014/main" val="285059286"/>
                      </a:ext>
                    </a:extLst>
                  </a:tr>
                  <a:tr h="370840">
                    <a:tc>
                      <a:txBody>
                        <a:bodyPr/>
                        <a:lstStyle/>
                        <a:p>
                          <a:pPr/>
                          <a14:m>
                            <m:oMathPara xmlns:m="http://schemas.openxmlformats.org/officeDocument/2006/math">
                              <m:oMathParaPr>
                                <m:jc m:val="centerGroup"/>
                              </m:oMathParaPr>
                              <m:oMath xmlns:m="http://schemas.openxmlformats.org/officeDocument/2006/math">
                                <m:r>
                                  <a:rPr lang="en-CA" sz="1800" i="1" dirty="0" smtClean="0">
                                    <a:latin typeface="Cambria Math" panose="02040503050406030204" pitchFamily="18" charset="0"/>
                                    <a:sym typeface="Wingdings" panose="05000000000000000000" pitchFamily="2" charset="2"/>
                                  </a:rPr>
                                  <m:t>𝑝𝑟𝑜𝑏</m:t>
                                </m:r>
                                <m:r>
                                  <a:rPr lang="en-CA" sz="1800" i="1" dirty="0" smtClean="0">
                                    <a:latin typeface="Cambria Math" panose="02040503050406030204" pitchFamily="18" charset="0"/>
                                    <a:sym typeface="Wingdings" panose="05000000000000000000" pitchFamily="2" charset="2"/>
                                  </a:rPr>
                                  <m:t>_</m:t>
                                </m:r>
                                <m:r>
                                  <a:rPr lang="en-US" sz="1800" b="0" i="1" dirty="0" smtClean="0">
                                    <a:latin typeface="Cambria Math" panose="02040503050406030204" pitchFamily="18" charset="0"/>
                                    <a:sym typeface="Wingdings" panose="05000000000000000000" pitchFamily="2" charset="2"/>
                                  </a:rPr>
                                  <m:t>𝑝𝑟𝑖𝑣𝑎𝑡𝑒</m:t>
                                </m:r>
                                <m:r>
                                  <a:rPr lang="en-CA" sz="1800" i="1" dirty="0" smtClean="0">
                                    <a:latin typeface="Cambria Math" panose="02040503050406030204" pitchFamily="18" charset="0"/>
                                    <a:sym typeface="Wingdings" panose="05000000000000000000" pitchFamily="2" charset="2"/>
                                  </a:rPr>
                                  <m:t>_</m:t>
                                </m:r>
                                <m:r>
                                  <a:rPr lang="en-CA" sz="1800" i="1" dirty="0" smtClean="0">
                                    <a:latin typeface="Cambria Math" panose="02040503050406030204" pitchFamily="18" charset="0"/>
                                    <a:sym typeface="Wingdings" panose="05000000000000000000" pitchFamily="2" charset="2"/>
                                  </a:rPr>
                                  <m:t>𝑝𝑎𝑦</m:t>
                                </m:r>
                                <m:sSub>
                                  <m:sSubPr>
                                    <m:ctrlPr>
                                      <a:rPr lang="en-US" sz="1800" b="0" i="1" dirty="0" smtClean="0">
                                        <a:latin typeface="Cambria Math" panose="02040503050406030204" pitchFamily="18" charset="0"/>
                                        <a:sym typeface="Wingdings" panose="05000000000000000000" pitchFamily="2" charset="2"/>
                                      </a:rPr>
                                    </m:ctrlPr>
                                  </m:sSubPr>
                                  <m:e>
                                    <m:r>
                                      <a:rPr lang="en-CA" sz="1800" i="1" dirty="0" smtClean="0">
                                        <a:latin typeface="Cambria Math" panose="02040503050406030204" pitchFamily="18" charset="0"/>
                                        <a:sym typeface="Wingdings" panose="05000000000000000000" pitchFamily="2" charset="2"/>
                                      </a:rPr>
                                      <m:t>𝑠</m:t>
                                    </m:r>
                                  </m:e>
                                  <m:sub>
                                    <m:r>
                                      <a:rPr lang="en-US" sz="1800" b="0" i="1" dirty="0" smtClean="0">
                                        <a:latin typeface="Cambria Math" panose="02040503050406030204" pitchFamily="18" charset="0"/>
                                        <a:sym typeface="Wingdings" panose="05000000000000000000" pitchFamily="2" charset="2"/>
                                      </a:rPr>
                                      <m:t>𝑝𝑟𝑖𝑐𝑒</m:t>
                                    </m:r>
                                  </m:sub>
                                </m:sSub>
                              </m:oMath>
                            </m:oMathPara>
                          </a14:m>
                          <a:endParaRPr lang="en-CA" dirty="0"/>
                        </a:p>
                      </a:txBody>
                      <a:tcPr/>
                    </a:tc>
                    <a:tc>
                      <a:txBody>
                        <a:bodyPr/>
                        <a:lstStyle/>
                        <a:p>
                          <a:r>
                            <a:rPr lang="en-US" sz="1800" dirty="0">
                              <a:sym typeface="Wingdings" panose="05000000000000000000" pitchFamily="2" charset="2"/>
                            </a:rPr>
                            <a:t>Probability that a private customer accepts a given price</a:t>
                          </a:r>
                          <a:endParaRPr lang="en-CA" dirty="0"/>
                        </a:p>
                      </a:txBody>
                      <a:tcPr/>
                    </a:tc>
                    <a:tc>
                      <a:txBody>
                        <a:bodyPr/>
                        <a:lstStyle/>
                        <a:p>
                          <a:r>
                            <a:rPr lang="en-CA" sz="1800" dirty="0" err="1">
                              <a:sym typeface="Wingdings" panose="05000000000000000000" pitchFamily="2" charset="2"/>
                            </a:rPr>
                            <a:t>prop_private</a:t>
                          </a:r>
                          <a:r>
                            <a:rPr lang="en-CA" sz="1800" dirty="0">
                              <a:sym typeface="Wingdings" panose="05000000000000000000" pitchFamily="2" charset="2"/>
                            </a:rPr>
                            <a:t> * </a:t>
                          </a:r>
                          <a:r>
                            <a:rPr lang="en-CA" sz="1800" dirty="0" err="1">
                              <a:sym typeface="Wingdings" panose="05000000000000000000" pitchFamily="2" charset="2"/>
                            </a:rPr>
                            <a:t>private_willingness</a:t>
                          </a:r>
                          <a:endParaRPr lang="en-CA" dirty="0"/>
                        </a:p>
                      </a:txBody>
                      <a:tcPr/>
                    </a:tc>
                    <a:extLst>
                      <a:ext uri="{0D108BD9-81ED-4DB2-BD59-A6C34878D82A}">
                        <a16:rowId xmlns:a16="http://schemas.microsoft.com/office/drawing/2014/main" val="16926183"/>
                      </a:ext>
                    </a:extLst>
                  </a:tr>
                  <a:tr h="370840">
                    <a:tc>
                      <a:txBody>
                        <a:bodyPr/>
                        <a:lstStyle/>
                        <a:p>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rPr>
                                  <m:t>𝑝𝑟𝑜𝑏</m:t>
                                </m:r>
                                <m:r>
                                  <a:rPr lang="en-CA" i="1" smtClean="0">
                                    <a:latin typeface="Cambria Math" panose="02040503050406030204" pitchFamily="18" charset="0"/>
                                  </a:rPr>
                                  <m:t>_</m:t>
                                </m:r>
                                <m:r>
                                  <a:rPr lang="en-CA" i="1" smtClean="0">
                                    <a:latin typeface="Cambria Math" panose="02040503050406030204" pitchFamily="18" charset="0"/>
                                  </a:rPr>
                                  <m:t>𝑛𝑜𝑛</m:t>
                                </m:r>
                                <m:sSub>
                                  <m:sSubPr>
                                    <m:ctrlPr>
                                      <a:rPr lang="en-US" b="0" i="1" smtClean="0">
                                        <a:latin typeface="Cambria Math" panose="02040503050406030204" pitchFamily="18" charset="0"/>
                                      </a:rPr>
                                    </m:ctrlPr>
                                  </m:sSubPr>
                                  <m:e>
                                    <m:r>
                                      <a:rPr lang="en-CA" i="1" smtClean="0">
                                        <a:latin typeface="Cambria Math" panose="02040503050406030204" pitchFamily="18" charset="0"/>
                                      </a:rPr>
                                      <m:t>𝑒</m:t>
                                    </m:r>
                                  </m:e>
                                  <m:sub>
                                    <m:r>
                                      <a:rPr lang="en-US" b="0" i="1" smtClean="0">
                                        <a:latin typeface="Cambria Math" panose="02040503050406030204" pitchFamily="18" charset="0"/>
                                      </a:rPr>
                                      <m:t>𝑝𝑟𝑖𝑐𝑒</m:t>
                                    </m:r>
                                  </m:sub>
                                </m:sSub>
                              </m:oMath>
                            </m:oMathPara>
                          </a14:m>
                          <a:endParaRPr lang="en-CA" dirty="0"/>
                        </a:p>
                      </a:txBody>
                      <a:tcPr/>
                    </a:tc>
                    <a:tc>
                      <a:txBody>
                        <a:bodyPr/>
                        <a:lstStyle/>
                        <a:p>
                          <a:r>
                            <a:rPr lang="en-US" dirty="0"/>
                            <a:t>Probability that neither group will end up being a paying client after a call.</a:t>
                          </a:r>
                          <a:endParaRPr lang="en-CA" dirty="0"/>
                        </a:p>
                      </a:txBody>
                      <a:tcPr/>
                    </a:tc>
                    <a:tc>
                      <a:txBody>
                        <a:bodyPr/>
                        <a:lstStyle/>
                        <a:p>
                          <a:r>
                            <a:rPr lang="fr-FR" dirty="0"/>
                            <a:t>1 - </a:t>
                          </a:r>
                          <a:r>
                            <a:rPr lang="fr-FR" dirty="0" err="1"/>
                            <a:t>prob_gov_pays</a:t>
                          </a:r>
                          <a:r>
                            <a:rPr lang="fr-FR" dirty="0"/>
                            <a:t> - </a:t>
                          </a:r>
                          <a:r>
                            <a:rPr lang="fr-FR" dirty="0" err="1"/>
                            <a:t>prob_private_pays</a:t>
                          </a:r>
                          <a:endParaRPr lang="en-CA" dirty="0"/>
                        </a:p>
                      </a:txBody>
                      <a:tcPr/>
                    </a:tc>
                    <a:extLst>
                      <a:ext uri="{0D108BD9-81ED-4DB2-BD59-A6C34878D82A}">
                        <a16:rowId xmlns:a16="http://schemas.microsoft.com/office/drawing/2014/main" val="3952772504"/>
                      </a:ext>
                    </a:extLst>
                  </a:tr>
                </a:tbl>
              </a:graphicData>
            </a:graphic>
          </p:graphicFrame>
        </mc:Choice>
        <mc:Fallback xmlns="">
          <p:graphicFrame>
            <p:nvGraphicFramePr>
              <p:cNvPr id="5" name="Content Placeholder 4">
                <a:extLst>
                  <a:ext uri="{FF2B5EF4-FFF2-40B4-BE49-F238E27FC236}">
                    <a16:creationId xmlns:a16="http://schemas.microsoft.com/office/drawing/2014/main" id="{AB6041D4-F6C8-AA56-A2AD-D92D8FDF2BB1}"/>
                  </a:ext>
                </a:extLst>
              </p:cNvPr>
              <p:cNvGraphicFramePr>
                <a:graphicFrameLocks noGrp="1"/>
              </p:cNvGraphicFramePr>
              <p:nvPr>
                <p:ph idx="1"/>
                <p:extLst>
                  <p:ext uri="{D42A27DB-BD31-4B8C-83A1-F6EECF244321}">
                    <p14:modId xmlns:p14="http://schemas.microsoft.com/office/powerpoint/2010/main" val="3861592834"/>
                  </p:ext>
                </p:extLst>
              </p:nvPr>
            </p:nvGraphicFramePr>
            <p:xfrm>
              <a:off x="685799" y="2101520"/>
              <a:ext cx="11010901" cy="38455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77391076"/>
                        </a:ext>
                      </a:extLst>
                    </a:gridCol>
                    <a:gridCol w="3505199">
                      <a:extLst>
                        <a:ext uri="{9D8B030D-6E8A-4147-A177-3AD203B41FA5}">
                          <a16:colId xmlns:a16="http://schemas.microsoft.com/office/drawing/2014/main" val="1711121645"/>
                        </a:ext>
                      </a:extLst>
                    </a:gridCol>
                    <a:gridCol w="4000503">
                      <a:extLst>
                        <a:ext uri="{9D8B030D-6E8A-4147-A177-3AD203B41FA5}">
                          <a16:colId xmlns:a16="http://schemas.microsoft.com/office/drawing/2014/main" val="3860306135"/>
                        </a:ext>
                      </a:extLst>
                    </a:gridCol>
                  </a:tblGrid>
                  <a:tr h="370840">
                    <a:tc>
                      <a:txBody>
                        <a:bodyPr/>
                        <a:lstStyle/>
                        <a:p>
                          <a:r>
                            <a:rPr lang="en-US" dirty="0"/>
                            <a:t>Variable</a:t>
                          </a:r>
                          <a:endParaRPr lang="en-CA" dirty="0"/>
                        </a:p>
                      </a:txBody>
                      <a:tcPr/>
                    </a:tc>
                    <a:tc>
                      <a:txBody>
                        <a:bodyPr/>
                        <a:lstStyle/>
                        <a:p>
                          <a:r>
                            <a:rPr lang="en-US" dirty="0"/>
                            <a:t>Definition</a:t>
                          </a:r>
                          <a:endParaRPr lang="en-CA" dirty="0"/>
                        </a:p>
                      </a:txBody>
                      <a:tcPr/>
                    </a:tc>
                    <a:tc>
                      <a:txBody>
                        <a:bodyPr/>
                        <a:lstStyle/>
                        <a:p>
                          <a:r>
                            <a:rPr lang="en-US" dirty="0"/>
                            <a:t>Formula</a:t>
                          </a:r>
                          <a:endParaRPr lang="en-CA" dirty="0"/>
                        </a:p>
                      </a:txBody>
                      <a:tcPr/>
                    </a:tc>
                    <a:extLst>
                      <a:ext uri="{0D108BD9-81ED-4DB2-BD59-A6C34878D82A}">
                        <a16:rowId xmlns:a16="http://schemas.microsoft.com/office/drawing/2014/main" val="4072645381"/>
                      </a:ext>
                    </a:extLst>
                  </a:tr>
                  <a:tr h="640080">
                    <a:tc>
                      <a:txBody>
                        <a:bodyPr/>
                        <a:lstStyle/>
                        <a:p>
                          <a:endParaRPr lang="en-US"/>
                        </a:p>
                      </a:txBody>
                      <a:tcPr>
                        <a:blipFill>
                          <a:blip r:embed="rId2"/>
                          <a:stretch>
                            <a:fillRect l="-174" t="-61905" r="-214957" b="-460000"/>
                          </a:stretch>
                        </a:blipFill>
                      </a:tcPr>
                    </a:tc>
                    <a:tc>
                      <a:txBody>
                        <a:bodyPr/>
                        <a:lstStyle/>
                        <a:p>
                          <a:r>
                            <a:rPr lang="en-CA" sz="1800" dirty="0">
                              <a:sym typeface="Wingdings" panose="05000000000000000000" pitchFamily="2" charset="2"/>
                            </a:rPr>
                            <a:t>Willingness of a government customer to accept a given price.</a:t>
                          </a:r>
                          <a:endParaRPr lang="en-CA" dirty="0"/>
                        </a:p>
                      </a:txBody>
                      <a:tcPr/>
                    </a:tc>
                    <a:tc>
                      <a:txBody>
                        <a:bodyPr/>
                        <a:lstStyle/>
                        <a:p>
                          <a:r>
                            <a:rPr lang="en-CA" sz="1800">
                              <a:sym typeface="Wingdings" panose="05000000000000000000" pitchFamily="2" charset="2"/>
                            </a:rPr>
                            <a:t>1 - price/ub_gov</a:t>
                          </a:r>
                          <a:endParaRPr lang="en-CA" dirty="0"/>
                        </a:p>
                      </a:txBody>
                      <a:tcPr/>
                    </a:tc>
                    <a:extLst>
                      <a:ext uri="{0D108BD9-81ED-4DB2-BD59-A6C34878D82A}">
                        <a16:rowId xmlns:a16="http://schemas.microsoft.com/office/drawing/2014/main" val="3964013523"/>
                      </a:ext>
                    </a:extLst>
                  </a:tr>
                  <a:tr h="640080">
                    <a:tc>
                      <a:txBody>
                        <a:bodyPr/>
                        <a:lstStyle/>
                        <a:p>
                          <a:endParaRPr lang="en-US"/>
                        </a:p>
                      </a:txBody>
                      <a:tcPr>
                        <a:blipFill>
                          <a:blip r:embed="rId2"/>
                          <a:stretch>
                            <a:fillRect l="-174" t="-161905" r="-214957" b="-360000"/>
                          </a:stretch>
                        </a:blipFill>
                      </a:tcPr>
                    </a:tc>
                    <a:tc>
                      <a:txBody>
                        <a:bodyPr/>
                        <a:lstStyle/>
                        <a:p>
                          <a:r>
                            <a:rPr lang="en-CA" sz="1800" dirty="0">
                              <a:sym typeface="Wingdings" panose="05000000000000000000" pitchFamily="2" charset="2"/>
                            </a:rPr>
                            <a:t>Willingness of a private customer to accept a given price.</a:t>
                          </a:r>
                          <a:endParaRPr lang="en-CA" dirty="0"/>
                        </a:p>
                      </a:txBody>
                      <a:tcPr/>
                    </a:tc>
                    <a:tc>
                      <a:txBody>
                        <a:bodyPr/>
                        <a:lstStyle/>
                        <a:p>
                          <a:r>
                            <a:rPr lang="en-CA" sz="1800" dirty="0">
                              <a:sym typeface="Wingdings" panose="05000000000000000000" pitchFamily="2" charset="2"/>
                            </a:rPr>
                            <a:t>1 - price/</a:t>
                          </a:r>
                          <a:r>
                            <a:rPr lang="en-CA" sz="1800" dirty="0" err="1">
                              <a:sym typeface="Wingdings" panose="05000000000000000000" pitchFamily="2" charset="2"/>
                            </a:rPr>
                            <a:t>ub_private</a:t>
                          </a:r>
                          <a:endParaRPr lang="en-CA" dirty="0"/>
                        </a:p>
                      </a:txBody>
                      <a:tcPr/>
                    </a:tc>
                    <a:extLst>
                      <a:ext uri="{0D108BD9-81ED-4DB2-BD59-A6C34878D82A}">
                        <a16:rowId xmlns:a16="http://schemas.microsoft.com/office/drawing/2014/main" val="4028091437"/>
                      </a:ext>
                    </a:extLst>
                  </a:tr>
                  <a:tr h="640080">
                    <a:tc>
                      <a:txBody>
                        <a:bodyPr/>
                        <a:lstStyle/>
                        <a:p>
                          <a:endParaRPr lang="en-US"/>
                        </a:p>
                      </a:txBody>
                      <a:tcPr>
                        <a:blipFill>
                          <a:blip r:embed="rId2"/>
                          <a:stretch>
                            <a:fillRect l="-174" t="-259434" r="-214957" b="-256604"/>
                          </a:stretch>
                        </a:blipFill>
                      </a:tcPr>
                    </a:tc>
                    <a:tc>
                      <a:txBody>
                        <a:bodyPr/>
                        <a:lstStyle/>
                        <a:p>
                          <a:r>
                            <a:rPr lang="en-US" sz="1800" dirty="0">
                              <a:sym typeface="Wingdings" panose="05000000000000000000" pitchFamily="2" charset="2"/>
                            </a:rPr>
                            <a:t>Probability that a government customer accepts a given price</a:t>
                          </a:r>
                          <a:endParaRPr lang="en-CA" dirty="0"/>
                        </a:p>
                      </a:txBody>
                      <a:tcPr/>
                    </a:tc>
                    <a:tc>
                      <a:txBody>
                        <a:bodyPr/>
                        <a:lstStyle/>
                        <a:p>
                          <a:r>
                            <a:rPr lang="en-CA" sz="1800">
                              <a:sym typeface="Wingdings" panose="05000000000000000000" pitchFamily="2" charset="2"/>
                            </a:rPr>
                            <a:t>prop_gov * gov_willingness</a:t>
                          </a:r>
                          <a:endParaRPr lang="en-CA" dirty="0"/>
                        </a:p>
                      </a:txBody>
                      <a:tcPr/>
                    </a:tc>
                    <a:extLst>
                      <a:ext uri="{0D108BD9-81ED-4DB2-BD59-A6C34878D82A}">
                        <a16:rowId xmlns:a16="http://schemas.microsoft.com/office/drawing/2014/main" val="285059286"/>
                      </a:ext>
                    </a:extLst>
                  </a:tr>
                  <a:tr h="640080">
                    <a:tc>
                      <a:txBody>
                        <a:bodyPr/>
                        <a:lstStyle/>
                        <a:p>
                          <a:endParaRPr lang="en-US"/>
                        </a:p>
                      </a:txBody>
                      <a:tcPr>
                        <a:blipFill>
                          <a:blip r:embed="rId2"/>
                          <a:stretch>
                            <a:fillRect l="-174" t="-362857" r="-214957" b="-159048"/>
                          </a:stretch>
                        </a:blipFill>
                      </a:tcPr>
                    </a:tc>
                    <a:tc>
                      <a:txBody>
                        <a:bodyPr/>
                        <a:lstStyle/>
                        <a:p>
                          <a:r>
                            <a:rPr lang="en-US" sz="1800" dirty="0">
                              <a:sym typeface="Wingdings" panose="05000000000000000000" pitchFamily="2" charset="2"/>
                            </a:rPr>
                            <a:t>Probability that a private customer accepts a given price</a:t>
                          </a:r>
                          <a:endParaRPr lang="en-CA" dirty="0"/>
                        </a:p>
                      </a:txBody>
                      <a:tcPr/>
                    </a:tc>
                    <a:tc>
                      <a:txBody>
                        <a:bodyPr/>
                        <a:lstStyle/>
                        <a:p>
                          <a:r>
                            <a:rPr lang="en-CA" sz="1800" dirty="0" err="1">
                              <a:sym typeface="Wingdings" panose="05000000000000000000" pitchFamily="2" charset="2"/>
                            </a:rPr>
                            <a:t>prop_private</a:t>
                          </a:r>
                          <a:r>
                            <a:rPr lang="en-CA" sz="1800" dirty="0">
                              <a:sym typeface="Wingdings" panose="05000000000000000000" pitchFamily="2" charset="2"/>
                            </a:rPr>
                            <a:t> * </a:t>
                          </a:r>
                          <a:r>
                            <a:rPr lang="en-CA" sz="1800" dirty="0" err="1">
                              <a:sym typeface="Wingdings" panose="05000000000000000000" pitchFamily="2" charset="2"/>
                            </a:rPr>
                            <a:t>private_willingness</a:t>
                          </a:r>
                          <a:endParaRPr lang="en-CA" dirty="0"/>
                        </a:p>
                      </a:txBody>
                      <a:tcPr/>
                    </a:tc>
                    <a:extLst>
                      <a:ext uri="{0D108BD9-81ED-4DB2-BD59-A6C34878D82A}">
                        <a16:rowId xmlns:a16="http://schemas.microsoft.com/office/drawing/2014/main" val="16926183"/>
                      </a:ext>
                    </a:extLst>
                  </a:tr>
                  <a:tr h="914400">
                    <a:tc>
                      <a:txBody>
                        <a:bodyPr/>
                        <a:lstStyle/>
                        <a:p>
                          <a:endParaRPr lang="en-US"/>
                        </a:p>
                      </a:txBody>
                      <a:tcPr>
                        <a:blipFill>
                          <a:blip r:embed="rId2"/>
                          <a:stretch>
                            <a:fillRect l="-174" t="-324000" r="-214957" b="-11333"/>
                          </a:stretch>
                        </a:blipFill>
                      </a:tcPr>
                    </a:tc>
                    <a:tc>
                      <a:txBody>
                        <a:bodyPr/>
                        <a:lstStyle/>
                        <a:p>
                          <a:r>
                            <a:rPr lang="en-US" dirty="0"/>
                            <a:t>Probability that neither group will end up being a paying client after a call.</a:t>
                          </a:r>
                          <a:endParaRPr lang="en-CA" dirty="0"/>
                        </a:p>
                      </a:txBody>
                      <a:tcPr/>
                    </a:tc>
                    <a:tc>
                      <a:txBody>
                        <a:bodyPr/>
                        <a:lstStyle/>
                        <a:p>
                          <a:r>
                            <a:rPr lang="fr-FR" dirty="0"/>
                            <a:t>1 - </a:t>
                          </a:r>
                          <a:r>
                            <a:rPr lang="fr-FR" dirty="0" err="1"/>
                            <a:t>prob_gov_pays</a:t>
                          </a:r>
                          <a:r>
                            <a:rPr lang="fr-FR" dirty="0"/>
                            <a:t> - </a:t>
                          </a:r>
                          <a:r>
                            <a:rPr lang="fr-FR" dirty="0" err="1"/>
                            <a:t>prob_private_pays</a:t>
                          </a:r>
                          <a:endParaRPr lang="en-CA" dirty="0"/>
                        </a:p>
                      </a:txBody>
                      <a:tcPr/>
                    </a:tc>
                    <a:extLst>
                      <a:ext uri="{0D108BD9-81ED-4DB2-BD59-A6C34878D82A}">
                        <a16:rowId xmlns:a16="http://schemas.microsoft.com/office/drawing/2014/main" val="3952772504"/>
                      </a:ext>
                    </a:extLst>
                  </a:tr>
                </a:tbl>
              </a:graphicData>
            </a:graphic>
          </p:graphicFrame>
        </mc:Fallback>
      </mc:AlternateContent>
    </p:spTree>
    <p:extLst>
      <p:ext uri="{BB962C8B-B14F-4D97-AF65-F5344CB8AC3E}">
        <p14:creationId xmlns:p14="http://schemas.microsoft.com/office/powerpoint/2010/main" val="67579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0C8BD2-E317-EC45-9AD7-734199106A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A80C9A5-5CD9-04EB-5D25-3A0DA16A3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081EF-FC14-E220-B985-89B74770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DBE97A-4396-BA8B-E46E-ED3C6A120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4AD0BD-D302-C7B5-E2C9-5F9A6319D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473392-5D84-81E1-B5B1-1275C8EB7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0902B-DCF5-6075-B98A-F923F4ECCD96}"/>
              </a:ext>
            </a:extLst>
          </p:cNvPr>
          <p:cNvSpPr>
            <a:spLocks noGrp="1"/>
          </p:cNvSpPr>
          <p:nvPr>
            <p:ph type="title"/>
          </p:nvPr>
        </p:nvSpPr>
        <p:spPr>
          <a:xfrm>
            <a:off x="1371599" y="294538"/>
            <a:ext cx="10086976" cy="1033669"/>
          </a:xfrm>
        </p:spPr>
        <p:txBody>
          <a:bodyPr>
            <a:normAutofit fontScale="90000"/>
          </a:bodyPr>
          <a:lstStyle/>
          <a:p>
            <a:r>
              <a:rPr lang="en-US" sz="4000" dirty="0">
                <a:solidFill>
                  <a:srgbClr val="FFFFFF"/>
                </a:solidFill>
                <a:latin typeface="Times New Roman"/>
                <a:cs typeface="Times New Roman"/>
              </a:rPr>
              <a:t>The Developed Model – Transition Matrix Algorithm</a:t>
            </a:r>
            <a:endParaRPr lang="en-CA" sz="4000" dirty="0">
              <a:solidFill>
                <a:srgbClr val="FFFFFF"/>
              </a:solidFill>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2D09AC9-11B7-6681-996D-E6B25043C6A7}"/>
                  </a:ext>
                </a:extLst>
              </p:cNvPr>
              <p:cNvSpPr>
                <a:spLocks noGrp="1"/>
              </p:cNvSpPr>
              <p:nvPr>
                <p:ph idx="1"/>
              </p:nvPr>
            </p:nvSpPr>
            <p:spPr/>
            <p:txBody>
              <a:bodyPr>
                <a:normAutofit fontScale="92500"/>
              </a:bodyPr>
              <a:lstStyle/>
              <a:p>
                <a:r>
                  <a:rPr lang="en-US" dirty="0"/>
                  <a:t>There are 5 possible values that can be entered into the 10x10 transition matrix: </a:t>
                </a:r>
                <a14:m>
                  <m:oMath xmlns:m="http://schemas.openxmlformats.org/officeDocument/2006/math">
                    <m:r>
                      <a:rPr lang="en-CA" sz="2400" i="1" dirty="0" smtClean="0">
                        <a:latin typeface="Cambria Math" panose="02040503050406030204" pitchFamily="18" charset="0"/>
                        <a:sym typeface="Wingdings" panose="05000000000000000000" pitchFamily="2" charset="2"/>
                      </a:rPr>
                      <m:t>𝑝𝑟𝑜𝑏</m:t>
                    </m:r>
                    <m:r>
                      <a:rPr lang="en-CA" sz="2400" i="1" dirty="0" smtClean="0">
                        <a:latin typeface="Cambria Math" panose="02040503050406030204" pitchFamily="18" charset="0"/>
                        <a:sym typeface="Wingdings" panose="05000000000000000000" pitchFamily="2" charset="2"/>
                      </a:rPr>
                      <m:t>_</m:t>
                    </m:r>
                    <m:r>
                      <a:rPr lang="en-CA" sz="2400" i="1" dirty="0" smtClean="0">
                        <a:latin typeface="Cambria Math" panose="02040503050406030204" pitchFamily="18" charset="0"/>
                        <a:sym typeface="Wingdings" panose="05000000000000000000" pitchFamily="2" charset="2"/>
                      </a:rPr>
                      <m:t>𝑔𝑜𝑣</m:t>
                    </m:r>
                    <m:r>
                      <a:rPr lang="en-CA" sz="2400" i="1" dirty="0" smtClean="0">
                        <a:latin typeface="Cambria Math" panose="02040503050406030204" pitchFamily="18" charset="0"/>
                        <a:sym typeface="Wingdings" panose="05000000000000000000" pitchFamily="2" charset="2"/>
                      </a:rPr>
                      <m:t>_</m:t>
                    </m:r>
                    <m:r>
                      <a:rPr lang="en-CA" sz="2400" i="1" dirty="0" smtClean="0">
                        <a:latin typeface="Cambria Math" panose="02040503050406030204" pitchFamily="18" charset="0"/>
                        <a:sym typeface="Wingdings" panose="05000000000000000000" pitchFamily="2" charset="2"/>
                      </a:rPr>
                      <m:t>𝑝𝑎𝑦</m:t>
                    </m:r>
                    <m:sSub>
                      <m:sSubPr>
                        <m:ctrlPr>
                          <a:rPr lang="en-US" sz="2400" b="0" i="1" dirty="0" smtClean="0">
                            <a:latin typeface="Cambria Math" panose="02040503050406030204" pitchFamily="18" charset="0"/>
                            <a:sym typeface="Wingdings" panose="05000000000000000000" pitchFamily="2" charset="2"/>
                          </a:rPr>
                        </m:ctrlPr>
                      </m:sSubPr>
                      <m:e>
                        <m:r>
                          <a:rPr lang="en-CA" sz="2400" i="1" dirty="0" smtClean="0">
                            <a:latin typeface="Cambria Math" panose="02040503050406030204" pitchFamily="18" charset="0"/>
                            <a:sym typeface="Wingdings" panose="05000000000000000000" pitchFamily="2" charset="2"/>
                          </a:rPr>
                          <m:t>𝑠</m:t>
                        </m:r>
                      </m:e>
                      <m:sub>
                        <m:r>
                          <a:rPr lang="en-US" sz="2400" b="0" i="1" dirty="0" smtClean="0">
                            <a:latin typeface="Cambria Math" panose="02040503050406030204" pitchFamily="18" charset="0"/>
                            <a:sym typeface="Wingdings" panose="05000000000000000000" pitchFamily="2" charset="2"/>
                          </a:rPr>
                          <m:t>𝑝𝑟𝑖𝑐𝑒</m:t>
                        </m:r>
                      </m:sub>
                    </m:sSub>
                  </m:oMath>
                </a14:m>
                <a:r>
                  <a:rPr lang="en-CA" dirty="0"/>
                  <a:t>, </a:t>
                </a:r>
                <a14:m>
                  <m:oMath xmlns:m="http://schemas.openxmlformats.org/officeDocument/2006/math">
                    <m:r>
                      <a:rPr lang="en-CA" i="1" dirty="0">
                        <a:latin typeface="Cambria Math" panose="02040503050406030204" pitchFamily="18" charset="0"/>
                        <a:sym typeface="Wingdings" panose="05000000000000000000" pitchFamily="2" charset="2"/>
                      </a:rPr>
                      <m:t>𝑝𝑟𝑜𝑏</m:t>
                    </m:r>
                    <m:r>
                      <a:rPr lang="en-CA" i="1" dirty="0">
                        <a:latin typeface="Cambria Math" panose="02040503050406030204" pitchFamily="18" charset="0"/>
                        <a:sym typeface="Wingdings" panose="05000000000000000000" pitchFamily="2" charset="2"/>
                      </a:rPr>
                      <m:t>_</m:t>
                    </m:r>
                    <m:r>
                      <a:rPr lang="en-US" i="1" dirty="0">
                        <a:latin typeface="Cambria Math" panose="02040503050406030204" pitchFamily="18" charset="0"/>
                        <a:sym typeface="Wingdings" panose="05000000000000000000" pitchFamily="2" charset="2"/>
                      </a:rPr>
                      <m:t>𝑝𝑟𝑖𝑣𝑎𝑡𝑒</m:t>
                    </m:r>
                    <m:r>
                      <a:rPr lang="en-CA" i="1" dirty="0">
                        <a:latin typeface="Cambria Math" panose="02040503050406030204" pitchFamily="18" charset="0"/>
                        <a:sym typeface="Wingdings" panose="05000000000000000000" pitchFamily="2" charset="2"/>
                      </a:rPr>
                      <m:t>_</m:t>
                    </m:r>
                    <m:r>
                      <a:rPr lang="en-CA" i="1" dirty="0">
                        <a:latin typeface="Cambria Math" panose="02040503050406030204" pitchFamily="18" charset="0"/>
                        <a:sym typeface="Wingdings" panose="05000000000000000000" pitchFamily="2" charset="2"/>
                      </a:rPr>
                      <m:t>𝑝𝑎𝑦</m:t>
                    </m:r>
                    <m:sSub>
                      <m:sSubPr>
                        <m:ctrlPr>
                          <a:rPr lang="en-US" i="1" dirty="0">
                            <a:latin typeface="Cambria Math" panose="02040503050406030204" pitchFamily="18" charset="0"/>
                            <a:sym typeface="Wingdings" panose="05000000000000000000" pitchFamily="2" charset="2"/>
                          </a:rPr>
                        </m:ctrlPr>
                      </m:sSubPr>
                      <m:e>
                        <m:r>
                          <a:rPr lang="en-CA" i="1" dirty="0">
                            <a:latin typeface="Cambria Math" panose="02040503050406030204" pitchFamily="18" charset="0"/>
                            <a:sym typeface="Wingdings" panose="05000000000000000000" pitchFamily="2" charset="2"/>
                          </a:rPr>
                          <m:t>𝑠</m:t>
                        </m:r>
                      </m:e>
                      <m:sub>
                        <m:r>
                          <a:rPr lang="en-US" i="1" dirty="0">
                            <a:latin typeface="Cambria Math" panose="02040503050406030204" pitchFamily="18" charset="0"/>
                            <a:sym typeface="Wingdings" panose="05000000000000000000" pitchFamily="2" charset="2"/>
                          </a:rPr>
                          <m:t>𝑝𝑟𝑖𝑐𝑒</m:t>
                        </m:r>
                      </m:sub>
                    </m:sSub>
                  </m:oMath>
                </a14:m>
                <a:r>
                  <a:rPr lang="en-CA" dirty="0"/>
                  <a:t>, </a:t>
                </a:r>
                <a14:m>
                  <m:oMath xmlns:m="http://schemas.openxmlformats.org/officeDocument/2006/math">
                    <m:r>
                      <a:rPr lang="en-CA" i="1">
                        <a:latin typeface="Cambria Math" panose="02040503050406030204" pitchFamily="18" charset="0"/>
                      </a:rPr>
                      <m:t>𝑝𝑟𝑜𝑏</m:t>
                    </m:r>
                    <m:r>
                      <a:rPr lang="en-CA" i="1">
                        <a:latin typeface="Cambria Math" panose="02040503050406030204" pitchFamily="18" charset="0"/>
                      </a:rPr>
                      <m:t>_</m:t>
                    </m:r>
                    <m:r>
                      <a:rPr lang="en-CA" i="1">
                        <a:latin typeface="Cambria Math" panose="02040503050406030204" pitchFamily="18" charset="0"/>
                      </a:rPr>
                      <m:t>𝑛𝑜𝑛𝑒</m:t>
                    </m:r>
                  </m:oMath>
                </a14:m>
                <a:r>
                  <a:rPr lang="en-US" dirty="0"/>
                  <a:t>, 1, and 0.</a:t>
                </a:r>
              </a:p>
              <a:p>
                <a:r>
                  <a:rPr lang="en-US" dirty="0"/>
                  <a:t>If the Markov step is from a state to itself (i.e., no transition), then there are two possibilities:</a:t>
                </a:r>
              </a:p>
              <a:p>
                <a:pPr marL="914400" lvl="1" indent="-457200">
                  <a:buFont typeface="+mj-lt"/>
                  <a:buAutoNum type="arabicPeriod"/>
                </a:pPr>
                <a:r>
                  <a:rPr lang="en-US" dirty="0"/>
                  <a:t>The state has </a:t>
                </a:r>
                <a:r>
                  <a:rPr lang="en-US" b="1" dirty="0"/>
                  <a:t>less than </a:t>
                </a:r>
                <a:r>
                  <a:rPr lang="en-US" dirty="0"/>
                  <a:t>a total number of 3 passengers across both groups. This means that although there was still room on the airplane, the customer refused the price during the call. This cell gets assigned </a:t>
                </a:r>
                <a14:m>
                  <m:oMath xmlns:m="http://schemas.openxmlformats.org/officeDocument/2006/math">
                    <m:r>
                      <a:rPr lang="en-CA" b="1" i="1" smtClean="0">
                        <a:highlight>
                          <a:srgbClr val="FFFF00"/>
                        </a:highlight>
                        <a:latin typeface="Cambria Math" panose="02040503050406030204" pitchFamily="18" charset="0"/>
                      </a:rPr>
                      <m:t>𝒑𝒓𝒐𝒃</m:t>
                    </m:r>
                    <m:r>
                      <a:rPr lang="en-CA" b="1" i="1" smtClean="0">
                        <a:highlight>
                          <a:srgbClr val="FFFF00"/>
                        </a:highlight>
                        <a:latin typeface="Cambria Math" panose="02040503050406030204" pitchFamily="18" charset="0"/>
                      </a:rPr>
                      <m:t>_</m:t>
                    </m:r>
                    <m:r>
                      <a:rPr lang="en-CA" b="1" i="1" smtClean="0">
                        <a:highlight>
                          <a:srgbClr val="FFFF00"/>
                        </a:highlight>
                        <a:latin typeface="Cambria Math" panose="02040503050406030204" pitchFamily="18" charset="0"/>
                      </a:rPr>
                      <m:t>𝒏𝒐𝒏</m:t>
                    </m:r>
                    <m:sSub>
                      <m:sSubPr>
                        <m:ctrlPr>
                          <a:rPr lang="en-US" b="1" i="1" smtClean="0">
                            <a:highlight>
                              <a:srgbClr val="FFFF00"/>
                            </a:highlight>
                            <a:latin typeface="Cambria Math" panose="02040503050406030204" pitchFamily="18" charset="0"/>
                          </a:rPr>
                        </m:ctrlPr>
                      </m:sSubPr>
                      <m:e>
                        <m:r>
                          <a:rPr lang="en-CA" b="1" i="1" smtClean="0">
                            <a:highlight>
                              <a:srgbClr val="FFFF00"/>
                            </a:highlight>
                            <a:latin typeface="Cambria Math" panose="02040503050406030204" pitchFamily="18" charset="0"/>
                          </a:rPr>
                          <m:t>𝒆</m:t>
                        </m:r>
                      </m:e>
                      <m:sub>
                        <m:r>
                          <a:rPr lang="en-US" b="1" i="1" smtClean="0">
                            <a:highlight>
                              <a:srgbClr val="FFFF00"/>
                            </a:highlight>
                            <a:latin typeface="Cambria Math" panose="02040503050406030204" pitchFamily="18" charset="0"/>
                          </a:rPr>
                          <m:t>𝒑𝒓𝒊𝒄𝒆</m:t>
                        </m:r>
                      </m:sub>
                    </m:sSub>
                  </m:oMath>
                </a14:m>
                <a:r>
                  <a:rPr lang="en-US" dirty="0"/>
                  <a:t>.</a:t>
                </a:r>
              </a:p>
              <a:p>
                <a:pPr marL="914400" lvl="1" indent="-457200">
                  <a:buFont typeface="+mj-lt"/>
                  <a:buAutoNum type="arabicPeriod"/>
                </a:pPr>
                <a:r>
                  <a:rPr lang="en-US" dirty="0"/>
                  <a:t>The state has </a:t>
                </a:r>
                <a:r>
                  <a:rPr lang="en-US" b="1" dirty="0"/>
                  <a:t>exactly</a:t>
                </a:r>
                <a:r>
                  <a:rPr lang="en-US" dirty="0"/>
                  <a:t> 3 passengers across both groups. This means that no more customers could be added, so a transition to a state other than itself is impossible. This cell gets assigned a probability of </a:t>
                </a:r>
                <a:r>
                  <a:rPr lang="en-US" b="1" dirty="0">
                    <a:highlight>
                      <a:srgbClr val="FFFF00"/>
                    </a:highlight>
                  </a:rPr>
                  <a:t>1</a:t>
                </a:r>
                <a:r>
                  <a:rPr lang="en-US" dirty="0"/>
                  <a:t>. It is a recurring state.</a:t>
                </a:r>
              </a:p>
            </p:txBody>
          </p:sp>
        </mc:Choice>
        <mc:Fallback xmlns="">
          <p:sp>
            <p:nvSpPr>
              <p:cNvPr id="4" name="Content Placeholder 3">
                <a:extLst>
                  <a:ext uri="{FF2B5EF4-FFF2-40B4-BE49-F238E27FC236}">
                    <a16:creationId xmlns:a16="http://schemas.microsoft.com/office/drawing/2014/main" id="{72D09AC9-11B7-6681-996D-E6B25043C6A7}"/>
                  </a:ext>
                </a:extLst>
              </p:cNvPr>
              <p:cNvSpPr>
                <a:spLocks noGrp="1" noRot="1" noChangeAspect="1" noMove="1" noResize="1" noEditPoints="1" noAdjustHandles="1" noChangeArrowheads="1" noChangeShapeType="1" noTextEdit="1"/>
              </p:cNvSpPr>
              <p:nvPr>
                <p:ph idx="1"/>
              </p:nvPr>
            </p:nvSpPr>
            <p:spPr>
              <a:blipFill>
                <a:blip r:embed="rId2"/>
                <a:stretch>
                  <a:fillRect l="-928" t="-2101" r="-116"/>
                </a:stretch>
              </a:blipFill>
            </p:spPr>
            <p:txBody>
              <a:bodyPr/>
              <a:lstStyle/>
              <a:p>
                <a:r>
                  <a:rPr lang="en-CA">
                    <a:noFill/>
                  </a:rPr>
                  <a:t> </a:t>
                </a:r>
              </a:p>
            </p:txBody>
          </p:sp>
        </mc:Fallback>
      </mc:AlternateContent>
    </p:spTree>
    <p:extLst>
      <p:ext uri="{BB962C8B-B14F-4D97-AF65-F5344CB8AC3E}">
        <p14:creationId xmlns:p14="http://schemas.microsoft.com/office/powerpoint/2010/main" val="2262074630"/>
      </p:ext>
    </p:extLst>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8aac226-2f03-4b4d-9037-b46d56c55210}" enabled="0" method="" siteId="{78aac226-2f03-4b4d-9037-b46d56c55210}" removed="1"/>
</clbl:labelList>
</file>

<file path=docProps/app.xml><?xml version="1.0" encoding="utf-8"?>
<Properties xmlns="http://schemas.openxmlformats.org/officeDocument/2006/extended-properties" xmlns:vt="http://schemas.openxmlformats.org/officeDocument/2006/docPropsVTypes">
  <TotalTime>0</TotalTime>
  <Words>1588</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Cambria Math</vt:lpstr>
      <vt:lpstr>Courier New</vt:lpstr>
      <vt:lpstr>Times New Roman</vt:lpstr>
      <vt:lpstr>Wingdings</vt:lpstr>
      <vt:lpstr>Office Theme</vt:lpstr>
      <vt:lpstr>Pricing at Vocram Airways</vt:lpstr>
      <vt:lpstr>The Problem Statement</vt:lpstr>
      <vt:lpstr>Our Assumptions</vt:lpstr>
      <vt:lpstr>The Developed Model – Data</vt:lpstr>
      <vt:lpstr>Deriving the Willingness to Pay (Introduction)</vt:lpstr>
      <vt:lpstr>Deriving the Willingness to Pay (Government)</vt:lpstr>
      <vt:lpstr>Deriving the Willingness to Pay (Private)</vt:lpstr>
      <vt:lpstr>The Developed Model – Variables</vt:lpstr>
      <vt:lpstr>The Developed Model – Transition Matrix Algorithm</vt:lpstr>
      <vt:lpstr>The Developed Model – Transition Matrix Algorithm (continued)</vt:lpstr>
      <vt:lpstr>The Developed Model - Algorithm</vt:lpstr>
      <vt:lpstr>The Base Solution</vt:lpstr>
      <vt:lpstr>Sensitivity Analysis</vt:lpstr>
      <vt:lpstr>Sensitivity Analysis (Continued)</vt:lpstr>
      <vt:lpstr>Sensitivity Analysis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Anoushka Paul</dc:creator>
  <cp:lastModifiedBy>Dalya Mirlas</cp:lastModifiedBy>
  <cp:revision>3</cp:revision>
  <dcterms:created xsi:type="dcterms:W3CDTF">2025-01-15T02:08:48Z</dcterms:created>
  <dcterms:modified xsi:type="dcterms:W3CDTF">2025-07-24T19:52:42Z</dcterms:modified>
</cp:coreProperties>
</file>