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7" r:id="rId3"/>
    <p:sldId id="257" r:id="rId4"/>
    <p:sldId id="258" r:id="rId5"/>
    <p:sldId id="269" r:id="rId6"/>
    <p:sldId id="260" r:id="rId7"/>
    <p:sldId id="262" r:id="rId8"/>
    <p:sldId id="268" r:id="rId9"/>
    <p:sldId id="261" r:id="rId10"/>
    <p:sldId id="270" r:id="rId11"/>
    <p:sldId id="272" r:id="rId12"/>
    <p:sldId id="273" r:id="rId13"/>
    <p:sldId id="274" r:id="rId14"/>
    <p:sldId id="263" r:id="rId15"/>
    <p:sldId id="271" r:id="rId16"/>
    <p:sldId id="264" r:id="rId17"/>
    <p:sldId id="275" r:id="rId18"/>
    <p:sldId id="276"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4" d="100"/>
          <a:sy n="124" d="100"/>
        </p:scale>
        <p:origin x="3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669AB-C26F-6851-C293-3226DB68DC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27225B02-7273-A60D-CDD1-1E27B98BEE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06FF1351-1005-73F5-0887-E2282A0BEA06}"/>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29D2F82A-C444-B3D9-DA53-8265D9364517}"/>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E8459D21-A4C4-1927-A65C-77D567399106}"/>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574028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755C47-3102-BEBC-51DE-4A85F179C297}"/>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8BBB3C1-D4E0-63C4-0CCD-6993A86760C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F7437C6-DCFC-F0D8-19BD-5E02BC44FD21}"/>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9AF0425B-4E88-A701-FFDC-4BECE390741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0959E06B-9E26-3677-5C54-52E8D8ACFB6B}"/>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0218407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FEBC14-1401-EB79-E305-C1C83FA29BA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7635A03F-7187-03F1-9B8F-320AF22CCF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78595FB-1EF6-7548-38F0-5783784E4B3F}"/>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11A52F57-EEA7-61F6-9DCA-4BC57CE48B4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10F5F35-B4F7-7254-40CD-B5ED081D43F7}"/>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153666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D5283-1F05-01A8-789E-7C5D3EE37353}"/>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3367383-98FF-8619-D073-B61DF45F72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58F847C-D398-EEF8-BA49-6EB6DDD237A5}"/>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966A5D2B-AC6E-B425-2AD7-76686DC7C7A9}"/>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21DCBDD-41CA-2311-45BC-B4A6FC7EEB94}"/>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04838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03F1C7-2D42-D867-46E9-41B69D0CE1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AFFD2617-47B0-178A-A38D-091D4BDCFAE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7CA3109-85A5-D18C-C6F9-03DA4FC02185}"/>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0E6AFD4A-E2B4-5FB5-968B-28188AD65DA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FEEE556-2C1D-E3F3-E52E-91F0E67ADC4C}"/>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1635695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70B78-0969-1533-FA33-17CB8DAAFD25}"/>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1CF9A391-FC41-F214-0F21-E6A8EE22B5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B76CF68E-3011-7073-85F3-B5CEA6E7BCC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DA6FD1A3-A2D4-9B32-D260-330DADDB71DC}"/>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6" name="Footer Placeholder 5">
            <a:extLst>
              <a:ext uri="{FF2B5EF4-FFF2-40B4-BE49-F238E27FC236}">
                <a16:creationId xmlns:a16="http://schemas.microsoft.com/office/drawing/2014/main" id="{13E8CCEC-6939-F7EA-861A-676DD4B606DF}"/>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B96E0C33-9826-E46E-8A25-0BB155F37BF6}"/>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08720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82157-C37F-F76C-33D1-4D5A2F6C8BD0}"/>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8D77E3B-48FB-5A22-E293-839E34C444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8F9A59-F121-BBE1-30DD-B54E411FB9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E874F121-7BCE-BD6B-1F15-4A804E2647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B0A078-D8DE-0FE8-24D3-6A7700CE33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5BA17799-5B69-CF28-94D6-9CAE1A664973}"/>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8" name="Footer Placeholder 7">
            <a:extLst>
              <a:ext uri="{FF2B5EF4-FFF2-40B4-BE49-F238E27FC236}">
                <a16:creationId xmlns:a16="http://schemas.microsoft.com/office/drawing/2014/main" id="{5D536B6F-A079-67CE-7DAA-0529B0F8BDB6}"/>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598DCFE0-3E0B-93DE-4723-2CA8B8DD9BFA}"/>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22106129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B7D4-6B2C-2122-6893-DADF02EF367F}"/>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692AC1BF-4939-C376-99A9-5C4DB7DAB2A7}"/>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4" name="Footer Placeholder 3">
            <a:extLst>
              <a:ext uri="{FF2B5EF4-FFF2-40B4-BE49-F238E27FC236}">
                <a16:creationId xmlns:a16="http://schemas.microsoft.com/office/drawing/2014/main" id="{90B4DEF2-0459-2EA5-590B-4F267A5CF627}"/>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956A3B37-091B-277E-313A-E5A30729630A}"/>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0410011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627D20B-DC8B-65D8-3F70-8EBEBE1803C6}"/>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3" name="Footer Placeholder 2">
            <a:extLst>
              <a:ext uri="{FF2B5EF4-FFF2-40B4-BE49-F238E27FC236}">
                <a16:creationId xmlns:a16="http://schemas.microsoft.com/office/drawing/2014/main" id="{4284E783-5AB3-97B3-2C6D-50960FF06B2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F6F72E08-947D-A8A5-76E2-313748C1D179}"/>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2075020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DE3E2-99EF-76A6-5B9E-FB2F014AC1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B96C6E9C-73A5-EA98-3E49-F5EFDC0CCC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636F9B36-48D5-2800-D030-121723EBC3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7BBB72-EB69-EC2A-6C2D-D3C65660A110}"/>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6" name="Footer Placeholder 5">
            <a:extLst>
              <a:ext uri="{FF2B5EF4-FFF2-40B4-BE49-F238E27FC236}">
                <a16:creationId xmlns:a16="http://schemas.microsoft.com/office/drawing/2014/main" id="{F290318D-1143-0AD5-5F18-FD706C397A9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C7AFA19-82C6-3FF8-9450-779ADD4469CA}"/>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3822160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2E919B-E9A2-3911-F273-CC3E787BF5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9FB40521-7717-3CA0-9408-71EF1A54D15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77437A78-092D-ADFD-495B-EA5D4C8393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7FCA6A-FA9D-0812-B357-0BA00F84D06E}"/>
              </a:ext>
            </a:extLst>
          </p:cNvPr>
          <p:cNvSpPr>
            <a:spLocks noGrp="1"/>
          </p:cNvSpPr>
          <p:nvPr>
            <p:ph type="dt" sz="half" idx="10"/>
          </p:nvPr>
        </p:nvSpPr>
        <p:spPr/>
        <p:txBody>
          <a:bodyPr/>
          <a:lstStyle/>
          <a:p>
            <a:fld id="{535E8386-5829-432B-98A9-3D3A5EBB1DAF}" type="datetimeFigureOut">
              <a:rPr lang="en-CA" smtClean="0"/>
              <a:t>2025-07-24</a:t>
            </a:fld>
            <a:endParaRPr lang="en-CA"/>
          </a:p>
        </p:txBody>
      </p:sp>
      <p:sp>
        <p:nvSpPr>
          <p:cNvPr id="6" name="Footer Placeholder 5">
            <a:extLst>
              <a:ext uri="{FF2B5EF4-FFF2-40B4-BE49-F238E27FC236}">
                <a16:creationId xmlns:a16="http://schemas.microsoft.com/office/drawing/2014/main" id="{9AF3BC56-DD34-97DE-CA14-AB0AC84742A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636C9760-7F9E-C571-DA7A-BFBC4DCF9C11}"/>
              </a:ext>
            </a:extLst>
          </p:cNvPr>
          <p:cNvSpPr>
            <a:spLocks noGrp="1"/>
          </p:cNvSpPr>
          <p:nvPr>
            <p:ph type="sldNum" sz="quarter" idx="12"/>
          </p:nvPr>
        </p:nvSpPr>
        <p:spPr/>
        <p:txBody>
          <a:bodyPr/>
          <a:lstStyle/>
          <a:p>
            <a:fld id="{6F224F1F-BF7F-4C03-9EF1-34DF119E4E17}" type="slidenum">
              <a:rPr lang="en-CA" smtClean="0"/>
              <a:t>‹#›</a:t>
            </a:fld>
            <a:endParaRPr lang="en-CA"/>
          </a:p>
        </p:txBody>
      </p:sp>
    </p:spTree>
    <p:extLst>
      <p:ext uri="{BB962C8B-B14F-4D97-AF65-F5344CB8AC3E}">
        <p14:creationId xmlns:p14="http://schemas.microsoft.com/office/powerpoint/2010/main" val="222132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761212-C37E-113E-4D6D-02BF94D46F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51E098A0-F604-D35B-3EDC-01B5CC2CB84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3196743-AF6E-3F6A-C98E-4E4BCD0A69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5E8386-5829-432B-98A9-3D3A5EBB1DAF}" type="datetimeFigureOut">
              <a:rPr lang="en-CA" smtClean="0"/>
              <a:t>2025-07-24</a:t>
            </a:fld>
            <a:endParaRPr lang="en-CA"/>
          </a:p>
        </p:txBody>
      </p:sp>
      <p:sp>
        <p:nvSpPr>
          <p:cNvPr id="5" name="Footer Placeholder 4">
            <a:extLst>
              <a:ext uri="{FF2B5EF4-FFF2-40B4-BE49-F238E27FC236}">
                <a16:creationId xmlns:a16="http://schemas.microsoft.com/office/drawing/2014/main" id="{FF8BDBB9-B14C-3D86-0659-F0BC68C9A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BAE0041F-DD0B-10D7-DF5D-E35AC5BC03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F224F1F-BF7F-4C03-9EF1-34DF119E4E17}" type="slidenum">
              <a:rPr lang="en-CA" smtClean="0"/>
              <a:t>‹#›</a:t>
            </a:fld>
            <a:endParaRPr lang="en-CA"/>
          </a:p>
        </p:txBody>
      </p:sp>
    </p:spTree>
    <p:extLst>
      <p:ext uri="{BB962C8B-B14F-4D97-AF65-F5344CB8AC3E}">
        <p14:creationId xmlns:p14="http://schemas.microsoft.com/office/powerpoint/2010/main" val="561951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1BF5E-4F12-35AD-E570-0F1F22CD49F7}"/>
              </a:ext>
            </a:extLst>
          </p:cNvPr>
          <p:cNvSpPr>
            <a:spLocks noGrp="1"/>
          </p:cNvSpPr>
          <p:nvPr>
            <p:ph type="ctrTitle"/>
          </p:nvPr>
        </p:nvSpPr>
        <p:spPr/>
        <p:txBody>
          <a:bodyPr/>
          <a:lstStyle/>
          <a:p>
            <a:r>
              <a:rPr lang="en-US"/>
              <a:t>MIE367 Case Study 9</a:t>
            </a:r>
            <a:endParaRPr lang="en-CA"/>
          </a:p>
        </p:txBody>
      </p:sp>
      <p:sp>
        <p:nvSpPr>
          <p:cNvPr id="3" name="Subtitle 2">
            <a:extLst>
              <a:ext uri="{FF2B5EF4-FFF2-40B4-BE49-F238E27FC236}">
                <a16:creationId xmlns:a16="http://schemas.microsoft.com/office/drawing/2014/main" id="{8127D819-7C74-3540-DF92-5F88FAF13675}"/>
              </a:ext>
            </a:extLst>
          </p:cNvPr>
          <p:cNvSpPr>
            <a:spLocks noGrp="1"/>
          </p:cNvSpPr>
          <p:nvPr>
            <p:ph type="subTitle" idx="1"/>
          </p:nvPr>
        </p:nvSpPr>
        <p:spPr/>
        <p:txBody>
          <a:bodyPr/>
          <a:lstStyle/>
          <a:p>
            <a:r>
              <a:rPr lang="en-US" dirty="0"/>
              <a:t>Dalya Mirlas</a:t>
            </a:r>
            <a:endParaRPr lang="en-CA" dirty="0"/>
          </a:p>
        </p:txBody>
      </p:sp>
    </p:spTree>
    <p:extLst>
      <p:ext uri="{BB962C8B-B14F-4D97-AF65-F5344CB8AC3E}">
        <p14:creationId xmlns:p14="http://schemas.microsoft.com/office/powerpoint/2010/main" val="3457037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0F4F49-FF20-9793-4840-89A1B6675A41}"/>
              </a:ext>
            </a:extLst>
          </p:cNvPr>
          <p:cNvSpPr>
            <a:spLocks noGrp="1"/>
          </p:cNvSpPr>
          <p:nvPr>
            <p:ph type="title"/>
          </p:nvPr>
        </p:nvSpPr>
        <p:spPr/>
        <p:txBody>
          <a:bodyPr/>
          <a:lstStyle/>
          <a:p>
            <a:r>
              <a:rPr lang="en-US"/>
              <a:t>Find Optimal Weight For Satisfaction Score</a:t>
            </a:r>
            <a:endParaRPr lang="en-CA"/>
          </a:p>
        </p:txBody>
      </p:sp>
      <p:sp>
        <p:nvSpPr>
          <p:cNvPr id="3" name="Content Placeholder 2">
            <a:extLst>
              <a:ext uri="{FF2B5EF4-FFF2-40B4-BE49-F238E27FC236}">
                <a16:creationId xmlns:a16="http://schemas.microsoft.com/office/drawing/2014/main" id="{5480520A-21B0-F0BA-A8C9-94B9956777C7}"/>
              </a:ext>
            </a:extLst>
          </p:cNvPr>
          <p:cNvSpPr>
            <a:spLocks noGrp="1"/>
          </p:cNvSpPr>
          <p:nvPr>
            <p:ph idx="1"/>
          </p:nvPr>
        </p:nvSpPr>
        <p:spPr/>
        <p:txBody>
          <a:bodyPr>
            <a:normAutofit fontScale="92500" lnSpcReduction="10000"/>
          </a:bodyPr>
          <a:lstStyle/>
          <a:p>
            <a:r>
              <a:rPr lang="en-US"/>
              <a:t>The objective function has </a:t>
            </a:r>
            <a:r>
              <a:rPr lang="en-US" b="1"/>
              <a:t>“M”</a:t>
            </a:r>
            <a:r>
              <a:rPr lang="en-US"/>
              <a:t> multiplied by the satisfaction score. This is to scale the satisfaction score to the same level as the fees so that the model takes the task of minimizing the satisfaction scores as seriously as the fees. The sum of all satisfaction scores is in the scale of 100s while the total fee multiplied by the number of customers is in the scale of 100,000s.</a:t>
            </a:r>
          </a:p>
          <a:p>
            <a:r>
              <a:rPr lang="en-US" b="1"/>
              <a:t>Our goal: </a:t>
            </a:r>
            <a:r>
              <a:rPr lang="en-US"/>
              <a:t>to find the minimum “M” that yields the largest minimum (maximin) satisfaction score across tours. The next slide will show the algorithm to how we achieved this.</a:t>
            </a:r>
          </a:p>
          <a:p>
            <a:pPr lvl="1">
              <a:buFont typeface="Courier New" panose="02070309020205020404" pitchFamily="49" charset="0"/>
              <a:buChar char="o"/>
            </a:pPr>
            <a:r>
              <a:rPr lang="en-US"/>
              <a:t>The reason why we want the </a:t>
            </a:r>
            <a:r>
              <a:rPr lang="en-US" u="sng"/>
              <a:t>minimum</a:t>
            </a:r>
            <a:r>
              <a:rPr lang="en-US"/>
              <a:t> “M” is because the higher the “M” is, the more the satisfaction score will be prioritized, and the fee will be compromised.</a:t>
            </a:r>
          </a:p>
          <a:p>
            <a:pPr lvl="1">
              <a:buFont typeface="Courier New" panose="02070309020205020404" pitchFamily="49" charset="0"/>
              <a:buChar char="o"/>
            </a:pPr>
            <a:r>
              <a:rPr lang="en-US"/>
              <a:t>Therefore, we want the “M” to be just large enough that both the satisfaction score and the fee will be good.</a:t>
            </a:r>
            <a:endParaRPr lang="en-CA"/>
          </a:p>
        </p:txBody>
      </p:sp>
    </p:spTree>
    <p:extLst>
      <p:ext uri="{BB962C8B-B14F-4D97-AF65-F5344CB8AC3E}">
        <p14:creationId xmlns:p14="http://schemas.microsoft.com/office/powerpoint/2010/main" val="7407877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9FE764-0CD4-0650-BB81-F8BA4BE20C94}"/>
              </a:ext>
            </a:extLst>
          </p:cNvPr>
          <p:cNvSpPr>
            <a:spLocks noGrp="1"/>
          </p:cNvSpPr>
          <p:nvPr>
            <p:ph type="title"/>
          </p:nvPr>
        </p:nvSpPr>
        <p:spPr/>
        <p:txBody>
          <a:bodyPr/>
          <a:lstStyle/>
          <a:p>
            <a:r>
              <a:rPr lang="en-US" dirty="0"/>
              <a:t>Find Optimal Weight For Satisfaction Score (Part 2) - pseudocode</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EF1659-2C24-A966-45E9-56242C65726A}"/>
                  </a:ext>
                </a:extLst>
              </p:cNvPr>
              <p:cNvSpPr>
                <a:spLocks noGrp="1"/>
              </p:cNvSpPr>
              <p:nvPr>
                <p:ph idx="1"/>
              </p:nvPr>
            </p:nvSpPr>
            <p:spPr>
              <a:xfrm>
                <a:off x="838200" y="1825624"/>
                <a:ext cx="10515600" cy="4518025"/>
              </a:xfrm>
            </p:spPr>
            <p:txBody>
              <a:bodyPr>
                <a:normAutofit fontScale="92500" lnSpcReduction="20000"/>
              </a:bodyPr>
              <a:lstStyle/>
              <a:p>
                <a:r>
                  <a:rPr lang="en-US"/>
                  <a:t>Define </a:t>
                </a:r>
                <a:r>
                  <a:rPr lang="en-US" b="1" err="1"/>
                  <a:t>find_optimal_M</a:t>
                </a:r>
                <a:r>
                  <a:rPr lang="en-US" b="1"/>
                  <a:t>():</a:t>
                </a:r>
              </a:p>
              <a:p>
                <a:pPr marL="971550" lvl="1" indent="-514350">
                  <a:buFont typeface="+mj-lt"/>
                  <a:buAutoNum type="arabicPeriod"/>
                </a:pPr>
                <a:r>
                  <a:rPr lang="en-US"/>
                  <a:t>Initialize </a:t>
                </a:r>
                <a:r>
                  <a:rPr lang="en-US" b="1" err="1"/>
                  <a:t>min_M</a:t>
                </a:r>
                <a:r>
                  <a:rPr lang="en-US" b="1"/>
                  <a:t> </a:t>
                </a:r>
                <a:r>
                  <a:rPr lang="en-US"/>
                  <a:t>= 0 (minimum “M” required to yield the largest minimum satisfaction score across tours)</a:t>
                </a:r>
              </a:p>
              <a:p>
                <a:pPr marL="971550" lvl="1" indent="-514350">
                  <a:buFont typeface="+mj-lt"/>
                  <a:buAutoNum type="arabicPeriod"/>
                </a:pPr>
                <a:r>
                  <a:rPr lang="fr-FR"/>
                  <a:t>Initialise </a:t>
                </a:r>
                <a:r>
                  <a:rPr lang="fr-FR" b="1" err="1"/>
                  <a:t>min_satisfaction_scores</a:t>
                </a:r>
                <a:r>
                  <a:rPr lang="fr-FR" b="1"/>
                  <a:t> </a:t>
                </a:r>
                <a:r>
                  <a:rPr lang="fr-FR"/>
                  <a:t>= </a:t>
                </a:r>
                <a:r>
                  <a:rPr lang="fr-FR" err="1"/>
                  <a:t>empty</a:t>
                </a:r>
                <a:r>
                  <a:rPr lang="fr-FR"/>
                  <a:t> </a:t>
                </a:r>
                <a:r>
                  <a:rPr lang="fr-FR" err="1"/>
                  <a:t>list</a:t>
                </a:r>
                <a:r>
                  <a:rPr lang="fr-FR"/>
                  <a:t> []</a:t>
                </a:r>
              </a:p>
              <a:p>
                <a:pPr marL="971550" lvl="1" indent="-514350">
                  <a:buFont typeface="+mj-lt"/>
                  <a:buAutoNum type="arabicPeriod"/>
                </a:pPr>
                <a:r>
                  <a:rPr lang="fr-FR"/>
                  <a:t>Initialise </a:t>
                </a:r>
                <a:r>
                  <a:rPr lang="fr-FR" b="1" err="1"/>
                  <a:t>satisfaction_scores</a:t>
                </a:r>
                <a:r>
                  <a:rPr lang="fr-FR" b="1"/>
                  <a:t> </a:t>
                </a:r>
                <a:r>
                  <a:rPr lang="fr-FR"/>
                  <a:t>= </a:t>
                </a:r>
                <a:r>
                  <a:rPr lang="fr-FR" err="1"/>
                  <a:t>empty</a:t>
                </a:r>
                <a:r>
                  <a:rPr lang="fr-FR"/>
                  <a:t> </a:t>
                </a:r>
                <a:r>
                  <a:rPr lang="fr-FR" err="1"/>
                  <a:t>list</a:t>
                </a:r>
                <a:r>
                  <a:rPr lang="fr-FR"/>
                  <a:t> []</a:t>
                </a:r>
              </a:p>
              <a:p>
                <a:pPr marL="971550" lvl="1" indent="-514350">
                  <a:buFont typeface="+mj-lt"/>
                  <a:buAutoNum type="arabicPeriod"/>
                </a:pPr>
                <a:r>
                  <a:rPr lang="en-US"/>
                  <a:t>Loop (M = 1 to 100,000):</a:t>
                </a:r>
              </a:p>
              <a:p>
                <a:pPr marL="1428750" lvl="2" indent="-514350">
                  <a:buFont typeface="+mj-lt"/>
                  <a:buAutoNum type="alphaLcParenR"/>
                </a:pPr>
                <a:r>
                  <a:rPr lang="en-US"/>
                  <a:t>Solve the LP with the current M</a:t>
                </a:r>
              </a:p>
              <a:p>
                <a:pPr marL="1428750" lvl="2" indent="-514350">
                  <a:buFont typeface="+mj-lt"/>
                  <a:buAutoNum type="alphaLcParenR"/>
                </a:pPr>
                <a:r>
                  <a:rPr lang="en-US"/>
                  <a:t>For all variable values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𝑡𝑙</m:t>
                        </m:r>
                      </m:sub>
                    </m:sSub>
                  </m:oMath>
                </a14:m>
                <a:r>
                  <a:rPr lang="en-US"/>
                  <a:t>” that equal 1, append the customer satisfaction score from </a:t>
                </a:r>
                <a14:m>
                  <m:oMath xmlns:m="http://schemas.openxmlformats.org/officeDocument/2006/math">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𝑜𝑔</m:t>
                            </m:r>
                          </m:sub>
                        </m:sSub>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𝑙</m:t>
                            </m:r>
                          </m:sub>
                        </m:sSub>
                      </m:sub>
                    </m:sSub>
                  </m:oMath>
                </a14:m>
                <a:r>
                  <a:rPr lang="en-US"/>
                  <a:t> to </a:t>
                </a:r>
                <a:r>
                  <a:rPr lang="fr-FR" b="1" err="1"/>
                  <a:t>satisfaction_scores</a:t>
                </a:r>
                <a:r>
                  <a:rPr lang="fr-FR" b="1"/>
                  <a:t>.</a:t>
                </a:r>
              </a:p>
              <a:p>
                <a:pPr marL="1428750" lvl="2" indent="-514350">
                  <a:buFont typeface="+mj-lt"/>
                  <a:buAutoNum type="alphaLcParenR"/>
                </a:pPr>
                <a:r>
                  <a:rPr lang="en-US" i="1"/>
                  <a:t>IF</a:t>
                </a:r>
                <a:r>
                  <a:rPr lang="en-US"/>
                  <a:t> min(</a:t>
                </a:r>
                <a:r>
                  <a:rPr lang="en-US" b="1" err="1"/>
                  <a:t>satisfaction_scores</a:t>
                </a:r>
                <a:r>
                  <a:rPr lang="en-US"/>
                  <a:t>) </a:t>
                </a:r>
                <a:r>
                  <a:rPr lang="en-US" i="1"/>
                  <a:t>not in </a:t>
                </a:r>
                <a:r>
                  <a:rPr lang="en-US" b="1" err="1"/>
                  <a:t>min_satisfaction_scores</a:t>
                </a:r>
                <a:r>
                  <a:rPr lang="en-US"/>
                  <a:t>:</a:t>
                </a:r>
              </a:p>
              <a:p>
                <a:pPr marL="1885950" lvl="3" indent="-514350">
                  <a:buFont typeface="+mj-lt"/>
                  <a:buAutoNum type="romanLcPeriod"/>
                </a:pPr>
                <a:r>
                  <a:rPr lang="en-US" b="1" err="1"/>
                  <a:t>min_satisfaction_scores</a:t>
                </a:r>
                <a:r>
                  <a:rPr lang="en-US" err="1"/>
                  <a:t>.append</a:t>
                </a:r>
                <a:r>
                  <a:rPr lang="en-US"/>
                  <a:t>(min(</a:t>
                </a:r>
                <a:r>
                  <a:rPr lang="en-US" b="1" err="1"/>
                  <a:t>satisfaction_scores</a:t>
                </a:r>
                <a:r>
                  <a:rPr lang="en-US"/>
                  <a:t>))</a:t>
                </a:r>
              </a:p>
              <a:p>
                <a:pPr marL="1885950" lvl="3" indent="-514350">
                  <a:buFont typeface="+mj-lt"/>
                  <a:buAutoNum type="romanLcPeriod"/>
                </a:pPr>
                <a:r>
                  <a:rPr lang="en-US"/>
                  <a:t>if the value just appended to </a:t>
                </a:r>
                <a:r>
                  <a:rPr lang="en-US" b="1" err="1"/>
                  <a:t>min_satisfaction_scores</a:t>
                </a:r>
                <a:r>
                  <a:rPr lang="en-US" b="1"/>
                  <a:t> </a:t>
                </a:r>
                <a:r>
                  <a:rPr lang="en-US"/>
                  <a:t>is the </a:t>
                </a:r>
                <a:r>
                  <a:rPr lang="en-US" i="1" u="sng"/>
                  <a:t>largest value </a:t>
                </a:r>
                <a:r>
                  <a:rPr lang="en-US"/>
                  <a:t>in </a:t>
                </a:r>
                <a:r>
                  <a:rPr lang="en-US" b="1" err="1"/>
                  <a:t>min_satisfaction_scores</a:t>
                </a:r>
                <a:r>
                  <a:rPr lang="en-US" b="1"/>
                  <a:t>:</a:t>
                </a:r>
              </a:p>
              <a:p>
                <a:pPr lvl="4">
                  <a:buFont typeface="Wingdings" panose="05000000000000000000" pitchFamily="2" charset="2"/>
                  <a:buChar char="§"/>
                </a:pPr>
                <a:r>
                  <a:rPr lang="en-US" err="1"/>
                  <a:t>min_M</a:t>
                </a:r>
                <a:r>
                  <a:rPr lang="en-US"/>
                  <a:t>=M</a:t>
                </a:r>
              </a:p>
              <a:p>
                <a:pPr marL="1428750" lvl="2" indent="-514350">
                  <a:buFont typeface="+mj-lt"/>
                  <a:buAutoNum type="alphaLcParenR"/>
                </a:pPr>
                <a:r>
                  <a:rPr lang="en-US"/>
                  <a:t>Clear the list of </a:t>
                </a:r>
                <a:r>
                  <a:rPr lang="fr-FR" b="1" err="1"/>
                  <a:t>satisfaction_scores</a:t>
                </a:r>
                <a:r>
                  <a:rPr lang="fr-FR" b="1"/>
                  <a:t> </a:t>
                </a:r>
                <a:r>
                  <a:rPr lang="fr-FR" b="1">
                    <a:sym typeface="Wingdings" panose="05000000000000000000" pitchFamily="2" charset="2"/>
                  </a:rPr>
                  <a:t> []</a:t>
                </a:r>
              </a:p>
              <a:p>
                <a:pPr marL="971550" lvl="1" indent="-514350">
                  <a:buFont typeface="+mj-lt"/>
                  <a:buAutoNum type="arabicPeriod"/>
                </a:pPr>
                <a:r>
                  <a:rPr lang="fr-FR" b="1">
                    <a:sym typeface="Wingdings" panose="05000000000000000000" pitchFamily="2" charset="2"/>
                  </a:rPr>
                  <a:t>Return </a:t>
                </a:r>
                <a:r>
                  <a:rPr lang="fr-FR" b="1" err="1">
                    <a:sym typeface="Wingdings" panose="05000000000000000000" pitchFamily="2" charset="2"/>
                  </a:rPr>
                  <a:t>min_M</a:t>
                </a:r>
                <a:r>
                  <a:rPr lang="fr-FR" b="1">
                    <a:sym typeface="Wingdings" panose="05000000000000000000" pitchFamily="2" charset="2"/>
                  </a:rPr>
                  <a:t>, max(</a:t>
                </a:r>
                <a:r>
                  <a:rPr lang="fr-FR" b="1" err="1"/>
                  <a:t>min_satisfaction_scores</a:t>
                </a:r>
                <a:r>
                  <a:rPr lang="fr-FR" b="1"/>
                  <a:t>)</a:t>
                </a:r>
                <a:endParaRPr lang="fr-FR" b="1">
                  <a:sym typeface="Wingdings" panose="05000000000000000000" pitchFamily="2" charset="2"/>
                </a:endParaRPr>
              </a:p>
              <a:p>
                <a:pPr marL="514350" indent="-514350">
                  <a:buFont typeface="+mj-lt"/>
                  <a:buAutoNum type="arabicPeriod"/>
                </a:pPr>
                <a:endParaRPr lang="en-US" b="1"/>
              </a:p>
            </p:txBody>
          </p:sp>
        </mc:Choice>
        <mc:Fallback xmlns="">
          <p:sp>
            <p:nvSpPr>
              <p:cNvPr id="3" name="Content Placeholder 2">
                <a:extLst>
                  <a:ext uri="{FF2B5EF4-FFF2-40B4-BE49-F238E27FC236}">
                    <a16:creationId xmlns:a16="http://schemas.microsoft.com/office/drawing/2014/main" id="{75EF1659-2C24-A966-45E9-56242C65726A}"/>
                  </a:ext>
                </a:extLst>
              </p:cNvPr>
              <p:cNvSpPr>
                <a:spLocks noGrp="1" noRot="1" noChangeAspect="1" noMove="1" noResize="1" noEditPoints="1" noAdjustHandles="1" noChangeArrowheads="1" noChangeShapeType="1" noTextEdit="1"/>
              </p:cNvSpPr>
              <p:nvPr>
                <p:ph idx="1"/>
              </p:nvPr>
            </p:nvSpPr>
            <p:spPr>
              <a:xfrm>
                <a:off x="838200" y="1825624"/>
                <a:ext cx="10515600" cy="4518025"/>
              </a:xfrm>
              <a:blipFill>
                <a:blip r:embed="rId2"/>
                <a:stretch>
                  <a:fillRect l="-928" t="-3369"/>
                </a:stretch>
              </a:blipFill>
            </p:spPr>
            <p:txBody>
              <a:bodyPr/>
              <a:lstStyle/>
              <a:p>
                <a:r>
                  <a:rPr lang="en-US">
                    <a:noFill/>
                  </a:rPr>
                  <a:t> </a:t>
                </a:r>
              </a:p>
            </p:txBody>
          </p:sp>
        </mc:Fallback>
      </mc:AlternateContent>
    </p:spTree>
    <p:extLst>
      <p:ext uri="{BB962C8B-B14F-4D97-AF65-F5344CB8AC3E}">
        <p14:creationId xmlns:p14="http://schemas.microsoft.com/office/powerpoint/2010/main" val="3497056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2451D-208F-4208-F02F-27D983EC869A}"/>
              </a:ext>
            </a:extLst>
          </p:cNvPr>
          <p:cNvSpPr>
            <a:spLocks noGrp="1"/>
          </p:cNvSpPr>
          <p:nvPr>
            <p:ph type="title"/>
          </p:nvPr>
        </p:nvSpPr>
        <p:spPr/>
        <p:txBody>
          <a:bodyPr/>
          <a:lstStyle/>
          <a:p>
            <a:r>
              <a:rPr lang="en-US" dirty="0"/>
              <a:t>Find Optimal Weight For Satisfaction Score (Part 3)</a:t>
            </a:r>
            <a:endParaRPr lang="en-CA"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3E9B21-44BC-6ABF-3648-94BE7B33A7BF}"/>
                  </a:ext>
                </a:extLst>
              </p:cNvPr>
              <p:cNvSpPr>
                <a:spLocks noGrp="1"/>
              </p:cNvSpPr>
              <p:nvPr>
                <p:ph idx="1"/>
              </p:nvPr>
            </p:nvSpPr>
            <p:spPr/>
            <p:txBody>
              <a:bodyPr>
                <a:normAutofit/>
              </a:bodyPr>
              <a:lstStyle/>
              <a:p>
                <a:r>
                  <a:rPr lang="en-US"/>
                  <a:t>The algorithm in the above slide returns the minimum value of M that would yield the maximum minimum satisfaction score.</a:t>
                </a:r>
              </a:p>
              <a:p>
                <a:r>
                  <a:rPr lang="en-US"/>
                  <a:t>The list of all minimum satisfaction scores after doing the LP thousands of times is:</a:t>
                </a:r>
              </a:p>
              <a:p>
                <a:pPr marL="0" indent="0">
                  <a:buNone/>
                </a:pPr>
                <a14:m>
                  <m:oMathPara xmlns:m="http://schemas.openxmlformats.org/officeDocument/2006/math">
                    <m:oMathParaPr>
                      <m:jc m:val="centerGroup"/>
                    </m:oMathParaPr>
                    <m:oMath xmlns:m="http://schemas.openxmlformats.org/officeDocument/2006/math">
                      <m:r>
                        <m:rPr>
                          <m:nor/>
                        </m:rPr>
                        <a:rPr lang="en-CA"/>
                        <m:t>min</m:t>
                      </m:r>
                      <m:r>
                        <m:rPr>
                          <m:nor/>
                        </m:rPr>
                        <a:rPr lang="en-CA"/>
                        <m:t>_</m:t>
                      </m:r>
                      <m:r>
                        <m:rPr>
                          <m:nor/>
                        </m:rPr>
                        <a:rPr lang="en-CA"/>
                        <m:t>satisfaction</m:t>
                      </m:r>
                      <m:r>
                        <m:rPr>
                          <m:nor/>
                        </m:rPr>
                        <a:rPr lang="en-CA"/>
                        <m:t>_</m:t>
                      </m:r>
                      <m:r>
                        <m:rPr>
                          <m:nor/>
                        </m:rPr>
                        <a:rPr lang="en-CA"/>
                        <m:t>scores</m:t>
                      </m:r>
                      <m:r>
                        <a:rPr lang="en-US" b="0" i="1" smtClean="0">
                          <a:latin typeface="Cambria Math" panose="02040503050406030204" pitchFamily="18" charset="0"/>
                        </a:rPr>
                        <m:t>=</m:t>
                      </m:r>
                      <m:r>
                        <a:rPr lang="en-US" i="1">
                          <a:latin typeface="Cambria Math" panose="02040503050406030204" pitchFamily="18" charset="0"/>
                        </a:rPr>
                        <m:t>[39.0, 42.0, 70.0, 56.0]</m:t>
                      </m:r>
                    </m:oMath>
                  </m:oMathPara>
                </a14:m>
                <a:endParaRPr lang="en-US" b="1"/>
              </a:p>
              <a:p>
                <a:pPr marL="0" indent="0">
                  <a:buNone/>
                </a:pPr>
                <a:r>
                  <a:rPr lang="en-US" b="1"/>
                  <a:t>Therefore, the final results are:</a:t>
                </a:r>
              </a:p>
              <a:p>
                <a:pPr marL="0" indent="0">
                  <a:buNone/>
                </a:pPr>
                <a14:m>
                  <m:oMathPara xmlns:m="http://schemas.openxmlformats.org/officeDocument/2006/math">
                    <m:oMathParaPr>
                      <m:jc m:val="centerGroup"/>
                    </m:oMathParaPr>
                    <m:oMath xmlns:m="http://schemas.openxmlformats.org/officeDocument/2006/math">
                      <m:borderBox>
                        <m:borderBoxPr>
                          <m:ctrlPr>
                            <a:rPr lang="en-US" sz="3600" b="0" i="1" smtClean="0">
                              <a:latin typeface="Cambria Math" panose="02040503050406030204" pitchFamily="18" charset="0"/>
                            </a:rPr>
                          </m:ctrlPr>
                        </m:borderBoxPr>
                        <m:e>
                          <m:r>
                            <a:rPr lang="en-US" sz="3600" i="1">
                              <a:latin typeface="Cambria Math" panose="02040503050406030204" pitchFamily="18" charset="0"/>
                            </a:rPr>
                            <m:t>𝑚𝑎𝑥𝑖𝑚𝑖𝑛</m:t>
                          </m:r>
                          <m:r>
                            <a:rPr lang="en-US" sz="3600" i="1">
                              <a:latin typeface="Cambria Math" panose="02040503050406030204" pitchFamily="18" charset="0"/>
                            </a:rPr>
                            <m:t> </m:t>
                          </m:r>
                          <m:r>
                            <a:rPr lang="en-US" sz="3600" i="1">
                              <a:latin typeface="Cambria Math" panose="02040503050406030204" pitchFamily="18" charset="0"/>
                            </a:rPr>
                            <m:t>𝑠𝑎𝑡𝑖𝑠𝑓𝑎𝑐𝑡𝑖𝑜𝑛</m:t>
                          </m:r>
                          <m:r>
                            <a:rPr lang="en-US" sz="3600" i="1">
                              <a:latin typeface="Cambria Math" panose="02040503050406030204" pitchFamily="18" charset="0"/>
                            </a:rPr>
                            <m:t> </m:t>
                          </m:r>
                          <m:r>
                            <a:rPr lang="en-US" sz="3600" i="1">
                              <a:latin typeface="Cambria Math" panose="02040503050406030204" pitchFamily="18" charset="0"/>
                            </a:rPr>
                            <m:t>𝑠𝑐𝑜𝑟𝑒</m:t>
                          </m:r>
                          <m:r>
                            <a:rPr lang="en-US" sz="3600" i="1">
                              <a:latin typeface="Cambria Math" panose="02040503050406030204" pitchFamily="18" charset="0"/>
                            </a:rPr>
                            <m:t>=70</m:t>
                          </m:r>
                        </m:e>
                      </m:borderBox>
                    </m:oMath>
                  </m:oMathPara>
                </a14:m>
                <a:endParaRPr lang="en-US" sz="3600" b="0" i="1">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borderBox>
                        <m:borderBoxPr>
                          <m:ctrlPr>
                            <a:rPr lang="en-US" sz="3600" b="0" i="1" smtClean="0">
                              <a:latin typeface="Cambria Math" panose="02040503050406030204" pitchFamily="18" charset="0"/>
                            </a:rPr>
                          </m:ctrlPr>
                        </m:borderBoxPr>
                        <m:e>
                          <m:r>
                            <a:rPr lang="en-US" sz="3600" i="1">
                              <a:latin typeface="Cambria Math" panose="02040503050406030204" pitchFamily="18" charset="0"/>
                            </a:rPr>
                            <m:t>𝑀</m:t>
                          </m:r>
                          <m:r>
                            <a:rPr lang="en-US" sz="3600" i="1">
                              <a:latin typeface="Cambria Math" panose="02040503050406030204" pitchFamily="18" charset="0"/>
                            </a:rPr>
                            <m:t>=300</m:t>
                          </m:r>
                        </m:e>
                      </m:borderBox>
                    </m:oMath>
                  </m:oMathPara>
                </a14:m>
                <a:endParaRPr lang="en-US"/>
              </a:p>
            </p:txBody>
          </p:sp>
        </mc:Choice>
        <mc:Fallback xmlns="">
          <p:sp>
            <p:nvSpPr>
              <p:cNvPr id="3" name="Content Placeholder 2">
                <a:extLst>
                  <a:ext uri="{FF2B5EF4-FFF2-40B4-BE49-F238E27FC236}">
                    <a16:creationId xmlns:a16="http://schemas.microsoft.com/office/drawing/2014/main" id="{F53E9B21-44BC-6ABF-3648-94BE7B33A7BF}"/>
                  </a:ext>
                </a:extLst>
              </p:cNvPr>
              <p:cNvSpPr>
                <a:spLocks noGrp="1" noRot="1" noChangeAspect="1" noMove="1" noResize="1" noEditPoints="1" noAdjustHandles="1" noChangeArrowheads="1" noChangeShapeType="1" noTextEdit="1"/>
              </p:cNvSpPr>
              <p:nvPr>
                <p:ph idx="1"/>
              </p:nvPr>
            </p:nvSpPr>
            <p:spPr>
              <a:blipFill>
                <a:blip r:embed="rId2"/>
                <a:stretch>
                  <a:fillRect l="-1217"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5667854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5B1B6-9ED0-B4A7-4229-BC71222E2154}"/>
              </a:ext>
            </a:extLst>
          </p:cNvPr>
          <p:cNvSpPr>
            <a:spLocks noGrp="1"/>
          </p:cNvSpPr>
          <p:nvPr>
            <p:ph type="title"/>
          </p:nvPr>
        </p:nvSpPr>
        <p:spPr>
          <a:xfrm>
            <a:off x="781050" y="190500"/>
            <a:ext cx="10515600" cy="982663"/>
          </a:xfrm>
        </p:spPr>
        <p:txBody>
          <a:bodyPr/>
          <a:lstStyle/>
          <a:p>
            <a:r>
              <a:rPr lang="en-US" dirty="0"/>
              <a:t>Results For Base Model (Part 1)</a:t>
            </a:r>
            <a:endParaRPr lang="en-CA" dirty="0"/>
          </a:p>
        </p:txBody>
      </p:sp>
      <p:graphicFrame>
        <p:nvGraphicFramePr>
          <p:cNvPr id="4" name="Table 3">
            <a:extLst>
              <a:ext uri="{FF2B5EF4-FFF2-40B4-BE49-F238E27FC236}">
                <a16:creationId xmlns:a16="http://schemas.microsoft.com/office/drawing/2014/main" id="{63B0712D-2C34-045B-5EF1-64EA85D2F10D}"/>
              </a:ext>
            </a:extLst>
          </p:cNvPr>
          <p:cNvGraphicFramePr>
            <a:graphicFrameLocks noGrp="1"/>
          </p:cNvGraphicFramePr>
          <p:nvPr>
            <p:extLst>
              <p:ext uri="{D42A27DB-BD31-4B8C-83A1-F6EECF244321}">
                <p14:modId xmlns:p14="http://schemas.microsoft.com/office/powerpoint/2010/main" val="177666468"/>
              </p:ext>
            </p:extLst>
          </p:nvPr>
        </p:nvGraphicFramePr>
        <p:xfrm>
          <a:off x="1123950" y="1085850"/>
          <a:ext cx="9829800" cy="5364480"/>
        </p:xfrm>
        <a:graphic>
          <a:graphicData uri="http://schemas.openxmlformats.org/drawingml/2006/table">
            <a:tbl>
              <a:tblPr firstRow="1" bandRow="1">
                <a:tableStyleId>{5C22544A-7EE6-4342-B048-85BDC9FD1C3A}</a:tableStyleId>
              </a:tblPr>
              <a:tblGrid>
                <a:gridCol w="742950">
                  <a:extLst>
                    <a:ext uri="{9D8B030D-6E8A-4147-A177-3AD203B41FA5}">
                      <a16:colId xmlns:a16="http://schemas.microsoft.com/office/drawing/2014/main" val="1561602139"/>
                    </a:ext>
                  </a:extLst>
                </a:gridCol>
                <a:gridCol w="914400">
                  <a:extLst>
                    <a:ext uri="{9D8B030D-6E8A-4147-A177-3AD203B41FA5}">
                      <a16:colId xmlns:a16="http://schemas.microsoft.com/office/drawing/2014/main" val="1020566727"/>
                    </a:ext>
                  </a:extLst>
                </a:gridCol>
                <a:gridCol w="1657350">
                  <a:extLst>
                    <a:ext uri="{9D8B030D-6E8A-4147-A177-3AD203B41FA5}">
                      <a16:colId xmlns:a16="http://schemas.microsoft.com/office/drawing/2014/main" val="3153447655"/>
                    </a:ext>
                  </a:extLst>
                </a:gridCol>
                <a:gridCol w="1958522">
                  <a:extLst>
                    <a:ext uri="{9D8B030D-6E8A-4147-A177-3AD203B41FA5}">
                      <a16:colId xmlns:a16="http://schemas.microsoft.com/office/drawing/2014/main" val="1732349384"/>
                    </a:ext>
                  </a:extLst>
                </a:gridCol>
                <a:gridCol w="2041978">
                  <a:extLst>
                    <a:ext uri="{9D8B030D-6E8A-4147-A177-3AD203B41FA5}">
                      <a16:colId xmlns:a16="http://schemas.microsoft.com/office/drawing/2014/main" val="315834416"/>
                    </a:ext>
                  </a:extLst>
                </a:gridCol>
                <a:gridCol w="1314450">
                  <a:extLst>
                    <a:ext uri="{9D8B030D-6E8A-4147-A177-3AD203B41FA5}">
                      <a16:colId xmlns:a16="http://schemas.microsoft.com/office/drawing/2014/main" val="3804214321"/>
                    </a:ext>
                  </a:extLst>
                </a:gridCol>
                <a:gridCol w="1200150">
                  <a:extLst>
                    <a:ext uri="{9D8B030D-6E8A-4147-A177-3AD203B41FA5}">
                      <a16:colId xmlns:a16="http://schemas.microsoft.com/office/drawing/2014/main" val="2095069603"/>
                    </a:ext>
                  </a:extLst>
                </a:gridCol>
              </a:tblGrid>
              <a:tr h="288687">
                <a:tc>
                  <a:txBody>
                    <a:bodyPr/>
                    <a:lstStyle/>
                    <a:p>
                      <a:r>
                        <a:rPr lang="en-CA" sz="1600" dirty="0"/>
                        <a:t>Tour</a:t>
                      </a:r>
                    </a:p>
                  </a:txBody>
                  <a:tcPr/>
                </a:tc>
                <a:tc>
                  <a:txBody>
                    <a:bodyPr/>
                    <a:lstStyle/>
                    <a:p>
                      <a:r>
                        <a:rPr lang="en-CA" sz="1600" dirty="0">
                          <a:solidFill>
                            <a:schemeClr val="tx2"/>
                          </a:solidFill>
                        </a:rPr>
                        <a:t>Leader</a:t>
                      </a:r>
                    </a:p>
                  </a:txBody>
                  <a:tcPr>
                    <a:solidFill>
                      <a:schemeClr val="accent6">
                        <a:lumMod val="40000"/>
                        <a:lumOff val="60000"/>
                      </a:schemeClr>
                    </a:solidFill>
                  </a:tcPr>
                </a:tc>
                <a:tc>
                  <a:txBody>
                    <a:bodyPr/>
                    <a:lstStyle/>
                    <a:p>
                      <a:r>
                        <a:rPr lang="en-CA" sz="1600" dirty="0"/>
                        <a:t>Leader Score</a:t>
                      </a:r>
                    </a:p>
                  </a:txBody>
                  <a:tcPr/>
                </a:tc>
                <a:tc>
                  <a:txBody>
                    <a:bodyPr/>
                    <a:lstStyle/>
                    <a:p>
                      <a:r>
                        <a:rPr lang="en-CA" sz="1600"/>
                        <a:t>Tour Leader Cost</a:t>
                      </a:r>
                    </a:p>
                  </a:txBody>
                  <a:tcPr/>
                </a:tc>
                <a:tc>
                  <a:txBody>
                    <a:bodyPr/>
                    <a:lstStyle/>
                    <a:p>
                      <a:r>
                        <a:rPr lang="en-CA" sz="1600"/>
                        <a:t>Num Customers</a:t>
                      </a:r>
                    </a:p>
                  </a:txBody>
                  <a:tcPr/>
                </a:tc>
                <a:tc>
                  <a:txBody>
                    <a:bodyPr/>
                    <a:lstStyle/>
                    <a:p>
                      <a:r>
                        <a:rPr lang="en-CA" sz="1600"/>
                        <a:t>Start Day</a:t>
                      </a:r>
                    </a:p>
                  </a:txBody>
                  <a:tcPr/>
                </a:tc>
                <a:tc>
                  <a:txBody>
                    <a:bodyPr/>
                    <a:lstStyle/>
                    <a:p>
                      <a:r>
                        <a:rPr lang="en-CA" sz="1600"/>
                        <a:t>End Day</a:t>
                      </a:r>
                    </a:p>
                  </a:txBody>
                  <a:tcPr/>
                </a:tc>
                <a:extLst>
                  <a:ext uri="{0D108BD9-81ED-4DB2-BD59-A6C34878D82A}">
                    <a16:rowId xmlns:a16="http://schemas.microsoft.com/office/drawing/2014/main" val="1568137873"/>
                  </a:ext>
                </a:extLst>
              </a:tr>
              <a:tr h="288687">
                <a:tc>
                  <a:txBody>
                    <a:bodyPr/>
                    <a:lstStyle/>
                    <a:p>
                      <a:r>
                        <a:rPr lang="en-CA" sz="1600"/>
                        <a:t>1</a:t>
                      </a:r>
                    </a:p>
                  </a:txBody>
                  <a:tcPr/>
                </a:tc>
                <a:tc>
                  <a:txBody>
                    <a:bodyPr/>
                    <a:lstStyle/>
                    <a:p>
                      <a:r>
                        <a:rPr lang="en-CA" sz="1600"/>
                        <a:t>A</a:t>
                      </a:r>
                    </a:p>
                  </a:txBody>
                  <a:tcPr>
                    <a:solidFill>
                      <a:schemeClr val="accent6">
                        <a:lumMod val="40000"/>
                        <a:lumOff val="60000"/>
                      </a:schemeClr>
                    </a:solidFill>
                  </a:tcPr>
                </a:tc>
                <a:tc>
                  <a:txBody>
                    <a:bodyPr/>
                    <a:lstStyle/>
                    <a:p>
                      <a:r>
                        <a:rPr lang="en-CA" sz="1600" dirty="0"/>
                        <a:t>90</a:t>
                      </a:r>
                    </a:p>
                  </a:txBody>
                  <a:tcPr/>
                </a:tc>
                <a:tc>
                  <a:txBody>
                    <a:bodyPr/>
                    <a:lstStyle/>
                    <a:p>
                      <a:r>
                        <a:rPr lang="en-CA" sz="1600"/>
                        <a:t>1500</a:t>
                      </a:r>
                    </a:p>
                  </a:txBody>
                  <a:tcPr/>
                </a:tc>
                <a:tc>
                  <a:txBody>
                    <a:bodyPr/>
                    <a:lstStyle/>
                    <a:p>
                      <a:r>
                        <a:rPr lang="en-CA" sz="1600"/>
                        <a:t>30</a:t>
                      </a:r>
                    </a:p>
                  </a:txBody>
                  <a:tcPr/>
                </a:tc>
                <a:tc>
                  <a:txBody>
                    <a:bodyPr/>
                    <a:lstStyle/>
                    <a:p>
                      <a:r>
                        <a:rPr lang="en-CA" sz="1600"/>
                        <a:t>1</a:t>
                      </a:r>
                    </a:p>
                  </a:txBody>
                  <a:tcPr/>
                </a:tc>
                <a:tc>
                  <a:txBody>
                    <a:bodyPr/>
                    <a:lstStyle/>
                    <a:p>
                      <a:r>
                        <a:rPr lang="en-CA" sz="1600"/>
                        <a:t>12</a:t>
                      </a:r>
                    </a:p>
                  </a:txBody>
                  <a:tcPr/>
                </a:tc>
                <a:extLst>
                  <a:ext uri="{0D108BD9-81ED-4DB2-BD59-A6C34878D82A}">
                    <a16:rowId xmlns:a16="http://schemas.microsoft.com/office/drawing/2014/main" val="1531397978"/>
                  </a:ext>
                </a:extLst>
              </a:tr>
              <a:tr h="288687">
                <a:tc>
                  <a:txBody>
                    <a:bodyPr/>
                    <a:lstStyle/>
                    <a:p>
                      <a:r>
                        <a:rPr lang="en-CA" sz="1600"/>
                        <a:t>2</a:t>
                      </a:r>
                    </a:p>
                  </a:txBody>
                  <a:tcPr/>
                </a:tc>
                <a:tc>
                  <a:txBody>
                    <a:bodyPr/>
                    <a:lstStyle/>
                    <a:p>
                      <a:r>
                        <a:rPr lang="en-CA" sz="1600" dirty="0"/>
                        <a:t>E</a:t>
                      </a:r>
                    </a:p>
                  </a:txBody>
                  <a:tcPr>
                    <a:solidFill>
                      <a:schemeClr val="accent6">
                        <a:lumMod val="40000"/>
                        <a:lumOff val="60000"/>
                      </a:schemeClr>
                    </a:solidFill>
                  </a:tcPr>
                </a:tc>
                <a:tc>
                  <a:txBody>
                    <a:bodyPr/>
                    <a:lstStyle/>
                    <a:p>
                      <a:r>
                        <a:rPr lang="en-CA" sz="1600"/>
                        <a:t>81</a:t>
                      </a:r>
                    </a:p>
                  </a:txBody>
                  <a:tcPr/>
                </a:tc>
                <a:tc>
                  <a:txBody>
                    <a:bodyPr/>
                    <a:lstStyle/>
                    <a:p>
                      <a:r>
                        <a:rPr lang="en-CA" sz="1600"/>
                        <a:t>1100</a:t>
                      </a:r>
                    </a:p>
                  </a:txBody>
                  <a:tcPr/>
                </a:tc>
                <a:tc>
                  <a:txBody>
                    <a:bodyPr/>
                    <a:lstStyle/>
                    <a:p>
                      <a:r>
                        <a:rPr lang="en-CA" sz="1600"/>
                        <a:t>26</a:t>
                      </a:r>
                    </a:p>
                  </a:txBody>
                  <a:tcPr/>
                </a:tc>
                <a:tc>
                  <a:txBody>
                    <a:bodyPr/>
                    <a:lstStyle/>
                    <a:p>
                      <a:r>
                        <a:rPr lang="en-CA" sz="1600"/>
                        <a:t>1</a:t>
                      </a:r>
                    </a:p>
                  </a:txBody>
                  <a:tcPr/>
                </a:tc>
                <a:tc>
                  <a:txBody>
                    <a:bodyPr/>
                    <a:lstStyle/>
                    <a:p>
                      <a:r>
                        <a:rPr lang="en-CA" sz="1600"/>
                        <a:t>12</a:t>
                      </a:r>
                    </a:p>
                  </a:txBody>
                  <a:tcPr/>
                </a:tc>
                <a:extLst>
                  <a:ext uri="{0D108BD9-81ED-4DB2-BD59-A6C34878D82A}">
                    <a16:rowId xmlns:a16="http://schemas.microsoft.com/office/drawing/2014/main" val="2150588959"/>
                  </a:ext>
                </a:extLst>
              </a:tr>
              <a:tr h="288687">
                <a:tc>
                  <a:txBody>
                    <a:bodyPr/>
                    <a:lstStyle/>
                    <a:p>
                      <a:r>
                        <a:rPr lang="en-CA" sz="1600"/>
                        <a:t>3</a:t>
                      </a:r>
                    </a:p>
                  </a:txBody>
                  <a:tcPr/>
                </a:tc>
                <a:tc>
                  <a:txBody>
                    <a:bodyPr/>
                    <a:lstStyle/>
                    <a:p>
                      <a:r>
                        <a:rPr lang="en-CA" sz="1600"/>
                        <a:t>C</a:t>
                      </a:r>
                    </a:p>
                  </a:txBody>
                  <a:tcPr>
                    <a:solidFill>
                      <a:schemeClr val="accent6">
                        <a:lumMod val="40000"/>
                        <a:lumOff val="60000"/>
                      </a:schemeClr>
                    </a:solidFill>
                  </a:tcPr>
                </a:tc>
                <a:tc>
                  <a:txBody>
                    <a:bodyPr/>
                    <a:lstStyle/>
                    <a:p>
                      <a:r>
                        <a:rPr lang="en-CA" sz="1600"/>
                        <a:t>91</a:t>
                      </a:r>
                    </a:p>
                  </a:txBody>
                  <a:tcPr/>
                </a:tc>
                <a:tc>
                  <a:txBody>
                    <a:bodyPr/>
                    <a:lstStyle/>
                    <a:p>
                      <a:r>
                        <a:rPr lang="en-CA" sz="1600"/>
                        <a:t>1300</a:t>
                      </a:r>
                    </a:p>
                  </a:txBody>
                  <a:tcPr/>
                </a:tc>
                <a:tc>
                  <a:txBody>
                    <a:bodyPr/>
                    <a:lstStyle/>
                    <a:p>
                      <a:r>
                        <a:rPr lang="en-CA" sz="1600"/>
                        <a:t>36</a:t>
                      </a:r>
                    </a:p>
                  </a:txBody>
                  <a:tcPr/>
                </a:tc>
                <a:tc>
                  <a:txBody>
                    <a:bodyPr/>
                    <a:lstStyle/>
                    <a:p>
                      <a:r>
                        <a:rPr lang="en-CA" sz="1600"/>
                        <a:t>2</a:t>
                      </a:r>
                    </a:p>
                  </a:txBody>
                  <a:tcPr/>
                </a:tc>
                <a:tc>
                  <a:txBody>
                    <a:bodyPr/>
                    <a:lstStyle/>
                    <a:p>
                      <a:r>
                        <a:rPr lang="en-CA" sz="1600"/>
                        <a:t>13</a:t>
                      </a:r>
                    </a:p>
                  </a:txBody>
                  <a:tcPr/>
                </a:tc>
                <a:extLst>
                  <a:ext uri="{0D108BD9-81ED-4DB2-BD59-A6C34878D82A}">
                    <a16:rowId xmlns:a16="http://schemas.microsoft.com/office/drawing/2014/main" val="2408379722"/>
                  </a:ext>
                </a:extLst>
              </a:tr>
              <a:tr h="288687">
                <a:tc>
                  <a:txBody>
                    <a:bodyPr/>
                    <a:lstStyle/>
                    <a:p>
                      <a:r>
                        <a:rPr lang="en-CA" sz="1600"/>
                        <a:t>4</a:t>
                      </a:r>
                    </a:p>
                  </a:txBody>
                  <a:tcPr/>
                </a:tc>
                <a:tc>
                  <a:txBody>
                    <a:bodyPr/>
                    <a:lstStyle/>
                    <a:p>
                      <a:r>
                        <a:rPr lang="en-CA" sz="1600"/>
                        <a:t>F</a:t>
                      </a:r>
                    </a:p>
                  </a:txBody>
                  <a:tcPr>
                    <a:solidFill>
                      <a:schemeClr val="accent6">
                        <a:lumMod val="40000"/>
                        <a:lumOff val="60000"/>
                      </a:schemeClr>
                    </a:solidFill>
                  </a:tcPr>
                </a:tc>
                <a:tc>
                  <a:txBody>
                    <a:bodyPr/>
                    <a:lstStyle/>
                    <a:p>
                      <a:r>
                        <a:rPr lang="en-CA" sz="1600"/>
                        <a:t>92</a:t>
                      </a:r>
                    </a:p>
                  </a:txBody>
                  <a:tcPr/>
                </a:tc>
                <a:tc>
                  <a:txBody>
                    <a:bodyPr/>
                    <a:lstStyle/>
                    <a:p>
                      <a:r>
                        <a:rPr lang="en-CA" sz="1600"/>
                        <a:t>0</a:t>
                      </a:r>
                    </a:p>
                  </a:txBody>
                  <a:tcPr/>
                </a:tc>
                <a:tc>
                  <a:txBody>
                    <a:bodyPr/>
                    <a:lstStyle/>
                    <a:p>
                      <a:r>
                        <a:rPr lang="en-CA" sz="1600"/>
                        <a:t>30</a:t>
                      </a:r>
                    </a:p>
                  </a:txBody>
                  <a:tcPr/>
                </a:tc>
                <a:tc>
                  <a:txBody>
                    <a:bodyPr/>
                    <a:lstStyle/>
                    <a:p>
                      <a:r>
                        <a:rPr lang="en-CA" sz="1600"/>
                        <a:t>4</a:t>
                      </a:r>
                    </a:p>
                  </a:txBody>
                  <a:tcPr/>
                </a:tc>
                <a:tc>
                  <a:txBody>
                    <a:bodyPr/>
                    <a:lstStyle/>
                    <a:p>
                      <a:r>
                        <a:rPr lang="en-CA" sz="1600" dirty="0"/>
                        <a:t>14</a:t>
                      </a:r>
                    </a:p>
                  </a:txBody>
                  <a:tcPr/>
                </a:tc>
                <a:extLst>
                  <a:ext uri="{0D108BD9-81ED-4DB2-BD59-A6C34878D82A}">
                    <a16:rowId xmlns:a16="http://schemas.microsoft.com/office/drawing/2014/main" val="1544622414"/>
                  </a:ext>
                </a:extLst>
              </a:tr>
              <a:tr h="288687">
                <a:tc>
                  <a:txBody>
                    <a:bodyPr/>
                    <a:lstStyle/>
                    <a:p>
                      <a:r>
                        <a:rPr lang="en-CA" sz="1600"/>
                        <a:t>5</a:t>
                      </a:r>
                    </a:p>
                  </a:txBody>
                  <a:tcPr/>
                </a:tc>
                <a:tc>
                  <a:txBody>
                    <a:bodyPr/>
                    <a:lstStyle/>
                    <a:p>
                      <a:r>
                        <a:rPr lang="en-CA" sz="1600"/>
                        <a:t>I</a:t>
                      </a:r>
                    </a:p>
                  </a:txBody>
                  <a:tcPr>
                    <a:solidFill>
                      <a:schemeClr val="accent6">
                        <a:lumMod val="40000"/>
                        <a:lumOff val="60000"/>
                      </a:schemeClr>
                    </a:solidFill>
                  </a:tcPr>
                </a:tc>
                <a:tc>
                  <a:txBody>
                    <a:bodyPr/>
                    <a:lstStyle/>
                    <a:p>
                      <a:r>
                        <a:rPr lang="en-CA" sz="1600"/>
                        <a:t>97</a:t>
                      </a:r>
                    </a:p>
                  </a:txBody>
                  <a:tcPr/>
                </a:tc>
                <a:tc>
                  <a:txBody>
                    <a:bodyPr/>
                    <a:lstStyle/>
                    <a:p>
                      <a:r>
                        <a:rPr lang="en-CA" sz="1600"/>
                        <a:t>1600</a:t>
                      </a:r>
                    </a:p>
                  </a:txBody>
                  <a:tcPr/>
                </a:tc>
                <a:tc>
                  <a:txBody>
                    <a:bodyPr/>
                    <a:lstStyle/>
                    <a:p>
                      <a:r>
                        <a:rPr lang="en-CA" sz="1600"/>
                        <a:t>36</a:t>
                      </a:r>
                    </a:p>
                  </a:txBody>
                  <a:tcPr/>
                </a:tc>
                <a:tc>
                  <a:txBody>
                    <a:bodyPr/>
                    <a:lstStyle/>
                    <a:p>
                      <a:r>
                        <a:rPr lang="en-CA" sz="1600"/>
                        <a:t>6</a:t>
                      </a:r>
                    </a:p>
                  </a:txBody>
                  <a:tcPr/>
                </a:tc>
                <a:tc>
                  <a:txBody>
                    <a:bodyPr/>
                    <a:lstStyle/>
                    <a:p>
                      <a:r>
                        <a:rPr lang="en-CA" sz="1600"/>
                        <a:t>17</a:t>
                      </a:r>
                    </a:p>
                  </a:txBody>
                  <a:tcPr/>
                </a:tc>
                <a:extLst>
                  <a:ext uri="{0D108BD9-81ED-4DB2-BD59-A6C34878D82A}">
                    <a16:rowId xmlns:a16="http://schemas.microsoft.com/office/drawing/2014/main" val="2034311061"/>
                  </a:ext>
                </a:extLst>
              </a:tr>
              <a:tr h="288687">
                <a:tc>
                  <a:txBody>
                    <a:bodyPr/>
                    <a:lstStyle/>
                    <a:p>
                      <a:r>
                        <a:rPr lang="en-CA" sz="1600"/>
                        <a:t>6</a:t>
                      </a:r>
                    </a:p>
                  </a:txBody>
                  <a:tcPr/>
                </a:tc>
                <a:tc>
                  <a:txBody>
                    <a:bodyPr/>
                    <a:lstStyle/>
                    <a:p>
                      <a:r>
                        <a:rPr lang="en-CA" sz="1600" dirty="0"/>
                        <a:t>D</a:t>
                      </a:r>
                    </a:p>
                  </a:txBody>
                  <a:tcPr>
                    <a:solidFill>
                      <a:schemeClr val="accent6">
                        <a:lumMod val="40000"/>
                        <a:lumOff val="60000"/>
                      </a:schemeClr>
                    </a:solidFill>
                  </a:tcPr>
                </a:tc>
                <a:tc>
                  <a:txBody>
                    <a:bodyPr/>
                    <a:lstStyle/>
                    <a:p>
                      <a:r>
                        <a:rPr lang="en-CA" sz="1600"/>
                        <a:t>76</a:t>
                      </a:r>
                    </a:p>
                  </a:txBody>
                  <a:tcPr/>
                </a:tc>
                <a:tc>
                  <a:txBody>
                    <a:bodyPr/>
                    <a:lstStyle/>
                    <a:p>
                      <a:r>
                        <a:rPr lang="en-CA" sz="1600"/>
                        <a:t>1100</a:t>
                      </a:r>
                    </a:p>
                  </a:txBody>
                  <a:tcPr/>
                </a:tc>
                <a:tc>
                  <a:txBody>
                    <a:bodyPr/>
                    <a:lstStyle/>
                    <a:p>
                      <a:r>
                        <a:rPr lang="en-CA" sz="1600"/>
                        <a:t>30</a:t>
                      </a:r>
                    </a:p>
                  </a:txBody>
                  <a:tcPr/>
                </a:tc>
                <a:tc>
                  <a:txBody>
                    <a:bodyPr/>
                    <a:lstStyle/>
                    <a:p>
                      <a:r>
                        <a:rPr lang="en-CA" sz="1600"/>
                        <a:t>7</a:t>
                      </a:r>
                    </a:p>
                  </a:txBody>
                  <a:tcPr/>
                </a:tc>
                <a:tc>
                  <a:txBody>
                    <a:bodyPr/>
                    <a:lstStyle/>
                    <a:p>
                      <a:r>
                        <a:rPr lang="en-CA" sz="1600"/>
                        <a:t>17</a:t>
                      </a:r>
                    </a:p>
                  </a:txBody>
                  <a:tcPr/>
                </a:tc>
                <a:extLst>
                  <a:ext uri="{0D108BD9-81ED-4DB2-BD59-A6C34878D82A}">
                    <a16:rowId xmlns:a16="http://schemas.microsoft.com/office/drawing/2014/main" val="3217580696"/>
                  </a:ext>
                </a:extLst>
              </a:tr>
              <a:tr h="288687">
                <a:tc>
                  <a:txBody>
                    <a:bodyPr/>
                    <a:lstStyle/>
                    <a:p>
                      <a:r>
                        <a:rPr lang="en-CA" sz="1600"/>
                        <a:t>7</a:t>
                      </a:r>
                    </a:p>
                  </a:txBody>
                  <a:tcPr/>
                </a:tc>
                <a:tc>
                  <a:txBody>
                    <a:bodyPr/>
                    <a:lstStyle/>
                    <a:p>
                      <a:r>
                        <a:rPr lang="en-CA" sz="1600"/>
                        <a:t>G</a:t>
                      </a:r>
                    </a:p>
                  </a:txBody>
                  <a:tcPr>
                    <a:solidFill>
                      <a:schemeClr val="accent6">
                        <a:lumMod val="40000"/>
                        <a:lumOff val="60000"/>
                      </a:schemeClr>
                    </a:solidFill>
                  </a:tcPr>
                </a:tc>
                <a:tc>
                  <a:txBody>
                    <a:bodyPr/>
                    <a:lstStyle/>
                    <a:p>
                      <a:r>
                        <a:rPr lang="en-CA" sz="1600"/>
                        <a:t>87</a:t>
                      </a:r>
                    </a:p>
                  </a:txBody>
                  <a:tcPr/>
                </a:tc>
                <a:tc>
                  <a:txBody>
                    <a:bodyPr/>
                    <a:lstStyle/>
                    <a:p>
                      <a:r>
                        <a:rPr lang="en-CA" sz="1600"/>
                        <a:t>0</a:t>
                      </a:r>
                    </a:p>
                  </a:txBody>
                  <a:tcPr/>
                </a:tc>
                <a:tc>
                  <a:txBody>
                    <a:bodyPr/>
                    <a:lstStyle/>
                    <a:p>
                      <a:r>
                        <a:rPr lang="en-CA" sz="1600"/>
                        <a:t>44</a:t>
                      </a:r>
                    </a:p>
                  </a:txBody>
                  <a:tcPr/>
                </a:tc>
                <a:tc>
                  <a:txBody>
                    <a:bodyPr/>
                    <a:lstStyle/>
                    <a:p>
                      <a:r>
                        <a:rPr lang="en-CA" sz="1600"/>
                        <a:t>8</a:t>
                      </a:r>
                    </a:p>
                  </a:txBody>
                  <a:tcPr/>
                </a:tc>
                <a:tc>
                  <a:txBody>
                    <a:bodyPr/>
                    <a:lstStyle/>
                    <a:p>
                      <a:r>
                        <a:rPr lang="en-CA" sz="1600"/>
                        <a:t>19</a:t>
                      </a:r>
                    </a:p>
                  </a:txBody>
                  <a:tcPr/>
                </a:tc>
                <a:extLst>
                  <a:ext uri="{0D108BD9-81ED-4DB2-BD59-A6C34878D82A}">
                    <a16:rowId xmlns:a16="http://schemas.microsoft.com/office/drawing/2014/main" val="1710616093"/>
                  </a:ext>
                </a:extLst>
              </a:tr>
              <a:tr h="288687">
                <a:tc>
                  <a:txBody>
                    <a:bodyPr/>
                    <a:lstStyle/>
                    <a:p>
                      <a:r>
                        <a:rPr lang="en-CA" sz="1600"/>
                        <a:t>8</a:t>
                      </a:r>
                    </a:p>
                  </a:txBody>
                  <a:tcPr/>
                </a:tc>
                <a:tc>
                  <a:txBody>
                    <a:bodyPr/>
                    <a:lstStyle/>
                    <a:p>
                      <a:r>
                        <a:rPr lang="en-CA" sz="1600" dirty="0"/>
                        <a:t>B</a:t>
                      </a:r>
                    </a:p>
                  </a:txBody>
                  <a:tcPr>
                    <a:solidFill>
                      <a:schemeClr val="accent6">
                        <a:lumMod val="40000"/>
                        <a:lumOff val="60000"/>
                      </a:schemeClr>
                    </a:solidFill>
                  </a:tcPr>
                </a:tc>
                <a:tc>
                  <a:txBody>
                    <a:bodyPr/>
                    <a:lstStyle/>
                    <a:p>
                      <a:r>
                        <a:rPr lang="en-CA" sz="1600"/>
                        <a:t>95</a:t>
                      </a:r>
                    </a:p>
                  </a:txBody>
                  <a:tcPr/>
                </a:tc>
                <a:tc>
                  <a:txBody>
                    <a:bodyPr/>
                    <a:lstStyle/>
                    <a:p>
                      <a:r>
                        <a:rPr lang="en-CA" sz="1600"/>
                        <a:t>1400</a:t>
                      </a:r>
                    </a:p>
                  </a:txBody>
                  <a:tcPr/>
                </a:tc>
                <a:tc>
                  <a:txBody>
                    <a:bodyPr/>
                    <a:lstStyle/>
                    <a:p>
                      <a:r>
                        <a:rPr lang="en-CA" sz="1600"/>
                        <a:t>40</a:t>
                      </a:r>
                    </a:p>
                  </a:txBody>
                  <a:tcPr/>
                </a:tc>
                <a:tc>
                  <a:txBody>
                    <a:bodyPr/>
                    <a:lstStyle/>
                    <a:p>
                      <a:r>
                        <a:rPr lang="en-CA" sz="1600"/>
                        <a:t>10</a:t>
                      </a:r>
                    </a:p>
                  </a:txBody>
                  <a:tcPr/>
                </a:tc>
                <a:tc>
                  <a:txBody>
                    <a:bodyPr/>
                    <a:lstStyle/>
                    <a:p>
                      <a:r>
                        <a:rPr lang="en-CA" sz="1600"/>
                        <a:t>21</a:t>
                      </a:r>
                    </a:p>
                  </a:txBody>
                  <a:tcPr/>
                </a:tc>
                <a:extLst>
                  <a:ext uri="{0D108BD9-81ED-4DB2-BD59-A6C34878D82A}">
                    <a16:rowId xmlns:a16="http://schemas.microsoft.com/office/drawing/2014/main" val="949852708"/>
                  </a:ext>
                </a:extLst>
              </a:tr>
              <a:tr h="288687">
                <a:tc>
                  <a:txBody>
                    <a:bodyPr/>
                    <a:lstStyle/>
                    <a:p>
                      <a:r>
                        <a:rPr lang="en-CA" sz="1600"/>
                        <a:t>9</a:t>
                      </a:r>
                    </a:p>
                  </a:txBody>
                  <a:tcPr/>
                </a:tc>
                <a:tc>
                  <a:txBody>
                    <a:bodyPr/>
                    <a:lstStyle/>
                    <a:p>
                      <a:r>
                        <a:rPr lang="en-CA" sz="1600"/>
                        <a:t>J</a:t>
                      </a:r>
                    </a:p>
                  </a:txBody>
                  <a:tcPr>
                    <a:solidFill>
                      <a:schemeClr val="accent6">
                        <a:lumMod val="40000"/>
                        <a:lumOff val="60000"/>
                      </a:schemeClr>
                    </a:solidFill>
                  </a:tcPr>
                </a:tc>
                <a:tc>
                  <a:txBody>
                    <a:bodyPr/>
                    <a:lstStyle/>
                    <a:p>
                      <a:r>
                        <a:rPr lang="en-CA" sz="1600"/>
                        <a:t>80</a:t>
                      </a:r>
                    </a:p>
                  </a:txBody>
                  <a:tcPr/>
                </a:tc>
                <a:tc>
                  <a:txBody>
                    <a:bodyPr/>
                    <a:lstStyle/>
                    <a:p>
                      <a:r>
                        <a:rPr lang="en-CA" sz="1600"/>
                        <a:t>1200</a:t>
                      </a:r>
                    </a:p>
                  </a:txBody>
                  <a:tcPr/>
                </a:tc>
                <a:tc>
                  <a:txBody>
                    <a:bodyPr/>
                    <a:lstStyle/>
                    <a:p>
                      <a:r>
                        <a:rPr lang="en-CA" sz="1600"/>
                        <a:t>26</a:t>
                      </a:r>
                    </a:p>
                  </a:txBody>
                  <a:tcPr/>
                </a:tc>
                <a:tc>
                  <a:txBody>
                    <a:bodyPr/>
                    <a:lstStyle/>
                    <a:p>
                      <a:r>
                        <a:rPr lang="en-CA" sz="1600"/>
                        <a:t>14</a:t>
                      </a:r>
                    </a:p>
                  </a:txBody>
                  <a:tcPr/>
                </a:tc>
                <a:tc>
                  <a:txBody>
                    <a:bodyPr/>
                    <a:lstStyle/>
                    <a:p>
                      <a:r>
                        <a:rPr lang="en-CA" sz="1600"/>
                        <a:t>25</a:t>
                      </a:r>
                    </a:p>
                  </a:txBody>
                  <a:tcPr/>
                </a:tc>
                <a:extLst>
                  <a:ext uri="{0D108BD9-81ED-4DB2-BD59-A6C34878D82A}">
                    <a16:rowId xmlns:a16="http://schemas.microsoft.com/office/drawing/2014/main" val="354343196"/>
                  </a:ext>
                </a:extLst>
              </a:tr>
              <a:tr h="288687">
                <a:tc>
                  <a:txBody>
                    <a:bodyPr/>
                    <a:lstStyle/>
                    <a:p>
                      <a:r>
                        <a:rPr lang="en-CA" sz="1600"/>
                        <a:t>10</a:t>
                      </a:r>
                    </a:p>
                  </a:txBody>
                  <a:tcPr/>
                </a:tc>
                <a:tc>
                  <a:txBody>
                    <a:bodyPr/>
                    <a:lstStyle/>
                    <a:p>
                      <a:r>
                        <a:rPr lang="en-CA" sz="1600" dirty="0"/>
                        <a:t>H</a:t>
                      </a:r>
                    </a:p>
                  </a:txBody>
                  <a:tcPr>
                    <a:solidFill>
                      <a:schemeClr val="accent6">
                        <a:lumMod val="40000"/>
                        <a:lumOff val="60000"/>
                      </a:schemeClr>
                    </a:solidFill>
                  </a:tcPr>
                </a:tc>
                <a:tc>
                  <a:txBody>
                    <a:bodyPr/>
                    <a:lstStyle/>
                    <a:p>
                      <a:r>
                        <a:rPr lang="en-CA" sz="1600"/>
                        <a:t>70</a:t>
                      </a:r>
                    </a:p>
                  </a:txBody>
                  <a:tcPr/>
                </a:tc>
                <a:tc>
                  <a:txBody>
                    <a:bodyPr/>
                    <a:lstStyle/>
                    <a:p>
                      <a:r>
                        <a:rPr lang="en-CA" sz="1600"/>
                        <a:t>1300</a:t>
                      </a:r>
                    </a:p>
                  </a:txBody>
                  <a:tcPr/>
                </a:tc>
                <a:tc>
                  <a:txBody>
                    <a:bodyPr/>
                    <a:lstStyle/>
                    <a:p>
                      <a:r>
                        <a:rPr lang="en-CA" sz="1600"/>
                        <a:t>34</a:t>
                      </a:r>
                    </a:p>
                  </a:txBody>
                  <a:tcPr/>
                </a:tc>
                <a:tc>
                  <a:txBody>
                    <a:bodyPr/>
                    <a:lstStyle/>
                    <a:p>
                      <a:r>
                        <a:rPr lang="en-CA" sz="1600"/>
                        <a:t>16</a:t>
                      </a:r>
                    </a:p>
                  </a:txBody>
                  <a:tcPr/>
                </a:tc>
                <a:tc>
                  <a:txBody>
                    <a:bodyPr/>
                    <a:lstStyle/>
                    <a:p>
                      <a:r>
                        <a:rPr lang="en-CA" sz="1600"/>
                        <a:t>29</a:t>
                      </a:r>
                    </a:p>
                  </a:txBody>
                  <a:tcPr/>
                </a:tc>
                <a:extLst>
                  <a:ext uri="{0D108BD9-81ED-4DB2-BD59-A6C34878D82A}">
                    <a16:rowId xmlns:a16="http://schemas.microsoft.com/office/drawing/2014/main" val="3565749358"/>
                  </a:ext>
                </a:extLst>
              </a:tr>
              <a:tr h="288687">
                <a:tc>
                  <a:txBody>
                    <a:bodyPr/>
                    <a:lstStyle/>
                    <a:p>
                      <a:r>
                        <a:rPr lang="en-CA" sz="1600"/>
                        <a:t>11</a:t>
                      </a:r>
                    </a:p>
                  </a:txBody>
                  <a:tcPr/>
                </a:tc>
                <a:tc>
                  <a:txBody>
                    <a:bodyPr/>
                    <a:lstStyle/>
                    <a:p>
                      <a:r>
                        <a:rPr lang="en-CA" sz="1600" dirty="0"/>
                        <a:t>C</a:t>
                      </a:r>
                    </a:p>
                  </a:txBody>
                  <a:tcPr>
                    <a:solidFill>
                      <a:schemeClr val="accent6">
                        <a:lumMod val="40000"/>
                        <a:lumOff val="60000"/>
                      </a:schemeClr>
                    </a:solidFill>
                  </a:tcPr>
                </a:tc>
                <a:tc>
                  <a:txBody>
                    <a:bodyPr/>
                    <a:lstStyle/>
                    <a:p>
                      <a:r>
                        <a:rPr lang="en-CA" sz="1600"/>
                        <a:t>90</a:t>
                      </a:r>
                    </a:p>
                  </a:txBody>
                  <a:tcPr/>
                </a:tc>
                <a:tc>
                  <a:txBody>
                    <a:bodyPr/>
                    <a:lstStyle/>
                    <a:p>
                      <a:r>
                        <a:rPr lang="en-CA" sz="1600"/>
                        <a:t>1300</a:t>
                      </a:r>
                    </a:p>
                  </a:txBody>
                  <a:tcPr/>
                </a:tc>
                <a:tc>
                  <a:txBody>
                    <a:bodyPr/>
                    <a:lstStyle/>
                    <a:p>
                      <a:r>
                        <a:rPr lang="en-CA" sz="1600"/>
                        <a:t>30</a:t>
                      </a:r>
                    </a:p>
                  </a:txBody>
                  <a:tcPr/>
                </a:tc>
                <a:tc>
                  <a:txBody>
                    <a:bodyPr/>
                    <a:lstStyle/>
                    <a:p>
                      <a:r>
                        <a:rPr lang="en-CA" sz="1600"/>
                        <a:t>16</a:t>
                      </a:r>
                    </a:p>
                  </a:txBody>
                  <a:tcPr/>
                </a:tc>
                <a:tc>
                  <a:txBody>
                    <a:bodyPr/>
                    <a:lstStyle/>
                    <a:p>
                      <a:r>
                        <a:rPr lang="en-CA" sz="1600"/>
                        <a:t>25</a:t>
                      </a:r>
                    </a:p>
                  </a:txBody>
                  <a:tcPr/>
                </a:tc>
                <a:extLst>
                  <a:ext uri="{0D108BD9-81ED-4DB2-BD59-A6C34878D82A}">
                    <a16:rowId xmlns:a16="http://schemas.microsoft.com/office/drawing/2014/main" val="1675300293"/>
                  </a:ext>
                </a:extLst>
              </a:tr>
              <a:tr h="288687">
                <a:tc>
                  <a:txBody>
                    <a:bodyPr/>
                    <a:lstStyle/>
                    <a:p>
                      <a:r>
                        <a:rPr lang="en-CA" sz="1600"/>
                        <a:t>12</a:t>
                      </a:r>
                    </a:p>
                  </a:txBody>
                  <a:tcPr/>
                </a:tc>
                <a:tc>
                  <a:txBody>
                    <a:bodyPr/>
                    <a:lstStyle/>
                    <a:p>
                      <a:r>
                        <a:rPr lang="en-CA" sz="1600" dirty="0"/>
                        <a:t>A</a:t>
                      </a:r>
                    </a:p>
                  </a:txBody>
                  <a:tcPr>
                    <a:solidFill>
                      <a:schemeClr val="accent6">
                        <a:lumMod val="40000"/>
                        <a:lumOff val="60000"/>
                      </a:schemeClr>
                    </a:solidFill>
                  </a:tcPr>
                </a:tc>
                <a:tc>
                  <a:txBody>
                    <a:bodyPr/>
                    <a:lstStyle/>
                    <a:p>
                      <a:r>
                        <a:rPr lang="en-CA" sz="1600"/>
                        <a:t>99</a:t>
                      </a:r>
                    </a:p>
                  </a:txBody>
                  <a:tcPr/>
                </a:tc>
                <a:tc>
                  <a:txBody>
                    <a:bodyPr/>
                    <a:lstStyle/>
                    <a:p>
                      <a:r>
                        <a:rPr lang="en-CA" sz="1600"/>
                        <a:t>1500</a:t>
                      </a:r>
                    </a:p>
                  </a:txBody>
                  <a:tcPr/>
                </a:tc>
                <a:tc>
                  <a:txBody>
                    <a:bodyPr/>
                    <a:lstStyle/>
                    <a:p>
                      <a:r>
                        <a:rPr lang="en-CA" sz="1600"/>
                        <a:t>30</a:t>
                      </a:r>
                    </a:p>
                  </a:txBody>
                  <a:tcPr/>
                </a:tc>
                <a:tc>
                  <a:txBody>
                    <a:bodyPr/>
                    <a:lstStyle/>
                    <a:p>
                      <a:r>
                        <a:rPr lang="en-CA" sz="1600"/>
                        <a:t>16</a:t>
                      </a:r>
                    </a:p>
                  </a:txBody>
                  <a:tcPr/>
                </a:tc>
                <a:tc>
                  <a:txBody>
                    <a:bodyPr/>
                    <a:lstStyle/>
                    <a:p>
                      <a:r>
                        <a:rPr lang="en-CA" sz="1600"/>
                        <a:t>28</a:t>
                      </a:r>
                    </a:p>
                  </a:txBody>
                  <a:tcPr/>
                </a:tc>
                <a:extLst>
                  <a:ext uri="{0D108BD9-81ED-4DB2-BD59-A6C34878D82A}">
                    <a16:rowId xmlns:a16="http://schemas.microsoft.com/office/drawing/2014/main" val="1080571524"/>
                  </a:ext>
                </a:extLst>
              </a:tr>
              <a:tr h="288687">
                <a:tc>
                  <a:txBody>
                    <a:bodyPr/>
                    <a:lstStyle/>
                    <a:p>
                      <a:r>
                        <a:rPr lang="en-CA" sz="1600"/>
                        <a:t>13</a:t>
                      </a:r>
                    </a:p>
                  </a:txBody>
                  <a:tcPr/>
                </a:tc>
                <a:tc>
                  <a:txBody>
                    <a:bodyPr/>
                    <a:lstStyle/>
                    <a:p>
                      <a:r>
                        <a:rPr lang="en-CA" sz="1600" dirty="0"/>
                        <a:t>E</a:t>
                      </a:r>
                    </a:p>
                  </a:txBody>
                  <a:tcPr>
                    <a:solidFill>
                      <a:schemeClr val="accent6">
                        <a:lumMod val="40000"/>
                        <a:lumOff val="60000"/>
                      </a:schemeClr>
                    </a:solidFill>
                  </a:tcPr>
                </a:tc>
                <a:tc>
                  <a:txBody>
                    <a:bodyPr/>
                    <a:lstStyle/>
                    <a:p>
                      <a:r>
                        <a:rPr lang="en-CA" sz="1600"/>
                        <a:t>83</a:t>
                      </a:r>
                    </a:p>
                  </a:txBody>
                  <a:tcPr/>
                </a:tc>
                <a:tc>
                  <a:txBody>
                    <a:bodyPr/>
                    <a:lstStyle/>
                    <a:p>
                      <a:r>
                        <a:rPr lang="en-CA" sz="1600"/>
                        <a:t>1100</a:t>
                      </a:r>
                    </a:p>
                  </a:txBody>
                  <a:tcPr/>
                </a:tc>
                <a:tc>
                  <a:txBody>
                    <a:bodyPr/>
                    <a:lstStyle/>
                    <a:p>
                      <a:r>
                        <a:rPr lang="en-CA" sz="1600"/>
                        <a:t>40</a:t>
                      </a:r>
                    </a:p>
                  </a:txBody>
                  <a:tcPr/>
                </a:tc>
                <a:tc>
                  <a:txBody>
                    <a:bodyPr/>
                    <a:lstStyle/>
                    <a:p>
                      <a:r>
                        <a:rPr lang="en-CA" sz="1600"/>
                        <a:t>17</a:t>
                      </a:r>
                    </a:p>
                  </a:txBody>
                  <a:tcPr/>
                </a:tc>
                <a:tc>
                  <a:txBody>
                    <a:bodyPr/>
                    <a:lstStyle/>
                    <a:p>
                      <a:r>
                        <a:rPr lang="en-CA" sz="1600"/>
                        <a:t>26</a:t>
                      </a:r>
                    </a:p>
                  </a:txBody>
                  <a:tcPr/>
                </a:tc>
                <a:extLst>
                  <a:ext uri="{0D108BD9-81ED-4DB2-BD59-A6C34878D82A}">
                    <a16:rowId xmlns:a16="http://schemas.microsoft.com/office/drawing/2014/main" val="2220214942"/>
                  </a:ext>
                </a:extLst>
              </a:tr>
              <a:tr h="288687">
                <a:tc>
                  <a:txBody>
                    <a:bodyPr/>
                    <a:lstStyle/>
                    <a:p>
                      <a:r>
                        <a:rPr lang="en-CA" sz="1600"/>
                        <a:t>14</a:t>
                      </a:r>
                    </a:p>
                  </a:txBody>
                  <a:tcPr/>
                </a:tc>
                <a:tc>
                  <a:txBody>
                    <a:bodyPr/>
                    <a:lstStyle/>
                    <a:p>
                      <a:r>
                        <a:rPr lang="en-CA" sz="1600" dirty="0"/>
                        <a:t>F</a:t>
                      </a:r>
                    </a:p>
                  </a:txBody>
                  <a:tcPr>
                    <a:solidFill>
                      <a:schemeClr val="accent6">
                        <a:lumMod val="40000"/>
                        <a:lumOff val="60000"/>
                      </a:schemeClr>
                    </a:solidFill>
                  </a:tcPr>
                </a:tc>
                <a:tc>
                  <a:txBody>
                    <a:bodyPr/>
                    <a:lstStyle/>
                    <a:p>
                      <a:r>
                        <a:rPr lang="en-CA" sz="1600"/>
                        <a:t>84</a:t>
                      </a:r>
                    </a:p>
                  </a:txBody>
                  <a:tcPr/>
                </a:tc>
                <a:tc>
                  <a:txBody>
                    <a:bodyPr/>
                    <a:lstStyle/>
                    <a:p>
                      <a:r>
                        <a:rPr lang="en-CA" sz="1600"/>
                        <a:t>0</a:t>
                      </a:r>
                    </a:p>
                  </a:txBody>
                  <a:tcPr/>
                </a:tc>
                <a:tc>
                  <a:txBody>
                    <a:bodyPr/>
                    <a:lstStyle/>
                    <a:p>
                      <a:r>
                        <a:rPr lang="en-CA" sz="1600"/>
                        <a:t>44</a:t>
                      </a:r>
                    </a:p>
                  </a:txBody>
                  <a:tcPr/>
                </a:tc>
                <a:tc>
                  <a:txBody>
                    <a:bodyPr/>
                    <a:lstStyle/>
                    <a:p>
                      <a:r>
                        <a:rPr lang="en-CA" sz="1600"/>
                        <a:t>19</a:t>
                      </a:r>
                    </a:p>
                  </a:txBody>
                  <a:tcPr/>
                </a:tc>
                <a:tc>
                  <a:txBody>
                    <a:bodyPr/>
                    <a:lstStyle/>
                    <a:p>
                      <a:r>
                        <a:rPr lang="en-CA" sz="1600"/>
                        <a:t>30</a:t>
                      </a:r>
                    </a:p>
                  </a:txBody>
                  <a:tcPr/>
                </a:tc>
                <a:extLst>
                  <a:ext uri="{0D108BD9-81ED-4DB2-BD59-A6C34878D82A}">
                    <a16:rowId xmlns:a16="http://schemas.microsoft.com/office/drawing/2014/main" val="95010445"/>
                  </a:ext>
                </a:extLst>
              </a:tr>
              <a:tr h="288687">
                <a:tc>
                  <a:txBody>
                    <a:bodyPr/>
                    <a:lstStyle/>
                    <a:p>
                      <a:r>
                        <a:rPr lang="en-CA" sz="1600"/>
                        <a:t>15</a:t>
                      </a:r>
                    </a:p>
                  </a:txBody>
                  <a:tcPr/>
                </a:tc>
                <a:tc>
                  <a:txBody>
                    <a:bodyPr/>
                    <a:lstStyle/>
                    <a:p>
                      <a:r>
                        <a:rPr lang="en-CA" sz="1600" dirty="0"/>
                        <a:t>G</a:t>
                      </a:r>
                    </a:p>
                  </a:txBody>
                  <a:tcPr>
                    <a:solidFill>
                      <a:schemeClr val="accent6">
                        <a:lumMod val="40000"/>
                        <a:lumOff val="60000"/>
                      </a:schemeClr>
                    </a:solidFill>
                  </a:tcPr>
                </a:tc>
                <a:tc>
                  <a:txBody>
                    <a:bodyPr/>
                    <a:lstStyle/>
                    <a:p>
                      <a:r>
                        <a:rPr lang="en-CA" sz="1600"/>
                        <a:t>87</a:t>
                      </a:r>
                    </a:p>
                  </a:txBody>
                  <a:tcPr/>
                </a:tc>
                <a:tc>
                  <a:txBody>
                    <a:bodyPr/>
                    <a:lstStyle/>
                    <a:p>
                      <a:r>
                        <a:rPr lang="en-CA" sz="1600"/>
                        <a:t>0</a:t>
                      </a:r>
                    </a:p>
                  </a:txBody>
                  <a:tcPr/>
                </a:tc>
                <a:tc>
                  <a:txBody>
                    <a:bodyPr/>
                    <a:lstStyle/>
                    <a:p>
                      <a:r>
                        <a:rPr lang="en-CA" sz="1600"/>
                        <a:t>36</a:t>
                      </a:r>
                    </a:p>
                  </a:txBody>
                  <a:tcPr/>
                </a:tc>
                <a:tc>
                  <a:txBody>
                    <a:bodyPr/>
                    <a:lstStyle/>
                    <a:p>
                      <a:r>
                        <a:rPr lang="en-CA" sz="1600"/>
                        <a:t>25</a:t>
                      </a:r>
                    </a:p>
                  </a:txBody>
                  <a:tcPr/>
                </a:tc>
                <a:tc>
                  <a:txBody>
                    <a:bodyPr/>
                    <a:lstStyle/>
                    <a:p>
                      <a:r>
                        <a:rPr lang="en-CA" sz="1600" dirty="0"/>
                        <a:t>37</a:t>
                      </a:r>
                    </a:p>
                  </a:txBody>
                  <a:tcPr/>
                </a:tc>
                <a:extLst>
                  <a:ext uri="{0D108BD9-81ED-4DB2-BD59-A6C34878D82A}">
                    <a16:rowId xmlns:a16="http://schemas.microsoft.com/office/drawing/2014/main" val="3913310992"/>
                  </a:ext>
                </a:extLst>
              </a:tr>
            </a:tbl>
          </a:graphicData>
        </a:graphic>
      </p:graphicFrame>
    </p:spTree>
    <p:extLst>
      <p:ext uri="{BB962C8B-B14F-4D97-AF65-F5344CB8AC3E}">
        <p14:creationId xmlns:p14="http://schemas.microsoft.com/office/powerpoint/2010/main" val="3735788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a:extLst>
            <a:ext uri="{FF2B5EF4-FFF2-40B4-BE49-F238E27FC236}">
              <a16:creationId xmlns:a16="http://schemas.microsoft.com/office/drawing/2014/main" id="{F26D4073-BEAE-B30A-D632-F6DF45F31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5A7A95-D58C-590A-3CB2-D06CC5D6A405}"/>
              </a:ext>
            </a:extLst>
          </p:cNvPr>
          <p:cNvSpPr>
            <a:spLocks noGrp="1"/>
          </p:cNvSpPr>
          <p:nvPr>
            <p:ph type="title"/>
          </p:nvPr>
        </p:nvSpPr>
        <p:spPr/>
        <p:txBody>
          <a:bodyPr/>
          <a:lstStyle/>
          <a:p>
            <a:r>
              <a:rPr lang="en-US"/>
              <a:t>Results For Base Model (Part 2)</a:t>
            </a:r>
            <a:endParaRPr lang="tr-TR"/>
          </a:p>
        </p:txBody>
      </p:sp>
      <p:sp>
        <p:nvSpPr>
          <p:cNvPr id="3" name="Content Placeholder 2">
            <a:extLst>
              <a:ext uri="{FF2B5EF4-FFF2-40B4-BE49-F238E27FC236}">
                <a16:creationId xmlns:a16="http://schemas.microsoft.com/office/drawing/2014/main" id="{0DCFE828-C2D8-0A98-6607-902A5D39B709}"/>
              </a:ext>
            </a:extLst>
          </p:cNvPr>
          <p:cNvSpPr>
            <a:spLocks noGrp="1"/>
          </p:cNvSpPr>
          <p:nvPr>
            <p:ph idx="1"/>
          </p:nvPr>
        </p:nvSpPr>
        <p:spPr/>
        <p:txBody>
          <a:bodyPr vert="horz" lIns="91440" tIns="45720" rIns="91440" bIns="45720" rtlCol="0" anchor="t">
            <a:normAutofit/>
          </a:bodyPr>
          <a:lstStyle/>
          <a:p>
            <a:r>
              <a:rPr lang="en-US" dirty="0"/>
              <a:t>The total cost for all customers is $470,400</a:t>
            </a:r>
          </a:p>
          <a:p>
            <a:r>
              <a:rPr lang="en-US" dirty="0"/>
              <a:t>The total cost per customer for all tours is $14,400</a:t>
            </a:r>
          </a:p>
          <a:p>
            <a:r>
              <a:rPr lang="en-US" dirty="0"/>
              <a:t>The average customer score is 86.8%</a:t>
            </a:r>
          </a:p>
          <a:p>
            <a:r>
              <a:rPr lang="en-US" dirty="0"/>
              <a:t>The minimum customer score is 70%</a:t>
            </a:r>
          </a:p>
          <a:p>
            <a:r>
              <a:rPr lang="en-US" dirty="0"/>
              <a:t>The maximum customer score is 99%</a:t>
            </a:r>
          </a:p>
          <a:p>
            <a:r>
              <a:rPr lang="en-US" dirty="0"/>
              <a:t>The model effectively balances cost minimization and customer satisfaction so that a high average satisfaction score is achieved with minimal cost.</a:t>
            </a:r>
          </a:p>
        </p:txBody>
      </p:sp>
    </p:spTree>
    <p:extLst>
      <p:ext uri="{BB962C8B-B14F-4D97-AF65-F5344CB8AC3E}">
        <p14:creationId xmlns:p14="http://schemas.microsoft.com/office/powerpoint/2010/main" val="2628411822"/>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8A707-D2DF-E3E7-B2A2-D9AE04E5EA2D}"/>
              </a:ext>
            </a:extLst>
          </p:cNvPr>
          <p:cNvSpPr>
            <a:spLocks noGrp="1"/>
          </p:cNvSpPr>
          <p:nvPr>
            <p:ph type="title"/>
          </p:nvPr>
        </p:nvSpPr>
        <p:spPr/>
        <p:txBody>
          <a:bodyPr/>
          <a:lstStyle/>
          <a:p>
            <a:r>
              <a:rPr lang="en-US"/>
              <a:t>Results for Base Model (Part 3)</a:t>
            </a:r>
            <a:endParaRPr lang="en-CA"/>
          </a:p>
        </p:txBody>
      </p:sp>
      <p:sp>
        <p:nvSpPr>
          <p:cNvPr id="3" name="Content Placeholder 2">
            <a:extLst>
              <a:ext uri="{FF2B5EF4-FFF2-40B4-BE49-F238E27FC236}">
                <a16:creationId xmlns:a16="http://schemas.microsoft.com/office/drawing/2014/main" id="{8F2D4E88-3E24-32F8-9285-D8466BD3DB12}"/>
              </a:ext>
            </a:extLst>
          </p:cNvPr>
          <p:cNvSpPr>
            <a:spLocks noGrp="1"/>
          </p:cNvSpPr>
          <p:nvPr>
            <p:ph idx="1"/>
          </p:nvPr>
        </p:nvSpPr>
        <p:spPr>
          <a:xfrm>
            <a:off x="838200" y="1541433"/>
            <a:ext cx="10515600" cy="2516217"/>
          </a:xfrm>
        </p:spPr>
        <p:txBody>
          <a:bodyPr>
            <a:normAutofit/>
          </a:bodyPr>
          <a:lstStyle/>
          <a:p>
            <a:r>
              <a:rPr lang="en-US" sz="2000" dirty="0"/>
              <a:t>In the objective function, the </a:t>
            </a:r>
            <a:r>
              <a:rPr lang="en-US" sz="2000" b="1" dirty="0"/>
              <a:t>total fee * expected number of customers </a:t>
            </a:r>
            <a:r>
              <a:rPr lang="en-US" sz="2000" dirty="0"/>
              <a:t>is being minimized. Therefore, it should be expected that as the number of customers increases, the fee of individual leaders decreases since a large fee multiplied by a large number of customers would yield large numbers which is what the model is trying to avoid.</a:t>
            </a:r>
          </a:p>
          <a:p>
            <a:r>
              <a:rPr lang="en-US" sz="2000" dirty="0"/>
              <a:t>The correlation matrix below shows that indeed, tour leader cost is negatively correlated with the number of customers. This means that the more customers there are, the cheaper the fee of the leader that the model assigns to that tour so as to minimize the total cost that customers pay.</a:t>
            </a:r>
            <a:endParaRPr lang="en-CA" sz="2000" dirty="0"/>
          </a:p>
        </p:txBody>
      </p:sp>
      <p:graphicFrame>
        <p:nvGraphicFramePr>
          <p:cNvPr id="8" name="Table 7">
            <a:extLst>
              <a:ext uri="{FF2B5EF4-FFF2-40B4-BE49-F238E27FC236}">
                <a16:creationId xmlns:a16="http://schemas.microsoft.com/office/drawing/2014/main" id="{FD9248AB-71FB-B9E8-DFE3-8FA16AA47DD2}"/>
              </a:ext>
            </a:extLst>
          </p:cNvPr>
          <p:cNvGraphicFramePr>
            <a:graphicFrameLocks noGrp="1"/>
          </p:cNvGraphicFramePr>
          <p:nvPr>
            <p:extLst>
              <p:ext uri="{D42A27DB-BD31-4B8C-83A1-F6EECF244321}">
                <p14:modId xmlns:p14="http://schemas.microsoft.com/office/powerpoint/2010/main" val="3849391500"/>
              </p:ext>
            </p:extLst>
          </p:nvPr>
        </p:nvGraphicFramePr>
        <p:xfrm>
          <a:off x="1609723" y="4677698"/>
          <a:ext cx="8972550" cy="1112520"/>
        </p:xfrm>
        <a:graphic>
          <a:graphicData uri="http://schemas.openxmlformats.org/drawingml/2006/table">
            <a:tbl>
              <a:tblPr firstRow="1" bandRow="1">
                <a:tableStyleId>{5C22544A-7EE6-4342-B048-85BDC9FD1C3A}</a:tableStyleId>
              </a:tblPr>
              <a:tblGrid>
                <a:gridCol w="3429000">
                  <a:extLst>
                    <a:ext uri="{9D8B030D-6E8A-4147-A177-3AD203B41FA5}">
                      <a16:colId xmlns:a16="http://schemas.microsoft.com/office/drawing/2014/main" val="1028254543"/>
                    </a:ext>
                  </a:extLst>
                </a:gridCol>
                <a:gridCol w="2000250">
                  <a:extLst>
                    <a:ext uri="{9D8B030D-6E8A-4147-A177-3AD203B41FA5}">
                      <a16:colId xmlns:a16="http://schemas.microsoft.com/office/drawing/2014/main" val="548527419"/>
                    </a:ext>
                  </a:extLst>
                </a:gridCol>
                <a:gridCol w="3543300">
                  <a:extLst>
                    <a:ext uri="{9D8B030D-6E8A-4147-A177-3AD203B41FA5}">
                      <a16:colId xmlns:a16="http://schemas.microsoft.com/office/drawing/2014/main" val="371033508"/>
                    </a:ext>
                  </a:extLst>
                </a:gridCol>
              </a:tblGrid>
              <a:tr h="370840">
                <a:tc>
                  <a:txBody>
                    <a:bodyPr/>
                    <a:lstStyle/>
                    <a:p>
                      <a:endParaRPr lang="en-CA"/>
                    </a:p>
                  </a:txBody>
                  <a:tcPr/>
                </a:tc>
                <a:tc>
                  <a:txBody>
                    <a:bodyPr/>
                    <a:lstStyle/>
                    <a:p>
                      <a:r>
                        <a:rPr lang="en-US"/>
                        <a:t>Tour Leader Cost</a:t>
                      </a:r>
                      <a:endParaRPr lang="en-CA"/>
                    </a:p>
                  </a:txBody>
                  <a:tcPr/>
                </a:tc>
                <a:tc>
                  <a:txBody>
                    <a:bodyPr/>
                    <a:lstStyle/>
                    <a:p>
                      <a:r>
                        <a:rPr lang="en-US"/>
                        <a:t>Expected Number of Customers</a:t>
                      </a:r>
                      <a:endParaRPr lang="en-CA"/>
                    </a:p>
                  </a:txBody>
                  <a:tcPr/>
                </a:tc>
                <a:extLst>
                  <a:ext uri="{0D108BD9-81ED-4DB2-BD59-A6C34878D82A}">
                    <a16:rowId xmlns:a16="http://schemas.microsoft.com/office/drawing/2014/main" val="364393227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Tour Leader Cost</a:t>
                      </a:r>
                      <a:endParaRPr lang="en-CA"/>
                    </a:p>
                  </a:txBody>
                  <a:tcPr/>
                </a:tc>
                <a:tc>
                  <a:txBody>
                    <a:bodyPr/>
                    <a:lstStyle/>
                    <a:p>
                      <a:r>
                        <a:rPr lang="en-US"/>
                        <a:t>1</a:t>
                      </a:r>
                      <a:endParaRPr lang="en-CA"/>
                    </a:p>
                  </a:txBody>
                  <a:tcPr/>
                </a:tc>
                <a:tc>
                  <a:txBody>
                    <a:bodyPr/>
                    <a:lstStyle/>
                    <a:p>
                      <a:r>
                        <a:rPr lang="en-US" dirty="0"/>
                        <a:t>-0.412</a:t>
                      </a:r>
                      <a:endParaRPr lang="en-CA" dirty="0"/>
                    </a:p>
                  </a:txBody>
                  <a:tcPr/>
                </a:tc>
                <a:extLst>
                  <a:ext uri="{0D108BD9-81ED-4DB2-BD59-A6C34878D82A}">
                    <a16:rowId xmlns:a16="http://schemas.microsoft.com/office/drawing/2014/main" val="398034040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Expected Number of Customers</a:t>
                      </a:r>
                      <a:endParaRPr lang="en-CA"/>
                    </a:p>
                  </a:txBody>
                  <a:tcPr/>
                </a:tc>
                <a:tc>
                  <a:txBody>
                    <a:bodyPr/>
                    <a:lstStyle/>
                    <a:p>
                      <a:r>
                        <a:rPr lang="en-US" dirty="0"/>
                        <a:t>-0.412</a:t>
                      </a:r>
                      <a:endParaRPr lang="en-CA" dirty="0"/>
                    </a:p>
                  </a:txBody>
                  <a:tcPr/>
                </a:tc>
                <a:tc>
                  <a:txBody>
                    <a:bodyPr/>
                    <a:lstStyle/>
                    <a:p>
                      <a:r>
                        <a:rPr lang="en-US" dirty="0"/>
                        <a:t>1</a:t>
                      </a:r>
                      <a:endParaRPr lang="en-CA" dirty="0"/>
                    </a:p>
                  </a:txBody>
                  <a:tcPr/>
                </a:tc>
                <a:extLst>
                  <a:ext uri="{0D108BD9-81ED-4DB2-BD59-A6C34878D82A}">
                    <a16:rowId xmlns:a16="http://schemas.microsoft.com/office/drawing/2014/main" val="2223091609"/>
                  </a:ext>
                </a:extLst>
              </a:tr>
            </a:tbl>
          </a:graphicData>
        </a:graphic>
      </p:graphicFrame>
      <p:sp>
        <p:nvSpPr>
          <p:cNvPr id="9" name="TextBox 8">
            <a:extLst>
              <a:ext uri="{FF2B5EF4-FFF2-40B4-BE49-F238E27FC236}">
                <a16:creationId xmlns:a16="http://schemas.microsoft.com/office/drawing/2014/main" id="{878517EC-0958-E55D-5745-19BBA1F529D1}"/>
              </a:ext>
            </a:extLst>
          </p:cNvPr>
          <p:cNvSpPr txBox="1"/>
          <p:nvPr/>
        </p:nvSpPr>
        <p:spPr>
          <a:xfrm>
            <a:off x="2981323" y="4171950"/>
            <a:ext cx="6229351" cy="369332"/>
          </a:xfrm>
          <a:prstGeom prst="rect">
            <a:avLst/>
          </a:prstGeom>
          <a:noFill/>
        </p:spPr>
        <p:txBody>
          <a:bodyPr wrap="square" rtlCol="0">
            <a:spAutoFit/>
          </a:bodyPr>
          <a:lstStyle/>
          <a:p>
            <a:r>
              <a:rPr lang="en-US" b="1" u="sng"/>
              <a:t>Correlation Matrix of Tour Leaders and E(# of Customers)</a:t>
            </a:r>
            <a:endParaRPr lang="en-CA" b="1" u="sng"/>
          </a:p>
        </p:txBody>
      </p:sp>
    </p:spTree>
    <p:extLst>
      <p:ext uri="{BB962C8B-B14F-4D97-AF65-F5344CB8AC3E}">
        <p14:creationId xmlns:p14="http://schemas.microsoft.com/office/powerpoint/2010/main" val="3671426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75ECD-6304-E667-9A8B-7B49C8AF0D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B35CE2-822D-8799-D185-E8A0F05447BA}"/>
              </a:ext>
            </a:extLst>
          </p:cNvPr>
          <p:cNvSpPr>
            <a:spLocks noGrp="1"/>
          </p:cNvSpPr>
          <p:nvPr>
            <p:ph type="title"/>
          </p:nvPr>
        </p:nvSpPr>
        <p:spPr>
          <a:xfrm>
            <a:off x="838200" y="77704"/>
            <a:ext cx="10515600" cy="1325563"/>
          </a:xfrm>
        </p:spPr>
        <p:txBody>
          <a:bodyPr>
            <a:normAutofit/>
          </a:bodyPr>
          <a:lstStyle/>
          <a:p>
            <a:r>
              <a:rPr lang="en-US"/>
              <a:t>Sensitivity Analysis (Part 1)</a:t>
            </a:r>
          </a:p>
        </p:txBody>
      </p:sp>
      <p:sp>
        <p:nvSpPr>
          <p:cNvPr id="3" name="Content Placeholder 2">
            <a:extLst>
              <a:ext uri="{FF2B5EF4-FFF2-40B4-BE49-F238E27FC236}">
                <a16:creationId xmlns:a16="http://schemas.microsoft.com/office/drawing/2014/main" id="{71AB063A-BC23-8FAF-F72C-FD6A5AF810B5}"/>
              </a:ext>
            </a:extLst>
          </p:cNvPr>
          <p:cNvSpPr>
            <a:spLocks noGrp="1"/>
          </p:cNvSpPr>
          <p:nvPr>
            <p:ph idx="1"/>
          </p:nvPr>
        </p:nvSpPr>
        <p:spPr>
          <a:xfrm>
            <a:off x="838200" y="1397836"/>
            <a:ext cx="10515600" cy="4660064"/>
          </a:xfrm>
        </p:spPr>
        <p:txBody>
          <a:bodyPr vert="horz" lIns="91440" tIns="45720" rIns="91440" bIns="45720" rtlCol="0" anchor="t">
            <a:normAutofit/>
          </a:bodyPr>
          <a:lstStyle/>
          <a:p>
            <a:r>
              <a:rPr lang="en-US"/>
              <a:t>Test how the results differ if the number of vacation days that leaders have between tours is changed. Currently, leaders have 2 days between tours.</a:t>
            </a:r>
          </a:p>
          <a:p>
            <a:r>
              <a:rPr lang="en-US"/>
              <a:t>It was found that 3 is the maximum number of vacation days between tours that make the problem feasible. If there were 4 or more days, there wouldn’t be enough tour leaders to be assigned to tours since they would all be on vacation.</a:t>
            </a:r>
          </a:p>
          <a:p>
            <a:r>
              <a:rPr lang="en-US"/>
              <a:t>Therefore, our search space for sensitivity analysis is 0,1, and 3 days. The results for 2 days are also included to compare with the base solution.</a:t>
            </a:r>
          </a:p>
        </p:txBody>
      </p:sp>
    </p:spTree>
    <p:extLst>
      <p:ext uri="{BB962C8B-B14F-4D97-AF65-F5344CB8AC3E}">
        <p14:creationId xmlns:p14="http://schemas.microsoft.com/office/powerpoint/2010/main" val="33077469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84AA1-19CA-0097-59ED-BB1152E0A519}"/>
              </a:ext>
            </a:extLst>
          </p:cNvPr>
          <p:cNvSpPr>
            <a:spLocks noGrp="1"/>
          </p:cNvSpPr>
          <p:nvPr>
            <p:ph type="title"/>
          </p:nvPr>
        </p:nvSpPr>
        <p:spPr/>
        <p:txBody>
          <a:bodyPr/>
          <a:lstStyle/>
          <a:p>
            <a:r>
              <a:rPr lang="en-CA"/>
              <a:t>Sensitivity Analysis (Part 2)</a:t>
            </a:r>
          </a:p>
        </p:txBody>
      </p:sp>
      <p:sp>
        <p:nvSpPr>
          <p:cNvPr id="3" name="Content Placeholder 2">
            <a:extLst>
              <a:ext uri="{FF2B5EF4-FFF2-40B4-BE49-F238E27FC236}">
                <a16:creationId xmlns:a16="http://schemas.microsoft.com/office/drawing/2014/main" id="{2879B1FD-429C-487A-CE1A-0DA0EE7A3A60}"/>
              </a:ext>
            </a:extLst>
          </p:cNvPr>
          <p:cNvSpPr>
            <a:spLocks noGrp="1"/>
          </p:cNvSpPr>
          <p:nvPr>
            <p:ph idx="1"/>
          </p:nvPr>
        </p:nvSpPr>
        <p:spPr>
          <a:xfrm>
            <a:off x="838200" y="1485900"/>
            <a:ext cx="10515600" cy="4351338"/>
          </a:xfrm>
        </p:spPr>
        <p:txBody>
          <a:bodyPr>
            <a:normAutofit/>
          </a:bodyPr>
          <a:lstStyle/>
          <a:p>
            <a:r>
              <a:rPr lang="en-US" sz="2400"/>
              <a:t>Discussion of results:</a:t>
            </a:r>
          </a:p>
          <a:p>
            <a:pPr lvl="1">
              <a:buFont typeface="Courier New" panose="02070309020205020404" pitchFamily="49" charset="0"/>
              <a:buChar char="o"/>
            </a:pPr>
            <a:r>
              <a:rPr lang="en-US" sz="2000"/>
              <a:t>Results are in the table below</a:t>
            </a:r>
            <a:endParaRPr lang="en-CA" sz="2000"/>
          </a:p>
          <a:p>
            <a:pPr lvl="1">
              <a:buFont typeface="Courier New" panose="02070309020205020404" pitchFamily="49" charset="0"/>
              <a:buChar char="o"/>
            </a:pPr>
            <a:r>
              <a:rPr lang="en-US" sz="2000"/>
              <a:t>The minimum satisfaction score only changes when the number of days is 3 which makes sense because more compromises will have to be made due to less tour guides being available.</a:t>
            </a:r>
          </a:p>
          <a:p>
            <a:pPr lvl="1">
              <a:buFont typeface="Courier New" panose="02070309020205020404" pitchFamily="49" charset="0"/>
              <a:buChar char="o"/>
            </a:pPr>
            <a:r>
              <a:rPr lang="en-US" sz="2000"/>
              <a:t>However, overall, these results cannot really be compared with each other because M=300 is used in the objective function for all the vacation day numbers. Each one needs its own unique “M,” and this will be shown on the following slide.</a:t>
            </a:r>
          </a:p>
        </p:txBody>
      </p:sp>
      <p:graphicFrame>
        <p:nvGraphicFramePr>
          <p:cNvPr id="7" name="Table 6">
            <a:extLst>
              <a:ext uri="{FF2B5EF4-FFF2-40B4-BE49-F238E27FC236}">
                <a16:creationId xmlns:a16="http://schemas.microsoft.com/office/drawing/2014/main" id="{EBE8C7D5-6F28-59A7-0445-1EE72F98E715}"/>
              </a:ext>
            </a:extLst>
          </p:cNvPr>
          <p:cNvGraphicFramePr>
            <a:graphicFrameLocks noGrp="1"/>
          </p:cNvGraphicFramePr>
          <p:nvPr>
            <p:extLst>
              <p:ext uri="{D42A27DB-BD31-4B8C-83A1-F6EECF244321}">
                <p14:modId xmlns:p14="http://schemas.microsoft.com/office/powerpoint/2010/main" val="3919378849"/>
              </p:ext>
            </p:extLst>
          </p:nvPr>
        </p:nvGraphicFramePr>
        <p:xfrm>
          <a:off x="2032000" y="4095115"/>
          <a:ext cx="8128000" cy="23977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536800437"/>
                    </a:ext>
                  </a:extLst>
                </a:gridCol>
                <a:gridCol w="2032000">
                  <a:extLst>
                    <a:ext uri="{9D8B030D-6E8A-4147-A177-3AD203B41FA5}">
                      <a16:colId xmlns:a16="http://schemas.microsoft.com/office/drawing/2014/main" val="2124105386"/>
                    </a:ext>
                  </a:extLst>
                </a:gridCol>
                <a:gridCol w="2032000">
                  <a:extLst>
                    <a:ext uri="{9D8B030D-6E8A-4147-A177-3AD203B41FA5}">
                      <a16:colId xmlns:a16="http://schemas.microsoft.com/office/drawing/2014/main" val="1283376290"/>
                    </a:ext>
                  </a:extLst>
                </a:gridCol>
                <a:gridCol w="2032000">
                  <a:extLst>
                    <a:ext uri="{9D8B030D-6E8A-4147-A177-3AD203B41FA5}">
                      <a16:colId xmlns:a16="http://schemas.microsoft.com/office/drawing/2014/main" val="962152073"/>
                    </a:ext>
                  </a:extLst>
                </a:gridCol>
              </a:tblGrid>
              <a:tr h="370840">
                <a:tc>
                  <a:txBody>
                    <a:bodyPr/>
                    <a:lstStyle/>
                    <a:p>
                      <a:r>
                        <a:rPr lang="en-CA"/>
                        <a:t>Num Days</a:t>
                      </a:r>
                    </a:p>
                  </a:txBody>
                  <a:tcPr/>
                </a:tc>
                <a:tc>
                  <a:txBody>
                    <a:bodyPr/>
                    <a:lstStyle/>
                    <a:p>
                      <a:r>
                        <a:rPr lang="en-CA"/>
                        <a:t>Minimum Satisfaction Score</a:t>
                      </a:r>
                    </a:p>
                  </a:txBody>
                  <a:tcPr/>
                </a:tc>
                <a:tc>
                  <a:txBody>
                    <a:bodyPr/>
                    <a:lstStyle/>
                    <a:p>
                      <a:r>
                        <a:rPr lang="en-CA"/>
                        <a:t>Average Satisfaction Score</a:t>
                      </a:r>
                    </a:p>
                  </a:txBody>
                  <a:tcPr/>
                </a:tc>
                <a:tc>
                  <a:txBody>
                    <a:bodyPr/>
                    <a:lstStyle/>
                    <a:p>
                      <a:r>
                        <a:rPr lang="en-CA"/>
                        <a:t>Total Fee</a:t>
                      </a:r>
                    </a:p>
                  </a:txBody>
                  <a:tcPr/>
                </a:tc>
                <a:extLst>
                  <a:ext uri="{0D108BD9-81ED-4DB2-BD59-A6C34878D82A}">
                    <a16:rowId xmlns:a16="http://schemas.microsoft.com/office/drawing/2014/main" val="733956556"/>
                  </a:ext>
                </a:extLst>
              </a:tr>
              <a:tr h="370840">
                <a:tc>
                  <a:txBody>
                    <a:bodyPr/>
                    <a:lstStyle/>
                    <a:p>
                      <a:r>
                        <a:rPr lang="en-CA"/>
                        <a:t>0</a:t>
                      </a:r>
                    </a:p>
                  </a:txBody>
                  <a:tcPr/>
                </a:tc>
                <a:tc>
                  <a:txBody>
                    <a:bodyPr/>
                    <a:lstStyle/>
                    <a:p>
                      <a:r>
                        <a:rPr lang="en-CA"/>
                        <a:t>70</a:t>
                      </a:r>
                    </a:p>
                  </a:txBody>
                  <a:tcPr/>
                </a:tc>
                <a:tc>
                  <a:txBody>
                    <a:bodyPr/>
                    <a:lstStyle/>
                    <a:p>
                      <a:r>
                        <a:rPr lang="en-CA"/>
                        <a:t>85.3</a:t>
                      </a:r>
                    </a:p>
                  </a:txBody>
                  <a:tcPr/>
                </a:tc>
                <a:tc>
                  <a:txBody>
                    <a:bodyPr/>
                    <a:lstStyle/>
                    <a:p>
                      <a:r>
                        <a:rPr lang="en-CA"/>
                        <a:t>$446,800</a:t>
                      </a:r>
                    </a:p>
                  </a:txBody>
                  <a:tcPr/>
                </a:tc>
                <a:extLst>
                  <a:ext uri="{0D108BD9-81ED-4DB2-BD59-A6C34878D82A}">
                    <a16:rowId xmlns:a16="http://schemas.microsoft.com/office/drawing/2014/main" val="4273881102"/>
                  </a:ext>
                </a:extLst>
              </a:tr>
              <a:tr h="370840">
                <a:tc>
                  <a:txBody>
                    <a:bodyPr/>
                    <a:lstStyle/>
                    <a:p>
                      <a:r>
                        <a:rPr lang="en-CA"/>
                        <a:t>1</a:t>
                      </a:r>
                    </a:p>
                  </a:txBody>
                  <a:tcPr/>
                </a:tc>
                <a:tc>
                  <a:txBody>
                    <a:bodyPr/>
                    <a:lstStyle/>
                    <a:p>
                      <a:r>
                        <a:rPr lang="en-CA"/>
                        <a:t>70</a:t>
                      </a:r>
                    </a:p>
                  </a:txBody>
                  <a:tcPr/>
                </a:tc>
                <a:tc>
                  <a:txBody>
                    <a:bodyPr/>
                    <a:lstStyle/>
                    <a:p>
                      <a:r>
                        <a:rPr lang="en-CA"/>
                        <a:t>85.3</a:t>
                      </a:r>
                    </a:p>
                  </a:txBody>
                  <a:tcPr/>
                </a:tc>
                <a:tc>
                  <a:txBody>
                    <a:bodyPr/>
                    <a:lstStyle/>
                    <a:p>
                      <a:r>
                        <a:rPr lang="en-CA"/>
                        <a:t>$446,800</a:t>
                      </a:r>
                    </a:p>
                  </a:txBody>
                  <a:tcPr/>
                </a:tc>
                <a:extLst>
                  <a:ext uri="{0D108BD9-81ED-4DB2-BD59-A6C34878D82A}">
                    <a16:rowId xmlns:a16="http://schemas.microsoft.com/office/drawing/2014/main" val="44671134"/>
                  </a:ext>
                </a:extLst>
              </a:tr>
              <a:tr h="370840">
                <a:tc>
                  <a:txBody>
                    <a:bodyPr/>
                    <a:lstStyle/>
                    <a:p>
                      <a:r>
                        <a:rPr lang="en-CA"/>
                        <a:t>2 (Base)</a:t>
                      </a:r>
                    </a:p>
                  </a:txBody>
                  <a:tcPr/>
                </a:tc>
                <a:tc>
                  <a:txBody>
                    <a:bodyPr/>
                    <a:lstStyle/>
                    <a:p>
                      <a:r>
                        <a:rPr lang="en-CA"/>
                        <a:t>70</a:t>
                      </a:r>
                    </a:p>
                  </a:txBody>
                  <a:tcPr/>
                </a:tc>
                <a:tc>
                  <a:txBody>
                    <a:bodyPr/>
                    <a:lstStyle/>
                    <a:p>
                      <a:r>
                        <a:rPr lang="en-CA"/>
                        <a:t>86.8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a:t>$470,400</a:t>
                      </a:r>
                    </a:p>
                  </a:txBody>
                  <a:tcPr/>
                </a:tc>
                <a:extLst>
                  <a:ext uri="{0D108BD9-81ED-4DB2-BD59-A6C34878D82A}">
                    <a16:rowId xmlns:a16="http://schemas.microsoft.com/office/drawing/2014/main" val="3519114059"/>
                  </a:ext>
                </a:extLst>
              </a:tr>
              <a:tr h="370840">
                <a:tc>
                  <a:txBody>
                    <a:bodyPr/>
                    <a:lstStyle/>
                    <a:p>
                      <a:r>
                        <a:rPr lang="en-CA"/>
                        <a:t>3</a:t>
                      </a:r>
                    </a:p>
                  </a:txBody>
                  <a:tcPr/>
                </a:tc>
                <a:tc>
                  <a:txBody>
                    <a:bodyPr/>
                    <a:lstStyle/>
                    <a:p>
                      <a:r>
                        <a:rPr lang="en-CA"/>
                        <a:t>33</a:t>
                      </a:r>
                    </a:p>
                  </a:txBody>
                  <a:tcPr/>
                </a:tc>
                <a:tc>
                  <a:txBody>
                    <a:bodyPr/>
                    <a:lstStyle/>
                    <a:p>
                      <a:r>
                        <a:rPr lang="en-CA"/>
                        <a:t>84.1</a:t>
                      </a:r>
                    </a:p>
                  </a:txBody>
                  <a:tcPr/>
                </a:tc>
                <a:tc>
                  <a:txBody>
                    <a:bodyPr/>
                    <a:lstStyle/>
                    <a:p>
                      <a:r>
                        <a:rPr lang="en-CA"/>
                        <a:t>$468,400</a:t>
                      </a:r>
                    </a:p>
                  </a:txBody>
                  <a:tcPr/>
                </a:tc>
                <a:extLst>
                  <a:ext uri="{0D108BD9-81ED-4DB2-BD59-A6C34878D82A}">
                    <a16:rowId xmlns:a16="http://schemas.microsoft.com/office/drawing/2014/main" val="1290364535"/>
                  </a:ext>
                </a:extLst>
              </a:tr>
            </a:tbl>
          </a:graphicData>
        </a:graphic>
      </p:graphicFrame>
    </p:spTree>
    <p:extLst>
      <p:ext uri="{BB962C8B-B14F-4D97-AF65-F5344CB8AC3E}">
        <p14:creationId xmlns:p14="http://schemas.microsoft.com/office/powerpoint/2010/main" val="3422217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2AA80-C29A-2BEA-9DC0-E2FE31D9AB45}"/>
              </a:ext>
            </a:extLst>
          </p:cNvPr>
          <p:cNvSpPr>
            <a:spLocks noGrp="1"/>
          </p:cNvSpPr>
          <p:nvPr>
            <p:ph type="title"/>
          </p:nvPr>
        </p:nvSpPr>
        <p:spPr>
          <a:xfrm>
            <a:off x="838200" y="57151"/>
            <a:ext cx="10515600" cy="914400"/>
          </a:xfrm>
        </p:spPr>
        <p:txBody>
          <a:bodyPr/>
          <a:lstStyle/>
          <a:p>
            <a:r>
              <a:rPr lang="en-CA"/>
              <a:t>Sensitivity Analysis (Part 3)</a:t>
            </a:r>
          </a:p>
        </p:txBody>
      </p:sp>
      <p:sp>
        <p:nvSpPr>
          <p:cNvPr id="4" name="Content Placeholder 2">
            <a:extLst>
              <a:ext uri="{FF2B5EF4-FFF2-40B4-BE49-F238E27FC236}">
                <a16:creationId xmlns:a16="http://schemas.microsoft.com/office/drawing/2014/main" id="{9A0D32D2-FD07-66DC-5CE2-8584490F546C}"/>
              </a:ext>
            </a:extLst>
          </p:cNvPr>
          <p:cNvSpPr>
            <a:spLocks noGrp="1"/>
          </p:cNvSpPr>
          <p:nvPr>
            <p:ph idx="1"/>
          </p:nvPr>
        </p:nvSpPr>
        <p:spPr>
          <a:xfrm>
            <a:off x="838200" y="857250"/>
            <a:ext cx="10515600" cy="3829050"/>
          </a:xfrm>
        </p:spPr>
        <p:txBody>
          <a:bodyPr>
            <a:normAutofit/>
          </a:bodyPr>
          <a:lstStyle/>
          <a:p>
            <a:r>
              <a:rPr lang="en-US" sz="1800"/>
              <a:t>This new table shows all the results that are in the table from the previous slide, however, now the optimal “M” is used for each number of days. So that there’s no need to switch to the previous slide, </a:t>
            </a:r>
            <a:r>
              <a:rPr lang="en-US" sz="1800" b="1"/>
              <a:t>the values form the previous slide are in brackets</a:t>
            </a:r>
            <a:r>
              <a:rPr lang="en-US" sz="1800"/>
              <a:t>.</a:t>
            </a:r>
          </a:p>
          <a:p>
            <a:r>
              <a:rPr lang="en-US" sz="1800"/>
              <a:t>As can be seen, with M optimized for each respective day, the satisfaction score is higher because it’s more prioritized. This is the best way to compare the differences between the number of days.</a:t>
            </a:r>
          </a:p>
          <a:p>
            <a:r>
              <a:rPr lang="en-US" sz="1800"/>
              <a:t>Neither the satisfaction score nor the cost would change if the number of days were 0 or 1. So if the directors of EU Holidays want to reduce vacation days, they should reduce them to 1 since 0 vacation days would not help the directors satisfy customers, and it would just make the tour guides angry that they have no vacation. (Plus, it wouldn’t give time to travel between countries).</a:t>
            </a:r>
          </a:p>
          <a:p>
            <a:r>
              <a:rPr lang="en-US" sz="1800"/>
              <a:t>Increasing the number of vacation days to 3 would not significantly increase the cost, however, it would significantly decrease the satisfaction score which might draw customers away.</a:t>
            </a:r>
          </a:p>
          <a:p>
            <a:r>
              <a:rPr lang="en-US" sz="1800"/>
              <a:t>It seems that when the number of vacation days = 2, the total fee is balanced out best with the satisfaction score. So, the base solution might be the best.</a:t>
            </a:r>
          </a:p>
        </p:txBody>
      </p:sp>
      <p:graphicFrame>
        <p:nvGraphicFramePr>
          <p:cNvPr id="5" name="Table 4">
            <a:extLst>
              <a:ext uri="{FF2B5EF4-FFF2-40B4-BE49-F238E27FC236}">
                <a16:creationId xmlns:a16="http://schemas.microsoft.com/office/drawing/2014/main" id="{A4CD29C9-D365-FD3B-471D-2CE5F77BD562}"/>
              </a:ext>
            </a:extLst>
          </p:cNvPr>
          <p:cNvGraphicFramePr>
            <a:graphicFrameLocks noGrp="1"/>
          </p:cNvGraphicFramePr>
          <p:nvPr>
            <p:extLst>
              <p:ext uri="{D42A27DB-BD31-4B8C-83A1-F6EECF244321}">
                <p14:modId xmlns:p14="http://schemas.microsoft.com/office/powerpoint/2010/main" val="2511235071"/>
              </p:ext>
            </p:extLst>
          </p:nvPr>
        </p:nvGraphicFramePr>
        <p:xfrm>
          <a:off x="1065212" y="4800600"/>
          <a:ext cx="10061575" cy="1854200"/>
        </p:xfrm>
        <a:graphic>
          <a:graphicData uri="http://schemas.openxmlformats.org/drawingml/2006/table">
            <a:tbl>
              <a:tblPr firstRow="1" bandRow="1">
                <a:tableStyleId>{5C22544A-7EE6-4342-B048-85BDC9FD1C3A}</a:tableStyleId>
              </a:tblPr>
              <a:tblGrid>
                <a:gridCol w="1260475">
                  <a:extLst>
                    <a:ext uri="{9D8B030D-6E8A-4147-A177-3AD203B41FA5}">
                      <a16:colId xmlns:a16="http://schemas.microsoft.com/office/drawing/2014/main" val="536800437"/>
                    </a:ext>
                  </a:extLst>
                </a:gridCol>
                <a:gridCol w="1028700">
                  <a:extLst>
                    <a:ext uri="{9D8B030D-6E8A-4147-A177-3AD203B41FA5}">
                      <a16:colId xmlns:a16="http://schemas.microsoft.com/office/drawing/2014/main" val="2679103669"/>
                    </a:ext>
                  </a:extLst>
                </a:gridCol>
                <a:gridCol w="2857500">
                  <a:extLst>
                    <a:ext uri="{9D8B030D-6E8A-4147-A177-3AD203B41FA5}">
                      <a16:colId xmlns:a16="http://schemas.microsoft.com/office/drawing/2014/main" val="2124105386"/>
                    </a:ext>
                  </a:extLst>
                </a:gridCol>
                <a:gridCol w="2857500">
                  <a:extLst>
                    <a:ext uri="{9D8B030D-6E8A-4147-A177-3AD203B41FA5}">
                      <a16:colId xmlns:a16="http://schemas.microsoft.com/office/drawing/2014/main" val="1283376290"/>
                    </a:ext>
                  </a:extLst>
                </a:gridCol>
                <a:gridCol w="2057400">
                  <a:extLst>
                    <a:ext uri="{9D8B030D-6E8A-4147-A177-3AD203B41FA5}">
                      <a16:colId xmlns:a16="http://schemas.microsoft.com/office/drawing/2014/main" val="962152073"/>
                    </a:ext>
                  </a:extLst>
                </a:gridCol>
              </a:tblGrid>
              <a:tr h="370840">
                <a:tc>
                  <a:txBody>
                    <a:bodyPr/>
                    <a:lstStyle/>
                    <a:p>
                      <a:r>
                        <a:rPr lang="en-CA" sz="1600"/>
                        <a:t>Num Days</a:t>
                      </a:r>
                    </a:p>
                  </a:txBody>
                  <a:tcPr/>
                </a:tc>
                <a:tc>
                  <a:txBody>
                    <a:bodyPr/>
                    <a:lstStyle/>
                    <a:p>
                      <a:r>
                        <a:rPr lang="en-CA" sz="1600"/>
                        <a:t>M</a:t>
                      </a:r>
                    </a:p>
                  </a:txBody>
                  <a:tcPr/>
                </a:tc>
                <a:tc>
                  <a:txBody>
                    <a:bodyPr/>
                    <a:lstStyle/>
                    <a:p>
                      <a:r>
                        <a:rPr lang="en-CA" sz="1600"/>
                        <a:t>Minimum Satisfaction Score</a:t>
                      </a:r>
                    </a:p>
                  </a:txBody>
                  <a:tcPr/>
                </a:tc>
                <a:tc>
                  <a:txBody>
                    <a:bodyPr/>
                    <a:lstStyle/>
                    <a:p>
                      <a:r>
                        <a:rPr lang="en-CA" sz="1600"/>
                        <a:t>Average Satisfaction Score</a:t>
                      </a:r>
                    </a:p>
                  </a:txBody>
                  <a:tcPr/>
                </a:tc>
                <a:tc>
                  <a:txBody>
                    <a:bodyPr/>
                    <a:lstStyle/>
                    <a:p>
                      <a:r>
                        <a:rPr lang="en-CA" sz="1600"/>
                        <a:t>Total Fee</a:t>
                      </a:r>
                    </a:p>
                  </a:txBody>
                  <a:tcPr/>
                </a:tc>
                <a:extLst>
                  <a:ext uri="{0D108BD9-81ED-4DB2-BD59-A6C34878D82A}">
                    <a16:rowId xmlns:a16="http://schemas.microsoft.com/office/drawing/2014/main" val="733956556"/>
                  </a:ext>
                </a:extLst>
              </a:tr>
              <a:tr h="370840">
                <a:tc>
                  <a:txBody>
                    <a:bodyPr/>
                    <a:lstStyle/>
                    <a:p>
                      <a:r>
                        <a:rPr lang="en-CA" sz="1600"/>
                        <a:t>0</a:t>
                      </a:r>
                    </a:p>
                  </a:txBody>
                  <a:tcPr/>
                </a:tc>
                <a:tc>
                  <a:txBody>
                    <a:bodyPr/>
                    <a:lstStyle/>
                    <a:p>
                      <a:r>
                        <a:rPr lang="en-CA" sz="1600"/>
                        <a:t>700</a:t>
                      </a:r>
                    </a:p>
                  </a:txBody>
                  <a:tcPr/>
                </a:tc>
                <a:tc>
                  <a:txBody>
                    <a:bodyPr/>
                    <a:lstStyle/>
                    <a:p>
                      <a:r>
                        <a:rPr lang="en-CA" sz="1600"/>
                        <a:t>80 (70)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89.8 (85.3)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$477,000 ($446,800)</a:t>
                      </a:r>
                    </a:p>
                  </a:txBody>
                  <a:tcPr/>
                </a:tc>
                <a:extLst>
                  <a:ext uri="{0D108BD9-81ED-4DB2-BD59-A6C34878D82A}">
                    <a16:rowId xmlns:a16="http://schemas.microsoft.com/office/drawing/2014/main" val="4273881102"/>
                  </a:ext>
                </a:extLst>
              </a:tr>
              <a:tr h="370840">
                <a:tc>
                  <a:txBody>
                    <a:bodyPr/>
                    <a:lstStyle/>
                    <a:p>
                      <a:r>
                        <a:rPr lang="en-CA" sz="1600"/>
                        <a:t>1</a:t>
                      </a:r>
                    </a:p>
                  </a:txBody>
                  <a:tcPr/>
                </a:tc>
                <a:tc>
                  <a:txBody>
                    <a:bodyPr/>
                    <a:lstStyle/>
                    <a:p>
                      <a:r>
                        <a:rPr lang="en-CA" sz="1600"/>
                        <a:t>700</a:t>
                      </a:r>
                    </a:p>
                  </a:txBody>
                  <a:tcPr/>
                </a:tc>
                <a:tc>
                  <a:txBody>
                    <a:bodyPr/>
                    <a:lstStyle/>
                    <a:p>
                      <a:r>
                        <a:rPr lang="en-CA" sz="1600"/>
                        <a:t>80 (70)</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89.8 (85.3)</a:t>
                      </a:r>
                    </a:p>
                  </a:txBody>
                  <a:tcPr/>
                </a:tc>
                <a:tc>
                  <a:txBody>
                    <a:bodyPr/>
                    <a:lstStyle/>
                    <a:p>
                      <a:r>
                        <a:rPr lang="en-CA" sz="1600"/>
                        <a:t>$477,000 ($446,800)</a:t>
                      </a:r>
                    </a:p>
                  </a:txBody>
                  <a:tcPr/>
                </a:tc>
                <a:extLst>
                  <a:ext uri="{0D108BD9-81ED-4DB2-BD59-A6C34878D82A}">
                    <a16:rowId xmlns:a16="http://schemas.microsoft.com/office/drawing/2014/main" val="44671134"/>
                  </a:ext>
                </a:extLst>
              </a:tr>
              <a:tr h="370840">
                <a:tc>
                  <a:txBody>
                    <a:bodyPr/>
                    <a:lstStyle/>
                    <a:p>
                      <a:r>
                        <a:rPr lang="en-CA" sz="1600"/>
                        <a:t>2 (Base)</a:t>
                      </a:r>
                    </a:p>
                  </a:txBody>
                  <a:tcPr/>
                </a:tc>
                <a:tc>
                  <a:txBody>
                    <a:bodyPr/>
                    <a:lstStyle/>
                    <a:p>
                      <a:r>
                        <a:rPr lang="en-CA" sz="1600"/>
                        <a:t>300</a:t>
                      </a:r>
                    </a:p>
                  </a:txBody>
                  <a:tcPr/>
                </a:tc>
                <a:tc>
                  <a:txBody>
                    <a:bodyPr/>
                    <a:lstStyle/>
                    <a:p>
                      <a:r>
                        <a:rPr lang="en-CA" sz="1600" u="none"/>
                        <a:t>70 (</a:t>
                      </a:r>
                      <a:r>
                        <a:rPr lang="en-CA" sz="1600"/>
                        <a:t>70)</a:t>
                      </a:r>
                      <a:endParaRPr lang="en-CA" sz="1600" u="none"/>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86.8 (86.8)</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$470,400 ($470,400)</a:t>
                      </a:r>
                    </a:p>
                  </a:txBody>
                  <a:tcPr/>
                </a:tc>
                <a:extLst>
                  <a:ext uri="{0D108BD9-81ED-4DB2-BD59-A6C34878D82A}">
                    <a16:rowId xmlns:a16="http://schemas.microsoft.com/office/drawing/2014/main" val="3519114059"/>
                  </a:ext>
                </a:extLst>
              </a:tr>
              <a:tr h="370840">
                <a:tc>
                  <a:txBody>
                    <a:bodyPr/>
                    <a:lstStyle/>
                    <a:p>
                      <a:r>
                        <a:rPr lang="en-CA" sz="1600"/>
                        <a:t>3</a:t>
                      </a:r>
                    </a:p>
                  </a:txBody>
                  <a:tcPr/>
                </a:tc>
                <a:tc>
                  <a:txBody>
                    <a:bodyPr/>
                    <a:lstStyle/>
                    <a:p>
                      <a:r>
                        <a:rPr lang="en-CA" sz="1600"/>
                        <a:t>500</a:t>
                      </a:r>
                    </a:p>
                  </a:txBody>
                  <a:tcPr/>
                </a:tc>
                <a:tc>
                  <a:txBody>
                    <a:bodyPr/>
                    <a:lstStyle/>
                    <a:p>
                      <a:r>
                        <a:rPr lang="en-CA" sz="1600" dirty="0"/>
                        <a:t>39 (33)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sz="1600"/>
                        <a:t>84.7 (84.1)</a:t>
                      </a:r>
                    </a:p>
                  </a:txBody>
                  <a:tcPr/>
                </a:tc>
                <a:tc>
                  <a:txBody>
                    <a:bodyPr/>
                    <a:lstStyle/>
                    <a:p>
                      <a:r>
                        <a:rPr lang="en-CA" sz="1600" dirty="0"/>
                        <a:t>$</a:t>
                      </a:r>
                      <a:r>
                        <a:rPr lang="en-CA" sz="1600" b="0" i="0" kern="1200" dirty="0">
                          <a:solidFill>
                            <a:schemeClr val="dk1"/>
                          </a:solidFill>
                          <a:effectLst/>
                          <a:latin typeface="+mn-lt"/>
                          <a:ea typeface="+mn-ea"/>
                          <a:cs typeface="+mn-cs"/>
                        </a:rPr>
                        <a:t>472,400 (</a:t>
                      </a:r>
                      <a:r>
                        <a:rPr lang="en-CA" sz="1600" dirty="0"/>
                        <a:t>$468,400)</a:t>
                      </a:r>
                    </a:p>
                  </a:txBody>
                  <a:tcPr/>
                </a:tc>
                <a:extLst>
                  <a:ext uri="{0D108BD9-81ED-4DB2-BD59-A6C34878D82A}">
                    <a16:rowId xmlns:a16="http://schemas.microsoft.com/office/drawing/2014/main" val="1290364535"/>
                  </a:ext>
                </a:extLst>
              </a:tr>
            </a:tbl>
          </a:graphicData>
        </a:graphic>
      </p:graphicFrame>
    </p:spTree>
    <p:extLst>
      <p:ext uri="{BB962C8B-B14F-4D97-AF65-F5344CB8AC3E}">
        <p14:creationId xmlns:p14="http://schemas.microsoft.com/office/powerpoint/2010/main" val="3600936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E8AE2-891A-FAF5-B1EF-FF45D2F2B3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8646A8-AD3A-EEAA-0547-9407CB0B175B}"/>
              </a:ext>
            </a:extLst>
          </p:cNvPr>
          <p:cNvSpPr>
            <a:spLocks noGrp="1"/>
          </p:cNvSpPr>
          <p:nvPr>
            <p:ph type="title"/>
          </p:nvPr>
        </p:nvSpPr>
        <p:spPr/>
        <p:txBody>
          <a:bodyPr>
            <a:normAutofit/>
          </a:bodyPr>
          <a:lstStyle/>
          <a:p>
            <a:r>
              <a:rPr lang="en-US"/>
              <a:t>Conclusion</a:t>
            </a:r>
          </a:p>
        </p:txBody>
      </p:sp>
      <p:sp>
        <p:nvSpPr>
          <p:cNvPr id="3" name="Content Placeholder 2">
            <a:extLst>
              <a:ext uri="{FF2B5EF4-FFF2-40B4-BE49-F238E27FC236}">
                <a16:creationId xmlns:a16="http://schemas.microsoft.com/office/drawing/2014/main" id="{FA0A5601-5D39-2720-3758-3EEE4CB8B805}"/>
              </a:ext>
            </a:extLst>
          </p:cNvPr>
          <p:cNvSpPr>
            <a:spLocks noGrp="1"/>
          </p:cNvSpPr>
          <p:nvPr>
            <p:ph idx="1"/>
          </p:nvPr>
        </p:nvSpPr>
        <p:spPr>
          <a:xfrm>
            <a:off x="838200" y="1364415"/>
            <a:ext cx="10515600" cy="5045910"/>
          </a:xfrm>
        </p:spPr>
        <p:txBody>
          <a:bodyPr vert="horz" lIns="91440" tIns="45720" rIns="91440" bIns="45720" rtlCol="0" anchor="t">
            <a:noAutofit/>
          </a:bodyPr>
          <a:lstStyle/>
          <a:p>
            <a:r>
              <a:rPr lang="en-US" sz="1800" dirty="0">
                <a:latin typeface="Aptos"/>
                <a:ea typeface="+mn-lt"/>
                <a:cs typeface="+mn-lt"/>
              </a:rPr>
              <a:t>The linear programming model effectively addresses EU Holidays' scheduling challenge, balancing tour leader costs and customer satisfaction.</a:t>
            </a:r>
          </a:p>
          <a:p>
            <a:r>
              <a:rPr lang="en-US" sz="1800" dirty="0">
                <a:latin typeface="Aptos"/>
                <a:ea typeface="+mn-lt"/>
                <a:cs typeface="+mn-lt"/>
              </a:rPr>
              <a:t>Increasing the importance of customer satisfaction (higher M) improves satisfaction but increases cost, emphasizing a strategic balance. Our metric was that M should be increased to the minimum amount it would take for the minimum satisfaction score across all tours to be maximized. Of course, if you keep increasing M, the average satisfaction score will keep increasing (as we tested), however the fee will also increase – so we thought that the minimum satisfaction score was a reasonable metric.</a:t>
            </a:r>
            <a:endParaRPr lang="en-US" sz="1800" dirty="0">
              <a:latin typeface="Aptos"/>
              <a:cs typeface="Times New Roman"/>
            </a:endParaRPr>
          </a:p>
          <a:p>
            <a:r>
              <a:rPr lang="en-US" sz="1800" dirty="0">
                <a:latin typeface="Aptos"/>
                <a:ea typeface="+mn-lt"/>
                <a:cs typeface="+mn-lt"/>
              </a:rPr>
              <a:t>The base scenario (2 days between tours, optimal weight M=300 achieved a total cost of </a:t>
            </a:r>
            <a:r>
              <a:rPr lang="en-US" sz="1800" dirty="0"/>
              <a:t>$470,400 across all expected customers </a:t>
            </a:r>
            <a:r>
              <a:rPr lang="en-US" sz="1800" dirty="0">
                <a:latin typeface="Aptos"/>
                <a:ea typeface="+mn-lt"/>
                <a:cs typeface="+mn-lt"/>
              </a:rPr>
              <a:t>and an average customer satisfaction of 86.8%.</a:t>
            </a:r>
            <a:endParaRPr lang="en-US" sz="1800" dirty="0">
              <a:latin typeface="Aptos"/>
              <a:cs typeface="Times New Roman"/>
            </a:endParaRPr>
          </a:p>
          <a:p>
            <a:r>
              <a:rPr lang="en-US" sz="1800" dirty="0">
                <a:latin typeface="Aptos"/>
                <a:ea typeface="+mn-lt"/>
                <a:cs typeface="+mn-lt"/>
              </a:rPr>
              <a:t>Sensitivity analysis highlights key trade-offs:</a:t>
            </a:r>
            <a:endParaRPr lang="en-US" sz="1800" dirty="0">
              <a:latin typeface="Aptos"/>
              <a:ea typeface="+mn-lt"/>
              <a:cs typeface="Times New Roman"/>
            </a:endParaRPr>
          </a:p>
          <a:p>
            <a:pPr lvl="1">
              <a:buFont typeface="Courier New" panose="02070309020205020404" pitchFamily="49" charset="0"/>
              <a:buChar char="o"/>
            </a:pPr>
            <a:r>
              <a:rPr lang="en-US" sz="1400" dirty="0">
                <a:latin typeface="Aptos"/>
                <a:ea typeface="+mn-lt"/>
                <a:cs typeface="+mn-lt"/>
              </a:rPr>
              <a:t>Reducing days between tours (0–1 days) improves satisfaction by 10% compared with 2 days, however, it increases total costs by $6,600.</a:t>
            </a:r>
          </a:p>
          <a:p>
            <a:pPr lvl="1">
              <a:buFont typeface="Courier New" panose="02070309020205020404" pitchFamily="49" charset="0"/>
              <a:buChar char="o"/>
            </a:pPr>
            <a:r>
              <a:rPr lang="en-US" sz="1400" dirty="0">
                <a:latin typeface="Aptos"/>
                <a:ea typeface="+mn-lt"/>
                <a:cs typeface="+mn-lt"/>
              </a:rPr>
              <a:t>Increasing the number of days to 3 causes both satisfaction and total costs to be worse.</a:t>
            </a:r>
            <a:endParaRPr lang="en-US" sz="1400" dirty="0">
              <a:latin typeface="Aptos"/>
              <a:cs typeface="Times New Roman"/>
            </a:endParaRPr>
          </a:p>
          <a:p>
            <a:r>
              <a:rPr lang="en-US" sz="1800" b="1" dirty="0">
                <a:latin typeface="Aptos"/>
                <a:ea typeface="+mn-lt"/>
                <a:cs typeface="+mn-lt"/>
              </a:rPr>
              <a:t>Recommendation: </a:t>
            </a:r>
            <a:r>
              <a:rPr lang="en-US" sz="1800" dirty="0">
                <a:latin typeface="Aptos"/>
                <a:ea typeface="+mn-lt"/>
                <a:cs typeface="+mn-lt"/>
              </a:rPr>
              <a:t>Keep the 2-day gap between tours, as it balances high customer satisfaction with controlled costs pretty well plus it gives employees time to rest before their next tour.</a:t>
            </a:r>
            <a:endParaRPr lang="en-US" sz="1800" dirty="0">
              <a:latin typeface="Aptos"/>
              <a:cs typeface="Times New Roman"/>
            </a:endParaRPr>
          </a:p>
          <a:p>
            <a:r>
              <a:rPr lang="en-US" sz="1800" dirty="0">
                <a:latin typeface="Aptos"/>
                <a:ea typeface="+mn-lt"/>
                <a:cs typeface="+mn-lt"/>
              </a:rPr>
              <a:t>As customer preferences and business objectives evolve, the weighting factor M should be continuously re-evaluated.</a:t>
            </a:r>
            <a:endParaRPr lang="en-US" sz="1800" dirty="0">
              <a:latin typeface="Aptos"/>
            </a:endParaRPr>
          </a:p>
        </p:txBody>
      </p:sp>
    </p:spTree>
    <p:extLst>
      <p:ext uri="{BB962C8B-B14F-4D97-AF65-F5344CB8AC3E}">
        <p14:creationId xmlns:p14="http://schemas.microsoft.com/office/powerpoint/2010/main" val="3829534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1D335-70DA-0B9E-CE80-B0E675A92D81}"/>
              </a:ext>
            </a:extLst>
          </p:cNvPr>
          <p:cNvSpPr>
            <a:spLocks noGrp="1"/>
          </p:cNvSpPr>
          <p:nvPr>
            <p:ph type="title"/>
          </p:nvPr>
        </p:nvSpPr>
        <p:spPr/>
        <p:txBody>
          <a:bodyPr/>
          <a:lstStyle/>
          <a:p>
            <a:r>
              <a:rPr lang="en-US"/>
              <a:t>Case Summary</a:t>
            </a:r>
            <a:endParaRPr lang="en-CA"/>
          </a:p>
        </p:txBody>
      </p:sp>
      <p:sp>
        <p:nvSpPr>
          <p:cNvPr id="3" name="Content Placeholder 2">
            <a:extLst>
              <a:ext uri="{FF2B5EF4-FFF2-40B4-BE49-F238E27FC236}">
                <a16:creationId xmlns:a16="http://schemas.microsoft.com/office/drawing/2014/main" id="{4443989B-5331-F967-E37F-C684CCA840EF}"/>
              </a:ext>
            </a:extLst>
          </p:cNvPr>
          <p:cNvSpPr>
            <a:spLocks noGrp="1"/>
          </p:cNvSpPr>
          <p:nvPr>
            <p:ph idx="1"/>
          </p:nvPr>
        </p:nvSpPr>
        <p:spPr>
          <a:xfrm>
            <a:off x="838200" y="1690688"/>
            <a:ext cx="10515600" cy="4681537"/>
          </a:xfrm>
        </p:spPr>
        <p:txBody>
          <a:bodyPr vert="horz" lIns="91440" tIns="45720" rIns="91440" bIns="45720" rtlCol="0" anchor="t">
            <a:normAutofit fontScale="92500" lnSpcReduction="20000"/>
          </a:bodyPr>
          <a:lstStyle/>
          <a:p>
            <a:pPr marL="0" indent="0">
              <a:buNone/>
            </a:pPr>
            <a:r>
              <a:rPr lang="en-CA" dirty="0"/>
              <a:t>EU Holidays founded in 2011 in Singapore, specializes in outbound travel packages to Europe and North America with premium, extended tours. The company offers unique experiences such as scenic train rides and cultural excursions. Each tour must have a tour leader to lead the tourists and it is </a:t>
            </a:r>
            <a:r>
              <a:rPr lang="en-CA" dirty="0" err="1"/>
              <a:t>Laifa</a:t>
            </a:r>
            <a:r>
              <a:rPr lang="en-CA" dirty="0"/>
              <a:t> Xu’s job to assign the tour leaders to tours. Out of 90 tours, he is sampling 15 of the most popular tours to test out an optimization model to assign leaders to tours. Each leader has a historical customer satisfaction score that differs for each specific tour itinerary. Additionally, each leader has a fee that he/she charges per tour. There is also a strict tour leader policy that mandates three days of rest between tours to ensure quality service and prevent burnout. This policy limits the number of tours a leader can handle, posing a scheduling challenge as the company continues to scale its high-end travel offerings. Finally, each tour has an expected number of customers based on historical demand. </a:t>
            </a:r>
            <a:r>
              <a:rPr lang="en-CA" dirty="0" err="1"/>
              <a:t>Laifa’s</a:t>
            </a:r>
            <a:r>
              <a:rPr lang="en-CA" dirty="0"/>
              <a:t> goal is to keep the total fee customers pay as low as possible while keeping the customer satisfaction score high.</a:t>
            </a:r>
          </a:p>
        </p:txBody>
      </p:sp>
    </p:spTree>
    <p:extLst>
      <p:ext uri="{BB962C8B-B14F-4D97-AF65-F5344CB8AC3E}">
        <p14:creationId xmlns:p14="http://schemas.microsoft.com/office/powerpoint/2010/main" val="57014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C905A-1276-A6BB-5E28-D2A0BAC7E802}"/>
              </a:ext>
            </a:extLst>
          </p:cNvPr>
          <p:cNvSpPr>
            <a:spLocks noGrp="1"/>
          </p:cNvSpPr>
          <p:nvPr>
            <p:ph type="title"/>
          </p:nvPr>
        </p:nvSpPr>
        <p:spPr/>
        <p:txBody>
          <a:bodyPr/>
          <a:lstStyle/>
          <a:p>
            <a:r>
              <a:rPr lang="en-US"/>
              <a:t>Assumptions</a:t>
            </a:r>
            <a:endParaRPr lang="en-CA"/>
          </a:p>
        </p:txBody>
      </p:sp>
      <p:sp>
        <p:nvSpPr>
          <p:cNvPr id="3" name="Content Placeholder 2">
            <a:extLst>
              <a:ext uri="{FF2B5EF4-FFF2-40B4-BE49-F238E27FC236}">
                <a16:creationId xmlns:a16="http://schemas.microsoft.com/office/drawing/2014/main" id="{7AD4E35F-2363-B2EC-F26D-CFB3D5654458}"/>
              </a:ext>
            </a:extLst>
          </p:cNvPr>
          <p:cNvSpPr>
            <a:spLocks noGrp="1"/>
          </p:cNvSpPr>
          <p:nvPr>
            <p:ph idx="1"/>
          </p:nvPr>
        </p:nvSpPr>
        <p:spPr>
          <a:xfrm>
            <a:off x="838200" y="1543050"/>
            <a:ext cx="10515600" cy="4949825"/>
          </a:xfrm>
        </p:spPr>
        <p:txBody>
          <a:bodyPr vert="horz" lIns="91440" tIns="45720" rIns="91440" bIns="45720" rtlCol="0" anchor="t">
            <a:normAutofit fontScale="85000" lnSpcReduction="20000"/>
          </a:bodyPr>
          <a:lstStyle/>
          <a:p>
            <a:r>
              <a:rPr lang="en-US"/>
              <a:t>The objective is to minimize the inverse of customer satisfaction scores (100 minus the value of satisfaction scores from exhibit 1) plus the total cost of fees.</a:t>
            </a:r>
          </a:p>
          <a:p>
            <a:r>
              <a:rPr lang="en-US"/>
              <a:t>Customer satisfaction is considered just as important as cost.</a:t>
            </a:r>
          </a:p>
          <a:p>
            <a:r>
              <a:rPr lang="en-US">
                <a:ea typeface="+mn-lt"/>
                <a:cs typeface="+mn-lt"/>
              </a:rPr>
              <a:t>Each tour must have exactly one tour leader, with no tour left unassigned or shared between multiple leaders.</a:t>
            </a:r>
            <a:endParaRPr lang="en-US"/>
          </a:p>
          <a:p>
            <a:r>
              <a:rPr lang="en-US">
                <a:ea typeface="+mn-lt"/>
                <a:cs typeface="+mn-lt"/>
              </a:rPr>
              <a:t>Tour leader fees per customer are fixed and independent of factors.</a:t>
            </a:r>
          </a:p>
          <a:p>
            <a:r>
              <a:rPr lang="en-US">
                <a:ea typeface="+mn-lt"/>
                <a:cs typeface="+mn-lt"/>
              </a:rPr>
              <a:t>The satisfaction score in the USA for tour leader C is 0.</a:t>
            </a:r>
          </a:p>
          <a:p>
            <a:r>
              <a:rPr lang="en-US"/>
              <a:t>The fee for leaders F and G are $0.</a:t>
            </a:r>
          </a:p>
          <a:p>
            <a:r>
              <a:rPr lang="en-US"/>
              <a:t>Leaders must have a 2-day vacation in between tours. The case study says 3 days; however, it gives an example that tour leaders could only do at most one of tours 4 to 12. This implies that a leader doing tour 4 and tour 13 is OK. Tour 4 ends on Dec 14 and tour 13 starts on Dec 17.</a:t>
            </a:r>
          </a:p>
          <a:p>
            <a:pPr lvl="1">
              <a:buFont typeface="Courier New" panose="02070309020205020404" pitchFamily="49" charset="0"/>
              <a:buChar char="o"/>
            </a:pPr>
            <a:r>
              <a:rPr lang="en-US"/>
              <a:t>17-14=3</a:t>
            </a:r>
          </a:p>
          <a:p>
            <a:pPr lvl="1">
              <a:buFont typeface="Courier New" panose="02070309020205020404" pitchFamily="49" charset="0"/>
              <a:buChar char="o"/>
            </a:pPr>
            <a:r>
              <a:rPr lang="en-US"/>
              <a:t>Therefore, a gap of 2 days is all that is needed between tours.</a:t>
            </a:r>
          </a:p>
          <a:p>
            <a:endParaRPr lang="en-US"/>
          </a:p>
          <a:p>
            <a:endParaRPr lang="en-US"/>
          </a:p>
        </p:txBody>
      </p:sp>
    </p:spTree>
    <p:extLst>
      <p:ext uri="{BB962C8B-B14F-4D97-AF65-F5344CB8AC3E}">
        <p14:creationId xmlns:p14="http://schemas.microsoft.com/office/powerpoint/2010/main" val="158425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9C5127-27BA-FEDB-684B-EB30F859D4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E2EC0D-EFD2-7459-40FA-48832ACECC0C}"/>
              </a:ext>
            </a:extLst>
          </p:cNvPr>
          <p:cNvSpPr>
            <a:spLocks noGrp="1"/>
          </p:cNvSpPr>
          <p:nvPr>
            <p:ph type="title"/>
          </p:nvPr>
        </p:nvSpPr>
        <p:spPr/>
        <p:txBody>
          <a:bodyPr/>
          <a:lstStyle/>
          <a:p>
            <a:r>
              <a:rPr lang="en-US"/>
              <a:t>Data (Part 1)</a:t>
            </a:r>
            <a:endParaRPr lang="tr-T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94C84A2-5626-E391-76E4-B9B3A4EA8082}"/>
                  </a:ext>
                </a:extLst>
              </p:cNvPr>
              <p:cNvSpPr>
                <a:spLocks noGrp="1"/>
              </p:cNvSpPr>
              <p:nvPr>
                <p:ph idx="1"/>
              </p:nvPr>
            </p:nvSpPr>
            <p:spPr/>
            <p:txBody>
              <a:bodyPr vert="horz" lIns="91440" tIns="45720" rIns="91440" bIns="45720" rtlCol="0" anchor="t">
                <a:normAutofit lnSpcReduction="10000"/>
              </a:bodyPr>
              <a:lstStyle/>
              <a:p>
                <a:pPr marL="0" indent="0">
                  <a:buNone/>
                </a:pPr>
                <a:r>
                  <a:rPr lang="en-CA" dirty="0"/>
                  <a:t>Original Customer Satisfaction Matrix (</a:t>
                </a:r>
                <a14:m>
                  <m:oMath xmlns:m="http://schemas.openxmlformats.org/officeDocument/2006/math">
                    <m:sSub>
                      <m:sSubPr>
                        <m:ctrlPr>
                          <a:rPr lang="en-CA" i="1" dirty="0" smtClean="0">
                            <a:latin typeface="Cambria Math" panose="02040503050406030204" pitchFamily="18" charset="0"/>
                          </a:rPr>
                        </m:ctrlPr>
                      </m:sSubPr>
                      <m:e>
                        <m:r>
                          <a:rPr lang="en-CA" i="1" dirty="0" smtClean="0">
                            <a:latin typeface="Cambria Math" panose="02040503050406030204" pitchFamily="18" charset="0"/>
                          </a:rPr>
                          <m:t>𝐶</m:t>
                        </m:r>
                      </m:e>
                      <m:sub>
                        <m:r>
                          <a:rPr lang="en-CA" i="1" dirty="0" smtClean="0">
                            <a:latin typeface="Cambria Math" panose="02040503050406030204" pitchFamily="18" charset="0"/>
                          </a:rPr>
                          <m:t>𝑜𝑔</m:t>
                        </m:r>
                      </m:sub>
                    </m:sSub>
                  </m:oMath>
                </a14:m>
                <a:r>
                  <a:rPr lang="en-CA" dirty="0"/>
                  <a:t>) from Exhibit 1:</a:t>
                </a:r>
              </a:p>
              <a:p>
                <a:pPr marL="0" indent="0">
                  <a:buNone/>
                </a:pPr>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𝑜𝑔</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9</m:t>
                                </m:r>
                                <m:r>
                                  <a:rPr lang="en-US" b="0" i="1" smtClean="0">
                                    <a:latin typeface="Cambria Math" panose="02040503050406030204" pitchFamily="18" charset="0"/>
                                  </a:rPr>
                                  <m:t>0</m:t>
                                </m:r>
                              </m:e>
                              <m:e>
                                <m:r>
                                  <a:rPr lang="en-US" b="0" i="1" smtClean="0">
                                    <a:latin typeface="Cambria Math" panose="02040503050406030204" pitchFamily="18" charset="0"/>
                                  </a:rPr>
                                  <m:t>⋯</m:t>
                                </m:r>
                              </m:e>
                              <m:e>
                                <m:r>
                                  <a:rPr lang="en-US" b="0" i="1" smtClean="0">
                                    <a:latin typeface="Cambria Math" panose="02040503050406030204" pitchFamily="18" charset="0"/>
                                  </a:rPr>
                                  <m:t>80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99</m:t>
                                </m:r>
                              </m:e>
                              <m:e>
                                <m:r>
                                  <a:rPr lang="en-US" b="0" i="1" smtClean="0">
                                    <a:latin typeface="Cambria Math" panose="02040503050406030204" pitchFamily="18" charset="0"/>
                                  </a:rPr>
                                  <m:t>⋯</m:t>
                                </m:r>
                              </m:e>
                              <m:e>
                                <m:r>
                                  <a:rPr lang="en-US" b="0" i="1" smtClean="0">
                                    <a:latin typeface="Cambria Math" panose="02040503050406030204" pitchFamily="18" charset="0"/>
                                  </a:rPr>
                                  <m:t>48</m:t>
                                </m:r>
                              </m:e>
                            </m:mr>
                          </m:m>
                        </m:e>
                      </m:d>
                    </m:oMath>
                  </m:oMathPara>
                </a14:m>
                <a:endParaRPr lang="en-CA" dirty="0"/>
              </a:p>
              <a:p>
                <a:pPr marL="0" indent="0">
                  <a:buNone/>
                </a:pPr>
                <a:endParaRPr lang="en-CA" dirty="0"/>
              </a:p>
              <a:p>
                <a:pPr marL="0" indent="0">
                  <a:buNone/>
                </a:pPr>
                <a:r>
                  <a:rPr lang="en-CA" dirty="0"/>
                  <a:t>Customer Satisfaction Matrix (</a:t>
                </a:r>
                <a14:m>
                  <m:oMath xmlns:m="http://schemas.openxmlformats.org/officeDocument/2006/math">
                    <m:r>
                      <a:rPr lang="en-US" b="0" i="1" smtClean="0">
                        <a:latin typeface="Cambria Math" panose="02040503050406030204" pitchFamily="18" charset="0"/>
                      </a:rPr>
                      <m:t>𝐶</m:t>
                    </m:r>
                  </m:oMath>
                </a14:m>
                <a:r>
                  <a:rPr lang="en-CA" dirty="0"/>
                  <a:t>) where each value is 100 minus the value from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𝑜𝑔</m:t>
                        </m:r>
                      </m:sub>
                    </m:sSub>
                  </m:oMath>
                </a14:m>
                <a:r>
                  <a:rPr lang="en-CA" dirty="0"/>
                  <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a:rPr lang="en-US" b="0" i="1" smtClean="0">
                                    <a:latin typeface="Cambria Math" panose="02040503050406030204" pitchFamily="18" charset="0"/>
                                  </a:rPr>
                                  <m:t>10</m:t>
                                </m:r>
                              </m:e>
                              <m:e>
                                <m:r>
                                  <a:rPr lang="en-US" b="0" i="1" smtClean="0">
                                    <a:latin typeface="Cambria Math" panose="02040503050406030204" pitchFamily="18" charset="0"/>
                                  </a:rPr>
                                  <m:t>⋯</m:t>
                                </m:r>
                              </m:e>
                              <m:e>
                                <m:r>
                                  <a:rPr lang="en-US" b="0" i="1" smtClean="0">
                                    <a:latin typeface="Cambria Math" panose="02040503050406030204" pitchFamily="18" charset="0"/>
                                  </a:rPr>
                                  <m:t>20</m:t>
                                </m:r>
                              </m:e>
                            </m:mr>
                            <m:mr>
                              <m:e>
                                <m:r>
                                  <a:rPr lang="en-US" b="0" i="1" smtClean="0">
                                    <a:latin typeface="Cambria Math" panose="02040503050406030204" pitchFamily="18" charset="0"/>
                                  </a:rPr>
                                  <m:t>⋮</m:t>
                                </m:r>
                              </m:e>
                              <m:e>
                                <m:r>
                                  <a:rPr lang="en-US" b="0" i="1" smtClean="0">
                                    <a:latin typeface="Cambria Math" panose="02040503050406030204" pitchFamily="18" charset="0"/>
                                  </a:rPr>
                                  <m:t>⋱</m:t>
                                </m:r>
                              </m:e>
                              <m:e>
                                <m:r>
                                  <a:rPr lang="en-US" b="0" i="1" smtClean="0">
                                    <a:latin typeface="Cambria Math" panose="02040503050406030204" pitchFamily="18" charset="0"/>
                                  </a:rPr>
                                  <m:t>⋮</m:t>
                                </m:r>
                              </m:e>
                            </m:mr>
                            <m:mr>
                              <m:e>
                                <m:r>
                                  <a:rPr lang="en-US" b="0" i="1" smtClean="0">
                                    <a:latin typeface="Cambria Math" panose="02040503050406030204" pitchFamily="18" charset="0"/>
                                  </a:rPr>
                                  <m:t>1</m:t>
                                </m:r>
                              </m:e>
                              <m:e>
                                <m:r>
                                  <a:rPr lang="en-US" b="0" i="1" smtClean="0">
                                    <a:latin typeface="Cambria Math" panose="02040503050406030204" pitchFamily="18" charset="0"/>
                                  </a:rPr>
                                  <m:t>⋯</m:t>
                                </m:r>
                              </m:e>
                              <m:e>
                                <m:r>
                                  <a:rPr lang="en-US" b="0" i="1" smtClean="0">
                                    <a:latin typeface="Cambria Math" panose="02040503050406030204" pitchFamily="18" charset="0"/>
                                  </a:rPr>
                                  <m:t>52</m:t>
                                </m:r>
                              </m:e>
                            </m:mr>
                          </m:m>
                        </m:e>
                      </m:d>
                    </m:oMath>
                  </m:oMathPara>
                </a14:m>
                <a:endParaRPr lang="en-CA" dirty="0"/>
              </a:p>
            </p:txBody>
          </p:sp>
        </mc:Choice>
        <mc:Fallback xmlns="">
          <p:sp>
            <p:nvSpPr>
              <p:cNvPr id="3" name="Content Placeholder 2">
                <a:extLst>
                  <a:ext uri="{FF2B5EF4-FFF2-40B4-BE49-F238E27FC236}">
                    <a16:creationId xmlns:a16="http://schemas.microsoft.com/office/drawing/2014/main" id="{B94C84A2-5626-E391-76E4-B9B3A4EA8082}"/>
                  </a:ext>
                </a:extLst>
              </p:cNvPr>
              <p:cNvSpPr>
                <a:spLocks noGrp="1" noRot="1" noChangeAspect="1" noMove="1" noResize="1" noEditPoints="1" noAdjustHandles="1" noChangeArrowheads="1" noChangeShapeType="1" noTextEdit="1"/>
              </p:cNvSpPr>
              <p:nvPr>
                <p:ph idx="1"/>
              </p:nvPr>
            </p:nvSpPr>
            <p:spPr>
              <a:blipFill>
                <a:blip r:embed="rId2"/>
                <a:stretch>
                  <a:fillRect l="-1217" t="-2801"/>
                </a:stretch>
              </a:blipFill>
            </p:spPr>
            <p:txBody>
              <a:bodyPr/>
              <a:lstStyle/>
              <a:p>
                <a:r>
                  <a:rPr lang="en-US">
                    <a:noFill/>
                  </a:rPr>
                  <a:t> </a:t>
                </a:r>
              </a:p>
            </p:txBody>
          </p:sp>
        </mc:Fallback>
      </mc:AlternateContent>
    </p:spTree>
    <p:extLst>
      <p:ext uri="{BB962C8B-B14F-4D97-AF65-F5344CB8AC3E}">
        <p14:creationId xmlns:p14="http://schemas.microsoft.com/office/powerpoint/2010/main" val="2041034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BF6A0-44BC-642C-6CBE-81162B82BBA2}"/>
              </a:ext>
            </a:extLst>
          </p:cNvPr>
          <p:cNvSpPr>
            <a:spLocks noGrp="1"/>
          </p:cNvSpPr>
          <p:nvPr>
            <p:ph type="title"/>
          </p:nvPr>
        </p:nvSpPr>
        <p:spPr/>
        <p:txBody>
          <a:bodyPr/>
          <a:lstStyle/>
          <a:p>
            <a:r>
              <a:rPr lang="en-US"/>
              <a:t>Data (Part 2)</a:t>
            </a:r>
            <a:endParaRPr lang="en-CA"/>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76916AF-3346-8D34-A8A8-3D8A6415BE12}"/>
                  </a:ext>
                </a:extLst>
              </p:cNvPr>
              <p:cNvSpPr>
                <a:spLocks noGrp="1"/>
              </p:cNvSpPr>
              <p:nvPr>
                <p:ph idx="1"/>
              </p:nvPr>
            </p:nvSpPr>
            <p:spPr>
              <a:xfrm>
                <a:off x="838200" y="1428750"/>
                <a:ext cx="10515600" cy="5200650"/>
              </a:xfrm>
            </p:spPr>
            <p:txBody>
              <a:bodyPr>
                <a:normAutofit lnSpcReduction="10000"/>
              </a:bodyPr>
              <a:lstStyle/>
              <a:p>
                <a:pPr marL="0" indent="0">
                  <a:buNone/>
                </a:pPr>
                <a:r>
                  <a:rPr lang="en-US" b="1"/>
                  <a:t>List of Tour Leader Fees (F)</a:t>
                </a:r>
                <a:r>
                  <a:rPr lang="en-CA" b="1"/>
                  <a:t>:</a:t>
                </a: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𝑭</m:t>
                      </m:r>
                      <m:r>
                        <a:rPr lang="en-US" i="1">
                          <a:latin typeface="Cambria Math" panose="02040503050406030204" pitchFamily="18" charset="0"/>
                        </a:rPr>
                        <m:t>=[1500, 1400, 1300, 1100, 1100, 0, 0, 1300, 1600, 1200]</m:t>
                      </m:r>
                    </m:oMath>
                  </m:oMathPara>
                </a14:m>
                <a:endParaRPr lang="en-US"/>
              </a:p>
              <a:p>
                <a:pPr marL="0" indent="0">
                  <a:buNone/>
                </a:pPr>
                <a:r>
                  <a:rPr lang="en-US" b="1"/>
                  <a:t>List of expected number of customers for each tour (E):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𝑵</m:t>
                      </m:r>
                      <m:r>
                        <a:rPr lang="en-US" i="1">
                          <a:latin typeface="Cambria Math" panose="02040503050406030204" pitchFamily="18" charset="0"/>
                        </a:rPr>
                        <m:t>=[30, 26, 36, 30, 36, 30, 44, 40, 26, 34, 30, 30, 40, 44, 36]</m:t>
                      </m:r>
                    </m:oMath>
                  </m:oMathPara>
                </a14:m>
                <a:endParaRPr lang="en-US"/>
              </a:p>
              <a:p>
                <a:pPr marL="0" indent="0">
                  <a:buNone/>
                </a:pPr>
                <a:r>
                  <a:rPr lang="en-US" b="1"/>
                  <a:t>List of start dates of each tour where 12-Dec-12 is Day 1 (S):</a:t>
                </a:r>
              </a:p>
              <a:p>
                <a:pPr marL="0" indent="0">
                  <a:buNone/>
                </a:pPr>
                <a14:m>
                  <m:oMathPara xmlns:m="http://schemas.openxmlformats.org/officeDocument/2006/math">
                    <m:oMathParaPr>
                      <m:jc m:val="centerGroup"/>
                    </m:oMathParaPr>
                    <m:oMath xmlns:m="http://schemas.openxmlformats.org/officeDocument/2006/math">
                      <m:r>
                        <a:rPr lang="en-US" b="1" i="1">
                          <a:latin typeface="Cambria Math" panose="02040503050406030204" pitchFamily="18" charset="0"/>
                        </a:rPr>
                        <m:t>𝑺</m:t>
                      </m:r>
                      <m:r>
                        <a:rPr lang="en-US" i="1">
                          <a:latin typeface="Cambria Math" panose="02040503050406030204" pitchFamily="18" charset="0"/>
                        </a:rPr>
                        <m:t>=[1,1,2,4,6,7,8,10,14,16,16,16,17,19,25]</m:t>
                      </m:r>
                    </m:oMath>
                  </m:oMathPara>
                </a14:m>
                <a:endParaRPr lang="en-US"/>
              </a:p>
              <a:p>
                <a:pPr marL="0" indent="0">
                  <a:buNone/>
                </a:pPr>
                <a:r>
                  <a:rPr lang="en-US" b="1"/>
                  <a:t>List of end dates of each tour where 6-Jan-13 is Day 37 (E):</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𝑬</m:t>
                      </m:r>
                      <m:r>
                        <a:rPr lang="en-US" i="1">
                          <a:latin typeface="Cambria Math" panose="02040503050406030204" pitchFamily="18" charset="0"/>
                        </a:rPr>
                        <m:t>=[12,12,13,14,17,17,19,21,25,29,25,28,26,30,37]</m:t>
                      </m:r>
                    </m:oMath>
                  </m:oMathPara>
                </a14:m>
                <a:endParaRPr lang="en-US"/>
              </a:p>
              <a:p>
                <a:pPr marL="0" indent="0">
                  <a:buNone/>
                </a:pPr>
                <a:r>
                  <a:rPr lang="en-US" b="1"/>
                  <a:t>List of tours (T):</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𝑻</m:t>
                      </m:r>
                      <m:r>
                        <a:rPr lang="en-US" b="0" i="1" smtClean="0">
                          <a:latin typeface="Cambria Math" panose="02040503050406030204" pitchFamily="18" charset="0"/>
                        </a:rPr>
                        <m:t>=[0,1,2,3,4,5,6,7,8,9,10,11,12,13,14]</m:t>
                      </m:r>
                    </m:oMath>
                  </m:oMathPara>
                </a14:m>
                <a:endParaRPr lang="en-US"/>
              </a:p>
              <a:p>
                <a:pPr marL="0" indent="0">
                  <a:buNone/>
                </a:pPr>
                <a:r>
                  <a:rPr lang="en-US" b="1"/>
                  <a:t>List of tour leaders (L):</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𝑳</m:t>
                      </m:r>
                      <m:r>
                        <a:rPr lang="en-US" b="0" i="1" smtClean="0">
                          <a:latin typeface="Cambria Math" panose="02040503050406030204" pitchFamily="18" charset="0"/>
                        </a:rPr>
                        <m:t>=[0,1,2,3,4,5,6,7,8,9]</m:t>
                      </m:r>
                    </m:oMath>
                  </m:oMathPara>
                </a14:m>
                <a:endParaRPr lang="en-US"/>
              </a:p>
            </p:txBody>
          </p:sp>
        </mc:Choice>
        <mc:Fallback xmlns="">
          <p:sp>
            <p:nvSpPr>
              <p:cNvPr id="3" name="Content Placeholder 2">
                <a:extLst>
                  <a:ext uri="{FF2B5EF4-FFF2-40B4-BE49-F238E27FC236}">
                    <a16:creationId xmlns:a16="http://schemas.microsoft.com/office/drawing/2014/main" id="{A76916AF-3346-8D34-A8A8-3D8A6415BE12}"/>
                  </a:ext>
                </a:extLst>
              </p:cNvPr>
              <p:cNvSpPr>
                <a:spLocks noGrp="1" noRot="1" noChangeAspect="1" noMove="1" noResize="1" noEditPoints="1" noAdjustHandles="1" noChangeArrowheads="1" noChangeShapeType="1" noTextEdit="1"/>
              </p:cNvSpPr>
              <p:nvPr>
                <p:ph idx="1"/>
              </p:nvPr>
            </p:nvSpPr>
            <p:spPr>
              <a:xfrm>
                <a:off x="838200" y="1428750"/>
                <a:ext cx="10515600" cy="5200650"/>
              </a:xfrm>
              <a:blipFill>
                <a:blip r:embed="rId2"/>
                <a:stretch>
                  <a:fillRect l="-1217" t="-2576"/>
                </a:stretch>
              </a:blipFill>
            </p:spPr>
            <p:txBody>
              <a:bodyPr/>
              <a:lstStyle/>
              <a:p>
                <a:r>
                  <a:rPr lang="en-US">
                    <a:noFill/>
                  </a:rPr>
                  <a:t> </a:t>
                </a:r>
              </a:p>
            </p:txBody>
          </p:sp>
        </mc:Fallback>
      </mc:AlternateContent>
    </p:spTree>
    <p:extLst>
      <p:ext uri="{BB962C8B-B14F-4D97-AF65-F5344CB8AC3E}">
        <p14:creationId xmlns:p14="http://schemas.microsoft.com/office/powerpoint/2010/main" val="19451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A2ACE-3308-7E6C-BD78-0063B345C7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25B46D-882C-0971-E910-DAEB41956A2D}"/>
              </a:ext>
            </a:extLst>
          </p:cNvPr>
          <p:cNvSpPr>
            <a:spLocks noGrp="1"/>
          </p:cNvSpPr>
          <p:nvPr>
            <p:ph type="title"/>
          </p:nvPr>
        </p:nvSpPr>
        <p:spPr/>
        <p:txBody>
          <a:bodyPr>
            <a:normAutofit/>
          </a:bodyPr>
          <a:lstStyle/>
          <a:p>
            <a:r>
              <a:rPr lang="en-US">
                <a:solidFill>
                  <a:srgbClr val="202729"/>
                </a:solidFill>
                <a:ea typeface="+mj-lt"/>
                <a:cs typeface="+mj-lt"/>
              </a:rPr>
              <a:t>Decision Variables</a:t>
            </a:r>
            <a:endParaRPr lang="tr-TR" sz="660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9D25F2B-7755-32E6-E9D0-A58760B1417B}"/>
                  </a:ext>
                </a:extLst>
              </p:cNvPr>
              <p:cNvSpPr>
                <a:spLocks noGrp="1"/>
              </p:cNvSpPr>
              <p:nvPr>
                <p:ph idx="1"/>
              </p:nvPr>
            </p:nvSpPr>
            <p:spPr/>
            <p:txBody>
              <a:bodyPr vert="horz" lIns="91440" tIns="45720" rIns="91440" bIns="45720" rtlCol="0" anchor="t">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𝑥</m:t>
                          </m:r>
                        </m:e>
                        <m:sub>
                          <m:r>
                            <a:rPr lang="en-US" sz="3600" b="0" i="1" smtClean="0">
                              <a:latin typeface="Cambria Math" panose="02040503050406030204" pitchFamily="18" charset="0"/>
                            </a:rPr>
                            <m:t>𝑡</m:t>
                          </m:r>
                          <m:r>
                            <a:rPr lang="en-US" sz="3600" b="0" i="1" smtClean="0">
                              <a:latin typeface="Cambria Math" panose="02040503050406030204" pitchFamily="18" charset="0"/>
                            </a:rPr>
                            <m:t>,</m:t>
                          </m:r>
                          <m:r>
                            <a:rPr lang="en-US" sz="3600" b="0" i="1" smtClean="0">
                              <a:latin typeface="Cambria Math" panose="02040503050406030204" pitchFamily="18" charset="0"/>
                            </a:rPr>
                            <m:t>𝑙</m:t>
                          </m:r>
                        </m:sub>
                      </m:sSub>
                      <m:r>
                        <a:rPr lang="en-US" sz="3600" b="0" i="1" smtClean="0">
                          <a:latin typeface="Cambria Math" panose="02040503050406030204" pitchFamily="18" charset="0"/>
                        </a:rPr>
                        <m:t>=</m:t>
                      </m:r>
                      <m:d>
                        <m:dPr>
                          <m:begChr m:val="{"/>
                          <m:endChr m:val=""/>
                          <m:ctrlPr>
                            <a:rPr lang="en-US" sz="3600" b="0" i="1" smtClean="0">
                              <a:latin typeface="Cambria Math" panose="02040503050406030204" pitchFamily="18" charset="0"/>
                            </a:rPr>
                          </m:ctrlPr>
                        </m:dPr>
                        <m:e>
                          <m:eqArr>
                            <m:eqArrPr>
                              <m:ctrlPr>
                                <a:rPr lang="en-US" sz="3600" b="0" i="1" smtClean="0">
                                  <a:latin typeface="Cambria Math" panose="02040503050406030204" pitchFamily="18" charset="0"/>
                                </a:rPr>
                              </m:ctrlPr>
                            </m:eqArrPr>
                            <m:e>
                              <m:r>
                                <a:rPr lang="en-US" sz="3600" b="0" i="1" smtClean="0">
                                  <a:latin typeface="Cambria Math" panose="02040503050406030204" pitchFamily="18" charset="0"/>
                                </a:rPr>
                                <m:t>1 </m:t>
                              </m:r>
                              <m:r>
                                <a:rPr lang="en-US" sz="3600" b="0" i="1" smtClean="0">
                                  <a:latin typeface="Cambria Math" panose="02040503050406030204" pitchFamily="18" charset="0"/>
                                </a:rPr>
                                <m:t>𝑖𝑓</m:t>
                              </m:r>
                              <m:r>
                                <a:rPr lang="en-US" sz="3600" b="0" i="1" smtClean="0">
                                  <a:latin typeface="Cambria Math" panose="02040503050406030204" pitchFamily="18" charset="0"/>
                                </a:rPr>
                                <m:t> </m:t>
                              </m:r>
                              <m:r>
                                <a:rPr lang="en-US" sz="3600" b="0" i="1" smtClean="0">
                                  <a:latin typeface="Cambria Math" panose="02040503050406030204" pitchFamily="18" charset="0"/>
                                </a:rPr>
                                <m:t>𝑡𝑜𝑢𝑟</m:t>
                              </m:r>
                              <m:r>
                                <a:rPr lang="en-US" sz="3600" b="0" i="1" smtClean="0">
                                  <a:latin typeface="Cambria Math" panose="02040503050406030204" pitchFamily="18" charset="0"/>
                                </a:rPr>
                                <m:t> </m:t>
                              </m:r>
                              <m:r>
                                <a:rPr lang="en-US" sz="3600" b="0" i="1" smtClean="0">
                                  <a:latin typeface="Cambria Math" panose="02040503050406030204" pitchFamily="18" charset="0"/>
                                </a:rPr>
                                <m:t>𝑡</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𝑇</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𝑖𝑠</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𝑙𝑒𝑎𝑑</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𝑏𝑦</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𝑙𝑒𝑎𝑑𝑒𝑟</m:t>
                              </m:r>
                              <m:r>
                                <a:rPr lang="en-US" sz="3600" b="0" i="1" smtClean="0">
                                  <a:latin typeface="Cambria Math" panose="02040503050406030204" pitchFamily="18" charset="0"/>
                                  <a:ea typeface="Cambria Math" panose="02040503050406030204" pitchFamily="18" charset="0"/>
                                </a:rPr>
                                <m:t> </m:t>
                              </m:r>
                              <m:r>
                                <a:rPr lang="en-US" sz="3600" b="0" i="1" smtClean="0">
                                  <a:latin typeface="Cambria Math" panose="02040503050406030204" pitchFamily="18" charset="0"/>
                                  <a:ea typeface="Cambria Math" panose="02040503050406030204" pitchFamily="18" charset="0"/>
                                </a:rPr>
                                <m:t>𝑙</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𝐿</m:t>
                              </m:r>
                            </m:e>
                            <m:e>
                              <m:r>
                                <a:rPr lang="en-US" sz="3600" b="0" i="1" smtClean="0">
                                  <a:latin typeface="Cambria Math" panose="02040503050406030204" pitchFamily="18" charset="0"/>
                                </a:rPr>
                                <m:t>0 </m:t>
                              </m:r>
                              <m:r>
                                <a:rPr lang="en-US" sz="3600" b="0" i="1" smtClean="0">
                                  <a:latin typeface="Cambria Math" panose="02040503050406030204" pitchFamily="18" charset="0"/>
                                </a:rPr>
                                <m:t>𝑜𝑡h𝑒𝑟𝑤𝑖𝑠𝑒</m:t>
                              </m:r>
                            </m:e>
                          </m:eqArr>
                        </m:e>
                      </m:d>
                    </m:oMath>
                  </m:oMathPara>
                </a14:m>
                <a:endParaRPr lang="tr-TR" err="1"/>
              </a:p>
            </p:txBody>
          </p:sp>
        </mc:Choice>
        <mc:Fallback xmlns="">
          <p:sp>
            <p:nvSpPr>
              <p:cNvPr id="3" name="Content Placeholder 2">
                <a:extLst>
                  <a:ext uri="{FF2B5EF4-FFF2-40B4-BE49-F238E27FC236}">
                    <a16:creationId xmlns:a16="http://schemas.microsoft.com/office/drawing/2014/main" id="{19D25F2B-7755-32E6-E9D0-A58760B1417B}"/>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975800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8F117-7963-FBB9-1AAD-817EA96545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0E4FA5-C926-6A19-4C23-0D28B5FDDEBB}"/>
              </a:ext>
            </a:extLst>
          </p:cNvPr>
          <p:cNvSpPr>
            <a:spLocks noGrp="1"/>
          </p:cNvSpPr>
          <p:nvPr>
            <p:ph type="title"/>
          </p:nvPr>
        </p:nvSpPr>
        <p:spPr/>
        <p:txBody>
          <a:bodyPr/>
          <a:lstStyle/>
          <a:p>
            <a:r>
              <a:rPr lang="en-US"/>
              <a:t>Constraints (Part 1)</a:t>
            </a:r>
            <a:endParaRPr lang="tr-T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A4BDBF7-6972-D248-FC64-BB2F664E347B}"/>
                  </a:ext>
                </a:extLst>
              </p:cNvPr>
              <p:cNvSpPr>
                <a:spLocks noGrp="1"/>
              </p:cNvSpPr>
              <p:nvPr>
                <p:ph idx="1"/>
              </p:nvPr>
            </p:nvSpPr>
            <p:spPr/>
            <p:txBody>
              <a:bodyPr vert="horz" lIns="91440" tIns="45720" rIns="91440" bIns="45720" rtlCol="0" anchor="t">
                <a:normAutofit/>
              </a:bodyPr>
              <a:lstStyle/>
              <a:p>
                <a:r>
                  <a:rPr lang="en-US"/>
                  <a:t>Constraint 1: Each tour is only assigned to a single leader. This also ensures that every tour is assigned:</a:t>
                </a:r>
              </a:p>
              <a:p>
                <a:pPr marL="0" indent="0">
                  <a:buNone/>
                </a:pPr>
                <a14:m>
                  <m:oMathPara xmlns:m="http://schemas.openxmlformats.org/officeDocument/2006/math">
                    <m:oMathParaPr>
                      <m:jc m:val="centerGroup"/>
                    </m:oMathParaPr>
                    <m:oMath xmlns:m="http://schemas.openxmlformats.org/officeDocument/2006/math">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sub>
                        <m:sup/>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𝑡𝑙</m:t>
                              </m:r>
                            </m:sub>
                          </m:sSub>
                        </m:e>
                      </m:nary>
                      <m:r>
                        <a:rPr lang="en-US" b="0" i="1" smtClean="0">
                          <a:latin typeface="Cambria Math" panose="02040503050406030204" pitchFamily="18" charset="0"/>
                        </a:rPr>
                        <m:t>=1  ∀</m:t>
                      </m:r>
                      <m:r>
                        <a:rPr lang="en-US" i="1">
                          <a:latin typeface="Cambria Math" panose="02040503050406030204" pitchFamily="18" charset="0"/>
                          <a:ea typeface="Cambria Math" panose="02040503050406030204" pitchFamily="18" charset="0"/>
                        </a:rPr>
                        <m:t>𝑡</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𝑇</m:t>
                      </m:r>
                    </m:oMath>
                  </m:oMathPara>
                </a14:m>
                <a:endParaRPr lang="en-US"/>
              </a:p>
              <a:p>
                <a:r>
                  <a:rPr lang="en-US"/>
                  <a:t>Constraint 2: Tour leaders that don't have an American visa cannot give tours in the USA (this is just tour leader C for tours 0 and 8):</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0,2</m:t>
                          </m:r>
                        </m:sub>
                      </m:sSub>
                      <m:r>
                        <a:rPr lang="en-US" b="0" i="1" smtClean="0">
                          <a:latin typeface="Cambria Math" panose="02040503050406030204" pitchFamily="18" charset="0"/>
                        </a:rPr>
                        <m:t>=0</m:t>
                      </m:r>
                    </m:oMath>
                  </m:oMathPara>
                </a14:m>
                <a:endParaRPr lang="en-US"/>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8,2</m:t>
                          </m:r>
                        </m:sub>
                      </m:sSub>
                      <m:r>
                        <a:rPr lang="en-US" b="0" i="1" smtClean="0">
                          <a:latin typeface="Cambria Math" panose="02040503050406030204" pitchFamily="18" charset="0"/>
                        </a:rPr>
                        <m:t>=0</m:t>
                      </m:r>
                    </m:oMath>
                  </m:oMathPara>
                </a14:m>
                <a:endParaRPr lang="en-US"/>
              </a:p>
            </p:txBody>
          </p:sp>
        </mc:Choice>
        <mc:Fallback xmlns="">
          <p:sp>
            <p:nvSpPr>
              <p:cNvPr id="3" name="Content Placeholder 2">
                <a:extLst>
                  <a:ext uri="{FF2B5EF4-FFF2-40B4-BE49-F238E27FC236}">
                    <a16:creationId xmlns:a16="http://schemas.microsoft.com/office/drawing/2014/main" id="{1A4BDBF7-6972-D248-FC64-BB2F664E347B}"/>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938972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1BC6-BD42-AE7D-9B7B-D6D7D09108D6}"/>
              </a:ext>
            </a:extLst>
          </p:cNvPr>
          <p:cNvSpPr>
            <a:spLocks noGrp="1"/>
          </p:cNvSpPr>
          <p:nvPr>
            <p:ph type="title"/>
          </p:nvPr>
        </p:nvSpPr>
        <p:spPr/>
        <p:txBody>
          <a:bodyPr/>
          <a:lstStyle/>
          <a:p>
            <a:r>
              <a:rPr lang="en-US"/>
              <a:t>Constraints (Part 2)</a:t>
            </a:r>
            <a:endParaRPr lang="en-CA"/>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697BCE-03BB-1F50-6F3F-F420980BFB41}"/>
                  </a:ext>
                </a:extLst>
              </p:cNvPr>
              <p:cNvSpPr>
                <a:spLocks noGrp="1"/>
              </p:cNvSpPr>
              <p:nvPr>
                <p:ph idx="1"/>
              </p:nvPr>
            </p:nvSpPr>
            <p:spPr>
              <a:xfrm>
                <a:off x="838200" y="1543050"/>
                <a:ext cx="10515600" cy="4949825"/>
              </a:xfrm>
            </p:spPr>
            <p:txBody>
              <a:bodyPr>
                <a:normAutofit fontScale="85000" lnSpcReduction="20000"/>
              </a:bodyPr>
              <a:lstStyle/>
              <a:p>
                <a:r>
                  <a:rPr lang="en-US" b="1" dirty="0"/>
                  <a:t>Constraint 3: </a:t>
                </a:r>
                <a:r>
                  <a:rPr lang="en-US" dirty="0"/>
                  <a:t>Tour leaders must have a three-day vacation between tours. For example, if a tour ends on December 14, the tour leader who So, that tour can only start another tour on December 17 earliest, so a difference of 3 or more days is OK.</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𝑙</m:t>
                          </m:r>
                        </m:sub>
                      </m:sSub>
                      <m:r>
                        <a:rPr lang="en-US" b="0" i="1" smtClean="0">
                          <a:latin typeface="Cambria Math" panose="02040503050406030204" pitchFamily="18" charset="0"/>
                        </a:rPr>
                        <m:t>≤1 ∀</m:t>
                      </m:r>
                      <m:r>
                        <a:rPr lang="en-US" b="0" i="1" smtClean="0">
                          <a:latin typeface="Cambria Math" panose="02040503050406030204" pitchFamily="18" charset="0"/>
                          <a:ea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1,2,…, </m:t>
                          </m:r>
                          <m:d>
                            <m:dPr>
                              <m:begChr m:val="|"/>
                              <m:endChr m:val="|"/>
                              <m:ctrlPr>
                                <a:rPr lang="en-US" b="0" i="1" smtClean="0">
                                  <a:latin typeface="Cambria Math" panose="02040503050406030204" pitchFamily="18" charset="0"/>
                                  <a:ea typeface="Cambria Math" panose="02040503050406030204" pitchFamily="18" charset="0"/>
                                </a:rPr>
                              </m:ctrlPr>
                            </m:dPr>
                            <m:e>
                              <m:r>
                                <a:rPr lang="en-CA" b="0" i="1" smtClean="0">
                                  <a:latin typeface="Cambria Math" panose="02040503050406030204" pitchFamily="18" charset="0"/>
                                  <a:ea typeface="Cambria Math" panose="02040503050406030204" pitchFamily="18" charset="0"/>
                                </a:rPr>
                                <m:t>𝑇</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e>
                      </m:d>
                    </m:oMath>
                  </m:oMathPara>
                </a14:m>
                <a:endParaRPr lang="en-US" b="0" i="1"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𝐼𝐹</m:t>
                      </m:r>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𝐸</m:t>
                          </m:r>
                        </m:e>
                        <m:sub>
                          <m:r>
                            <a:rPr lang="en-US" b="0" i="1" smtClean="0">
                              <a:latin typeface="Cambria Math" panose="02040503050406030204" pitchFamily="18" charset="0"/>
                              <a:ea typeface="Cambria Math" panose="02040503050406030204" pitchFamily="18" charset="0"/>
                            </a:rPr>
                            <m:t>𝑡</m:t>
                          </m:r>
                        </m:sub>
                      </m:sSub>
                      <m:r>
                        <a:rPr lang="en-US" b="0" i="1" smtClean="0">
                          <a:latin typeface="Cambria Math" panose="02040503050406030204" pitchFamily="18" charset="0"/>
                          <a:ea typeface="Cambria Math" panose="02040503050406030204" pitchFamily="18" charset="0"/>
                        </a:rPr>
                        <m:t>≤2</m:t>
                      </m:r>
                    </m:oMath>
                  </m:oMathPara>
                </a14:m>
                <a:endParaRPr lang="en-CA" dirty="0"/>
              </a:p>
              <a:p>
                <a:pPr marL="0" indent="0">
                  <a:buNone/>
                </a:pPr>
                <a:r>
                  <a:rPr lang="en-CA" sz="2400" b="1" dirty="0"/>
                  <a:t>In Python it would look like this:</a:t>
                </a:r>
              </a:p>
              <a:p>
                <a:r>
                  <a:rPr lang="en-US" sz="1800" dirty="0"/>
                  <a:t>for l in leaders:</a:t>
                </a:r>
              </a:p>
              <a:p>
                <a:pPr lvl="1"/>
                <a:r>
                  <a:rPr lang="en-US" sz="1800" dirty="0"/>
                  <a:t>for t in tours:</a:t>
                </a:r>
              </a:p>
              <a:p>
                <a:pPr lvl="2"/>
                <a:r>
                  <a:rPr lang="en-US" sz="1800" dirty="0"/>
                  <a:t>for </a:t>
                </a:r>
                <a:r>
                  <a:rPr lang="en-US" sz="1800" dirty="0" err="1"/>
                  <a:t>i</a:t>
                </a:r>
                <a:r>
                  <a:rPr lang="en-US" sz="1800" dirty="0"/>
                  <a:t> in range(1, </a:t>
                </a:r>
                <a:r>
                  <a:rPr lang="en-US" sz="1800" dirty="0" err="1"/>
                  <a:t>len</a:t>
                </a:r>
                <a:r>
                  <a:rPr lang="en-US" sz="1800" dirty="0"/>
                  <a:t>(tours) - t):</a:t>
                </a:r>
              </a:p>
              <a:p>
                <a:pPr lvl="3"/>
                <a:r>
                  <a:rPr lang="en-US" dirty="0"/>
                  <a:t>if </a:t>
                </a:r>
                <a:r>
                  <a:rPr lang="en-US" dirty="0" err="1"/>
                  <a:t>start_day_list</a:t>
                </a:r>
                <a:r>
                  <a:rPr lang="en-US" dirty="0"/>
                  <a:t>[t + </a:t>
                </a:r>
                <a:r>
                  <a:rPr lang="en-US" dirty="0" err="1"/>
                  <a:t>i</a:t>
                </a:r>
                <a:r>
                  <a:rPr lang="en-US" dirty="0"/>
                  <a:t>] - </a:t>
                </a:r>
                <a:r>
                  <a:rPr lang="en-US" dirty="0" err="1"/>
                  <a:t>end_day_list</a:t>
                </a:r>
                <a:r>
                  <a:rPr lang="en-US" dirty="0"/>
                  <a:t>[t] &lt;= a:</a:t>
                </a:r>
              </a:p>
              <a:p>
                <a:pPr lvl="4"/>
                <a:r>
                  <a:rPr lang="en-US" dirty="0" err="1"/>
                  <a:t>model.addConstr</a:t>
                </a:r>
                <a:r>
                  <a:rPr lang="en-US" dirty="0"/>
                  <a:t>(x[</a:t>
                </a:r>
                <a:r>
                  <a:rPr lang="en-US" dirty="0" err="1"/>
                  <a:t>t+i</a:t>
                </a:r>
                <a:r>
                  <a:rPr lang="en-US" dirty="0"/>
                  <a:t>, l] + x[t, l] &lt;= 1)</a:t>
                </a:r>
                <a:endParaRPr lang="en-CA" dirty="0"/>
              </a:p>
              <a:p>
                <a:r>
                  <a:rPr lang="en-CA" dirty="0"/>
                  <a:t>For example, let’s say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=0, </m:t>
                    </m:r>
                    <m:r>
                      <a:rPr lang="en-US" b="0" i="1" smtClean="0">
                        <a:latin typeface="Cambria Math" panose="02040503050406030204" pitchFamily="18" charset="0"/>
                      </a:rPr>
                      <m:t>𝑡</m:t>
                    </m:r>
                    <m:r>
                      <a:rPr lang="en-US" b="0" i="1" smtClean="0">
                        <a:latin typeface="Cambria Math" panose="02040503050406030204" pitchFamily="18" charset="0"/>
                      </a:rPr>
                      <m:t>=0</m:t>
                    </m:r>
                  </m:oMath>
                </a14:m>
                <a:r>
                  <a:rPr lang="en-CA" dirty="0"/>
                  <a:t>. Then </a:t>
                </a:r>
                <a14:m>
                  <m:oMath xmlns:m="http://schemas.openxmlformats.org/officeDocument/2006/math">
                    <m:r>
                      <a:rPr lang="en-US" b="0" i="1" smtClean="0">
                        <a:latin typeface="Cambria Math" panose="02040503050406030204" pitchFamily="18" charset="0"/>
                      </a:rPr>
                      <m:t>𝑖</m:t>
                    </m:r>
                  </m:oMath>
                </a14:m>
                <a:r>
                  <a:rPr lang="en-CA" dirty="0"/>
                  <a:t> would iterate between 1 and 15-0=15. So, Python will check the difference of all other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CA" dirty="0"/>
                  <a:t> tour start dates with the end date of tour t. If that difference is &lt;= 2, then only one of tours </a:t>
                </a:r>
                <a14:m>
                  <m:oMath xmlns:m="http://schemas.openxmlformats.org/officeDocument/2006/math">
                    <m:r>
                      <a:rPr lang="en-US" b="0" i="1" smtClean="0">
                        <a:latin typeface="Cambria Math" panose="02040503050406030204" pitchFamily="18" charset="0"/>
                      </a:rPr>
                      <m:t>𝑡</m:t>
                    </m:r>
                  </m:oMath>
                </a14:m>
                <a:r>
                  <a:rPr lang="en-CA" dirty="0"/>
                  <a:t> or </a:t>
                </a:r>
                <a14:m>
                  <m:oMath xmlns:m="http://schemas.openxmlformats.org/officeDocument/2006/math">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𝑖</m:t>
                    </m:r>
                  </m:oMath>
                </a14:m>
                <a:r>
                  <a:rPr lang="en-CA" dirty="0"/>
                  <a:t> can be given by leader </a:t>
                </a:r>
                <a14:m>
                  <m:oMath xmlns:m="http://schemas.openxmlformats.org/officeDocument/2006/math">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𝐴</m:t>
                    </m:r>
                  </m:oMath>
                </a14:m>
                <a:r>
                  <a:rPr lang="en-CA" dirty="0"/>
                  <a:t>.</a:t>
                </a:r>
              </a:p>
              <a:p>
                <a:r>
                  <a:rPr lang="en-CA" dirty="0"/>
                  <a:t>This is repeated for tours 1 to 14 and for leaders B to J.</a:t>
                </a:r>
              </a:p>
            </p:txBody>
          </p:sp>
        </mc:Choice>
        <mc:Fallback xmlns="">
          <p:sp>
            <p:nvSpPr>
              <p:cNvPr id="3" name="Content Placeholder 2">
                <a:extLst>
                  <a:ext uri="{FF2B5EF4-FFF2-40B4-BE49-F238E27FC236}">
                    <a16:creationId xmlns:a16="http://schemas.microsoft.com/office/drawing/2014/main" id="{75697BCE-03BB-1F50-6F3F-F420980BFB41}"/>
                  </a:ext>
                </a:extLst>
              </p:cNvPr>
              <p:cNvSpPr>
                <a:spLocks noGrp="1" noRot="1" noChangeAspect="1" noMove="1" noResize="1" noEditPoints="1" noAdjustHandles="1" noChangeArrowheads="1" noChangeShapeType="1" noTextEdit="1"/>
              </p:cNvSpPr>
              <p:nvPr>
                <p:ph idx="1"/>
              </p:nvPr>
            </p:nvSpPr>
            <p:spPr>
              <a:xfrm>
                <a:off x="838200" y="1543050"/>
                <a:ext cx="10515600" cy="4949825"/>
              </a:xfrm>
              <a:blipFill>
                <a:blip r:embed="rId2"/>
                <a:stretch>
                  <a:fillRect l="-812" t="-2833" r="-1507" b="-985"/>
                </a:stretch>
              </a:blipFill>
            </p:spPr>
            <p:txBody>
              <a:bodyPr/>
              <a:lstStyle/>
              <a:p>
                <a:r>
                  <a:rPr lang="en-US">
                    <a:noFill/>
                  </a:rPr>
                  <a:t> </a:t>
                </a:r>
              </a:p>
            </p:txBody>
          </p:sp>
        </mc:Fallback>
      </mc:AlternateContent>
    </p:spTree>
    <p:extLst>
      <p:ext uri="{BB962C8B-B14F-4D97-AF65-F5344CB8AC3E}">
        <p14:creationId xmlns:p14="http://schemas.microsoft.com/office/powerpoint/2010/main" val="21696428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D41F1D-D9D8-B605-B03E-01663AA4B6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47C285-25A0-2826-585C-38053E592F63}"/>
              </a:ext>
            </a:extLst>
          </p:cNvPr>
          <p:cNvSpPr>
            <a:spLocks noGrp="1"/>
          </p:cNvSpPr>
          <p:nvPr>
            <p:ph type="title"/>
          </p:nvPr>
        </p:nvSpPr>
        <p:spPr/>
        <p:txBody>
          <a:bodyPr/>
          <a:lstStyle/>
          <a:p>
            <a:r>
              <a:rPr lang="en-US"/>
              <a:t>Objective Function</a:t>
            </a:r>
            <a:endParaRPr lang="tr-T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232431E-9C53-DC32-B592-1AB70FD0991F}"/>
                  </a:ext>
                </a:extLst>
              </p:cNvPr>
              <p:cNvSpPr>
                <a:spLocks noGrp="1"/>
              </p:cNvSpPr>
              <p:nvPr>
                <p:ph idx="1"/>
              </p:nvPr>
            </p:nvSpPr>
            <p:spPr/>
            <p:txBody>
              <a:bodyPr vert="horz" lIns="91440" tIns="45720" rIns="91440" bIns="45720" rtlCol="0" anchor="t">
                <a:normAutofit/>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𝑆𝑎𝑡𝑖𝑠𝑓𝑎𝑐𝑡𝑖𝑜𝑛</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𝑡𝑙</m:t>
                                  </m:r>
                                </m:sub>
                              </m:sSub>
                            </m:e>
                          </m:nary>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r>
                        <a:rPr lang="en-US" b="0" i="1" smtClean="0">
                          <a:latin typeface="Cambria Math" panose="02040503050406030204" pitchFamily="18" charset="0"/>
                        </a:rPr>
                        <m:t>𝑀</m:t>
                      </m:r>
                    </m:oMath>
                  </m:oMathPara>
                </a14:m>
                <a:endParaRPr lang="en-CA"/>
              </a:p>
              <a:p>
                <a:pPr marL="0" indent="0">
                  <a:buNone/>
                </a:pPr>
                <a:endParaRPr lang="en-CA"/>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𝑇𝑜𝑡𝑎𝑙</m:t>
                      </m:r>
                      <m:r>
                        <a:rPr lang="en-US" b="0" i="1" smtClean="0">
                          <a:latin typeface="Cambria Math" panose="02040503050406030204" pitchFamily="18" charset="0"/>
                        </a:rPr>
                        <m:t> </m:t>
                      </m:r>
                      <m:r>
                        <a:rPr lang="en-US" b="0" i="1" smtClean="0">
                          <a:latin typeface="Cambria Math" panose="02040503050406030204" pitchFamily="18" charset="0"/>
                        </a:rPr>
                        <m:t>𝐹𝑒𝑒𝑠</m:t>
                      </m:r>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𝑇</m:t>
                          </m:r>
                        </m:sub>
                        <m:sup/>
                        <m:e>
                          <m:nary>
                            <m:naryPr>
                              <m:chr m:val="∑"/>
                              <m:supHide m:val="on"/>
                              <m:ctrlPr>
                                <a:rPr lang="en-US" b="0" i="1" smtClean="0">
                                  <a:latin typeface="Cambria Math" panose="02040503050406030204" pitchFamily="18" charset="0"/>
                                </a:rPr>
                              </m:ctrlPr>
                            </m:naryPr>
                            <m:sub>
                              <m:r>
                                <m:rPr>
                                  <m:brk m:alnAt="7"/>
                                </m:rPr>
                                <a:rPr lang="en-US" b="0" i="1" smtClean="0">
                                  <a:latin typeface="Cambria Math" panose="02040503050406030204" pitchFamily="18" charset="0"/>
                                </a:rPr>
                                <m:t>𝑙</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𝐿</m:t>
                              </m:r>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𝑡𝑙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𝐹</m:t>
                                  </m:r>
                                </m:e>
                                <m:sub>
                                  <m:r>
                                    <a:rPr lang="en-US" b="0" i="1" smtClean="0">
                                      <a:latin typeface="Cambria Math" panose="02040503050406030204" pitchFamily="18" charset="0"/>
                                    </a:rPr>
                                    <m:t>𝑙</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𝐸</m:t>
                                  </m:r>
                                </m:e>
                                <m:sub>
                                  <m:r>
                                    <a:rPr lang="en-US" b="0" i="1" smtClean="0">
                                      <a:latin typeface="Cambria Math" panose="02040503050406030204" pitchFamily="18" charset="0"/>
                                    </a:rPr>
                                    <m:t>𝑡</m:t>
                                  </m:r>
                                </m:sub>
                              </m:sSub>
                            </m:e>
                          </m:nary>
                        </m:e>
                      </m:nary>
                    </m:oMath>
                  </m:oMathPara>
                </a14:m>
                <a:endParaRPr lang="en-CA"/>
              </a:p>
              <a:p>
                <a:pPr marL="0" indent="0">
                  <a:buNone/>
                </a:pPr>
                <a:endParaRPr lang="en-CA"/>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𝑶𝒃𝒋𝒆𝒄𝒕𝒊𝒗𝒆</m:t>
                      </m:r>
                      <m:r>
                        <a:rPr lang="en-CA" b="1" i="1" smtClean="0">
                          <a:latin typeface="Cambria Math" panose="02040503050406030204" pitchFamily="18" charset="0"/>
                        </a:rPr>
                        <m:t>:</m:t>
                      </m:r>
                    </m:oMath>
                  </m:oMathPara>
                </a14:m>
                <a:endParaRPr lang="en-CA" b="1"/>
              </a:p>
              <a:p>
                <a:pPr marL="0" indent="0">
                  <a:buNone/>
                </a:pPr>
                <a14:m>
                  <m:oMathPara xmlns:m="http://schemas.openxmlformats.org/officeDocument/2006/math">
                    <m:oMathParaPr>
                      <m:jc m:val="centerGroup"/>
                    </m:oMathParaPr>
                    <m:oMath xmlns:m="http://schemas.openxmlformats.org/officeDocument/2006/math">
                      <m:borderBox>
                        <m:borderBoxPr>
                          <m:ctrlPr>
                            <a:rPr lang="en-CA" b="0" i="1" smtClean="0">
                              <a:latin typeface="Cambria Math" panose="02040503050406030204" pitchFamily="18" charset="0"/>
                            </a:rPr>
                          </m:ctrlPr>
                        </m:borderBoxPr>
                        <m:e>
                          <m:r>
                            <a:rPr lang="en-CA" i="1">
                              <a:latin typeface="Cambria Math" panose="02040503050406030204" pitchFamily="18" charset="0"/>
                            </a:rPr>
                            <m:t>𝑀𝑖𝑛𝑖𝑚𝑖𝑧𝑒</m:t>
                          </m:r>
                          <m:r>
                            <a:rPr lang="en-CA" i="1">
                              <a:latin typeface="Cambria Math" panose="02040503050406030204" pitchFamily="18" charset="0"/>
                            </a:rPr>
                            <m:t> </m:t>
                          </m:r>
                          <m:r>
                            <a:rPr lang="en-CA" i="1">
                              <a:latin typeface="Cambria Math" panose="02040503050406030204" pitchFamily="18" charset="0"/>
                            </a:rPr>
                            <m:t>𝑇𝑜𝑡𝑎𝑙</m:t>
                          </m:r>
                          <m:r>
                            <a:rPr lang="en-CA" i="1">
                              <a:latin typeface="Cambria Math" panose="02040503050406030204" pitchFamily="18" charset="0"/>
                            </a:rPr>
                            <m:t> </m:t>
                          </m:r>
                          <m:r>
                            <a:rPr lang="en-CA" i="1">
                              <a:latin typeface="Cambria Math" panose="02040503050406030204" pitchFamily="18" charset="0"/>
                            </a:rPr>
                            <m:t>𝑆𝑎𝑡𝑖𝑠𝑓𝑎𝑐𝑡𝑖𝑜𝑛</m:t>
                          </m:r>
                          <m:r>
                            <a:rPr lang="en-CA" i="1">
                              <a:latin typeface="Cambria Math" panose="02040503050406030204" pitchFamily="18" charset="0"/>
                            </a:rPr>
                            <m:t>+</m:t>
                          </m:r>
                          <m:r>
                            <a:rPr lang="en-CA" i="1">
                              <a:latin typeface="Cambria Math" panose="02040503050406030204" pitchFamily="18" charset="0"/>
                            </a:rPr>
                            <m:t>𝑇𝑜𝑡𝑎𝑙</m:t>
                          </m:r>
                          <m:r>
                            <a:rPr lang="en-CA" i="1">
                              <a:latin typeface="Cambria Math" panose="02040503050406030204" pitchFamily="18" charset="0"/>
                            </a:rPr>
                            <m:t> </m:t>
                          </m:r>
                          <m:r>
                            <a:rPr lang="en-CA" i="1">
                              <a:latin typeface="Cambria Math" panose="02040503050406030204" pitchFamily="18" charset="0"/>
                            </a:rPr>
                            <m:t>𝐹𝑒𝑒𝑠</m:t>
                          </m:r>
                        </m:e>
                      </m:borderBox>
                    </m:oMath>
                  </m:oMathPara>
                </a14:m>
                <a:endParaRPr lang="en-CA"/>
              </a:p>
            </p:txBody>
          </p:sp>
        </mc:Choice>
        <mc:Fallback xmlns="">
          <p:sp>
            <p:nvSpPr>
              <p:cNvPr id="3" name="Content Placeholder 2">
                <a:extLst>
                  <a:ext uri="{FF2B5EF4-FFF2-40B4-BE49-F238E27FC236}">
                    <a16:creationId xmlns:a16="http://schemas.microsoft.com/office/drawing/2014/main" id="{C232431E-9C53-DC32-B592-1AB70FD0991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73638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themeOverride>
</file>

<file path=docMetadata/LabelInfo.xml><?xml version="1.0" encoding="utf-8"?>
<clbl:labelList xmlns:clbl="http://schemas.microsoft.com/office/2020/mipLabelMetadata">
  <clbl:label id="{78aac226-2f03-4b4d-9037-b46d56c55210}" enabled="0" method="" siteId="{78aac226-2f03-4b4d-9037-b46d56c55210}" removed="1"/>
</clbl:labelList>
</file>

<file path=docProps/app.xml><?xml version="1.0" encoding="utf-8"?>
<Properties xmlns="http://schemas.openxmlformats.org/officeDocument/2006/extended-properties" xmlns:vt="http://schemas.openxmlformats.org/officeDocument/2006/docPropsVTypes">
  <Template/>
  <TotalTime>24</TotalTime>
  <Words>2484</Words>
  <Application>Microsoft Office PowerPoint</Application>
  <PresentationFormat>Widescreen</PresentationFormat>
  <Paragraphs>288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Cambria Math</vt:lpstr>
      <vt:lpstr>Courier New</vt:lpstr>
      <vt:lpstr>Wingdings</vt:lpstr>
      <vt:lpstr>Office Theme</vt:lpstr>
      <vt:lpstr>MIE367 Case Study 9</vt:lpstr>
      <vt:lpstr>Case Summary</vt:lpstr>
      <vt:lpstr>Assumptions</vt:lpstr>
      <vt:lpstr>Data (Part 1)</vt:lpstr>
      <vt:lpstr>Data (Part 2)</vt:lpstr>
      <vt:lpstr>Decision Variables</vt:lpstr>
      <vt:lpstr>Constraints (Part 1)</vt:lpstr>
      <vt:lpstr>Constraints (Part 2)</vt:lpstr>
      <vt:lpstr>Objective Function</vt:lpstr>
      <vt:lpstr>Find Optimal Weight For Satisfaction Score</vt:lpstr>
      <vt:lpstr>Find Optimal Weight For Satisfaction Score (Part 2) - pseudocode</vt:lpstr>
      <vt:lpstr>Find Optimal Weight For Satisfaction Score (Part 3)</vt:lpstr>
      <vt:lpstr>Results For Base Model (Part 1)</vt:lpstr>
      <vt:lpstr>Results For Base Model (Part 2)</vt:lpstr>
      <vt:lpstr>Results for Base Model (Part 3)</vt:lpstr>
      <vt:lpstr>Sensitivity Analysis (Part 1)</vt:lpstr>
      <vt:lpstr>Sensitivity Analysis (Part 2)</vt:lpstr>
      <vt:lpstr>Sensitivity Analysis (Part 3)</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Dalya Mirlas</dc:creator>
  <cp:lastModifiedBy>Dalya Mirlas</cp:lastModifiedBy>
  <cp:revision>3</cp:revision>
  <dcterms:created xsi:type="dcterms:W3CDTF">2025-03-17T23:19:01Z</dcterms:created>
  <dcterms:modified xsi:type="dcterms:W3CDTF">2025-07-24T21:09:15Z</dcterms:modified>
</cp:coreProperties>
</file>