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72" r:id="rId5"/>
    <p:sldId id="259" r:id="rId6"/>
    <p:sldId id="269" r:id="rId7"/>
    <p:sldId id="270" r:id="rId8"/>
    <p:sldId id="271" r:id="rId9"/>
    <p:sldId id="260" r:id="rId10"/>
    <p:sldId id="268" r:id="rId11"/>
    <p:sldId id="262" r:id="rId12"/>
    <p:sldId id="266" r:id="rId13"/>
    <p:sldId id="267" r:id="rId14"/>
    <p:sldId id="261" r:id="rId15"/>
    <p:sldId id="273" r:id="rId16"/>
    <p:sldId id="274" r:id="rId17"/>
    <p:sldId id="275" r:id="rId18"/>
    <p:sldId id="276" r:id="rId19"/>
    <p:sldId id="281" r:id="rId20"/>
    <p:sldId id="280" r:id="rId21"/>
    <p:sldId id="277" r:id="rId22"/>
    <p:sldId id="265" r:id="rId23"/>
    <p:sldId id="278" r:id="rId24"/>
    <p:sldId id="263" r:id="rId25"/>
    <p:sldId id="279"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4828B-BF29-02A3-127D-CC0CB22CF6DF}" v="1164" dt="2025-02-13T03:40:24.581"/>
    <p1510:client id="{3A52C3D4-0D2B-20F0-55DD-A5CF1A15E4E7}" v="35" dt="2025-02-12T23:46:08.241"/>
    <p1510:client id="{5A16A1AB-19BB-4A3B-AF15-12AC81183210}" v="9699" dt="2025-02-13T04:05:01.870"/>
    <p1510:client id="{66B6EF11-A3D2-89D7-C407-F5C8A6A8640E}" v="1234" dt="2025-02-12T21:22:27.014"/>
    <p1510:client id="{68C7A54E-481F-98E8-82FE-5913A8101321}" v="940" dt="2025-02-13T03:40:25.399"/>
    <p1510:client id="{A9108455-E6D5-1A91-9F05-239D37B56C7A}" v="50" dt="2025-02-12T23:27:12.345"/>
    <p1510:client id="{CD3EA3AB-B04D-EB31-F5BB-44AC7D0FDEA0}" v="2334" dt="2025-02-12T23:26:11.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guide orient="horz" pos="2160"/>
        <p:guide pos="3840"/>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2F51-95BD-4C6C-A810-BD571CD20FFE}" type="datetimeFigureOut">
              <a:rPr lang="en-CA" smtClean="0"/>
              <a:t>2025-02-12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8279F-37FA-4364-9831-414BA06BF7F0}" type="slidenum">
              <a:rPr lang="en-CA" smtClean="0"/>
              <a:t>‹#›</a:t>
            </a:fld>
            <a:endParaRPr lang="en-CA"/>
          </a:p>
        </p:txBody>
      </p:sp>
    </p:spTree>
    <p:extLst>
      <p:ext uri="{BB962C8B-B14F-4D97-AF65-F5344CB8AC3E}">
        <p14:creationId xmlns:p14="http://schemas.microsoft.com/office/powerpoint/2010/main" val="17444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9C8279F-37FA-4364-9831-414BA06BF7F0}" type="slidenum">
              <a:rPr lang="en-CA" smtClean="0"/>
              <a:t>5</a:t>
            </a:fld>
            <a:endParaRPr lang="en-CA"/>
          </a:p>
        </p:txBody>
      </p:sp>
    </p:spTree>
    <p:extLst>
      <p:ext uri="{BB962C8B-B14F-4D97-AF65-F5344CB8AC3E}">
        <p14:creationId xmlns:p14="http://schemas.microsoft.com/office/powerpoint/2010/main" val="1008386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CCD2F-AEF2-323A-DF06-E2B32BFF3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DAE9E1-AB8E-DA2F-A856-320719C9F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C9597D-A935-DB4E-CC0D-C397C4A33FC4}"/>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55B6B4D5-00B1-8115-2014-EA5FF2E72E0C}"/>
              </a:ext>
            </a:extLst>
          </p:cNvPr>
          <p:cNvSpPr>
            <a:spLocks noGrp="1"/>
          </p:cNvSpPr>
          <p:nvPr>
            <p:ph type="sldNum" sz="quarter" idx="5"/>
          </p:nvPr>
        </p:nvSpPr>
        <p:spPr/>
        <p:txBody>
          <a:bodyPr/>
          <a:lstStyle/>
          <a:p>
            <a:fld id="{99C8279F-37FA-4364-9831-414BA06BF7F0}" type="slidenum">
              <a:rPr lang="en-CA" smtClean="0"/>
              <a:t>6</a:t>
            </a:fld>
            <a:endParaRPr lang="en-CA"/>
          </a:p>
        </p:txBody>
      </p:sp>
    </p:spTree>
    <p:extLst>
      <p:ext uri="{BB962C8B-B14F-4D97-AF65-F5344CB8AC3E}">
        <p14:creationId xmlns:p14="http://schemas.microsoft.com/office/powerpoint/2010/main" val="29017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285D6-303D-FC06-4DF0-695B99391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FB20B4-769A-AF99-7C39-01A612569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52BE5B-0EED-689D-D721-764471839A37}"/>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0B4AEE53-237A-96C7-D8C6-E4ABE2698801}"/>
              </a:ext>
            </a:extLst>
          </p:cNvPr>
          <p:cNvSpPr>
            <a:spLocks noGrp="1"/>
          </p:cNvSpPr>
          <p:nvPr>
            <p:ph type="sldNum" sz="quarter" idx="5"/>
          </p:nvPr>
        </p:nvSpPr>
        <p:spPr/>
        <p:txBody>
          <a:bodyPr/>
          <a:lstStyle/>
          <a:p>
            <a:fld id="{99C8279F-37FA-4364-9831-414BA06BF7F0}" type="slidenum">
              <a:rPr lang="en-CA" smtClean="0"/>
              <a:t>7</a:t>
            </a:fld>
            <a:endParaRPr lang="en-CA"/>
          </a:p>
        </p:txBody>
      </p:sp>
    </p:spTree>
    <p:extLst>
      <p:ext uri="{BB962C8B-B14F-4D97-AF65-F5344CB8AC3E}">
        <p14:creationId xmlns:p14="http://schemas.microsoft.com/office/powerpoint/2010/main" val="119115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06CE4-3C3F-2A47-14A2-96B3A62532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E51B21-A448-A0EB-AD1D-ED481E1466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71C7F4-B9C9-BF7C-C99F-9D75FBFF507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DD0F64A-96BD-324E-9103-17BF50BC5296}"/>
              </a:ext>
            </a:extLst>
          </p:cNvPr>
          <p:cNvSpPr>
            <a:spLocks noGrp="1"/>
          </p:cNvSpPr>
          <p:nvPr>
            <p:ph type="sldNum" sz="quarter" idx="5"/>
          </p:nvPr>
        </p:nvSpPr>
        <p:spPr/>
        <p:txBody>
          <a:bodyPr/>
          <a:lstStyle/>
          <a:p>
            <a:fld id="{99C8279F-37FA-4364-9831-414BA06BF7F0}" type="slidenum">
              <a:rPr lang="en-CA" smtClean="0"/>
              <a:t>8</a:t>
            </a:fld>
            <a:endParaRPr lang="en-CA"/>
          </a:p>
        </p:txBody>
      </p:sp>
    </p:spTree>
    <p:extLst>
      <p:ext uri="{BB962C8B-B14F-4D97-AF65-F5344CB8AC3E}">
        <p14:creationId xmlns:p14="http://schemas.microsoft.com/office/powerpoint/2010/main" val="3480623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MIE367 </a:t>
            </a:r>
            <a:br>
              <a:rPr lang="en-US" dirty="0"/>
            </a:br>
            <a:r>
              <a:rPr lang="en-US" dirty="0"/>
              <a:t>Group 3 - Case Study 5</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Dalya </a:t>
            </a:r>
            <a:r>
              <a:rPr lang="en-US" dirty="0" err="1"/>
              <a:t>Mirlas</a:t>
            </a:r>
            <a:r>
              <a:rPr lang="en-US" dirty="0"/>
              <a:t>, Taleen </a:t>
            </a:r>
            <a:r>
              <a:rPr lang="en-US" dirty="0" err="1"/>
              <a:t>Kutob</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F930F-81C6-3EA1-63AF-EFD25F802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68F59-6F40-7D0C-D8D8-2CD9CFB82147}"/>
              </a:ext>
            </a:extLst>
          </p:cNvPr>
          <p:cNvSpPr>
            <a:spLocks noGrp="1"/>
          </p:cNvSpPr>
          <p:nvPr>
            <p:ph type="title"/>
          </p:nvPr>
        </p:nvSpPr>
        <p:spPr/>
        <p:txBody>
          <a:bodyPr/>
          <a:lstStyle/>
          <a:p>
            <a:r>
              <a:rPr lang="en-US" dirty="0"/>
              <a:t>Parameters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4BED87A-4894-EA08-B6A7-1D41D59FE2C4}"/>
                  </a:ext>
                </a:extLst>
              </p:cNvPr>
              <p:cNvSpPr txBox="1"/>
              <p:nvPr/>
            </p:nvSpPr>
            <p:spPr>
              <a:xfrm>
                <a:off x="903942" y="1549069"/>
                <a:ext cx="940008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oMath>
                  </m:oMathPara>
                </a14:m>
                <a:endParaRPr lang="en-US" sz="2400" dirty="0"/>
              </a:p>
              <a:p>
                <a:r>
                  <a:rPr lang="en-US" sz="2400" dirty="0"/>
                  <a:t>This corresponds to the pallet number, where each pallet to be stored has its own number/ID.</a:t>
                </a:r>
              </a:p>
              <a:p>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oMath>
                  </m:oMathPara>
                </a14:m>
                <a:endParaRPr lang="en-US" sz="2400" dirty="0"/>
              </a:p>
              <a:p>
                <a:r>
                  <a:rPr lang="en-US" sz="2400" dirty="0"/>
                  <a:t>This corresponds to the month number that we want to store a certain pallet in.</a:t>
                </a:r>
              </a:p>
              <a:p>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oMath>
                  </m:oMathPara>
                </a14:m>
                <a:endParaRPr lang="en-US" sz="2400" dirty="0"/>
              </a:p>
              <a:p>
                <a:r>
                  <a:rPr lang="en-US" sz="2400" dirty="0"/>
                  <a:t>This corresponds to the four different golf product types.</a:t>
                </a:r>
              </a:p>
              <a:p>
                <a:endParaRPr lang="en-US" sz="2400" dirty="0"/>
              </a:p>
              <a:p>
                <a:endParaRPr lang="en-US" sz="2400" dirty="0"/>
              </a:p>
            </p:txBody>
          </p:sp>
        </mc:Choice>
        <mc:Fallback>
          <p:sp>
            <p:nvSpPr>
              <p:cNvPr id="10" name="TextBox 9">
                <a:extLst>
                  <a:ext uri="{FF2B5EF4-FFF2-40B4-BE49-F238E27FC236}">
                    <a16:creationId xmlns:a16="http://schemas.microsoft.com/office/drawing/2014/main" id="{44BED87A-4894-EA08-B6A7-1D41D59FE2C4}"/>
                  </a:ext>
                </a:extLst>
              </p:cNvPr>
              <p:cNvSpPr txBox="1">
                <a:spLocks noRot="1" noChangeAspect="1" noMove="1" noResize="1" noEditPoints="1" noAdjustHandles="1" noChangeArrowheads="1" noChangeShapeType="1" noTextEdit="1"/>
              </p:cNvSpPr>
              <p:nvPr/>
            </p:nvSpPr>
            <p:spPr>
              <a:xfrm>
                <a:off x="903942" y="1549069"/>
                <a:ext cx="9400082" cy="4524315"/>
              </a:xfrm>
              <a:prstGeom prst="rect">
                <a:avLst/>
              </a:prstGeom>
              <a:blipFill>
                <a:blip r:embed="rId2"/>
                <a:stretch>
                  <a:fillRect l="-973" r="-389"/>
                </a:stretch>
              </a:blipFill>
            </p:spPr>
            <p:txBody>
              <a:bodyPr/>
              <a:lstStyle/>
              <a:p>
                <a:r>
                  <a:rPr lang="en-CA">
                    <a:noFill/>
                  </a:rPr>
                  <a:t> </a:t>
                </a:r>
              </a:p>
            </p:txBody>
          </p:sp>
        </mc:Fallback>
      </mc:AlternateContent>
    </p:spTree>
    <p:extLst>
      <p:ext uri="{BB962C8B-B14F-4D97-AF65-F5344CB8AC3E}">
        <p14:creationId xmlns:p14="http://schemas.microsoft.com/office/powerpoint/2010/main" val="260101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743A-D26D-3960-DE84-D19B1240720C}"/>
              </a:ext>
            </a:extLst>
          </p:cNvPr>
          <p:cNvSpPr>
            <a:spLocks noGrp="1"/>
          </p:cNvSpPr>
          <p:nvPr>
            <p:ph type="title"/>
          </p:nvPr>
        </p:nvSpPr>
        <p:spPr/>
        <p:txBody>
          <a:bodyPr/>
          <a:lstStyle/>
          <a:p>
            <a:r>
              <a:rPr lang="en-US"/>
              <a:t>Objective Function – Part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0D0C46-A68B-9DE0-7011-2B577C040301}"/>
                  </a:ext>
                </a:extLst>
              </p:cNvPr>
              <p:cNvSpPr>
                <a:spLocks noGrp="1"/>
              </p:cNvSpPr>
              <p:nvPr>
                <p:ph idx="1"/>
              </p:nvPr>
            </p:nvSpPr>
            <p:spPr>
              <a:xfrm>
                <a:off x="838200" y="1773523"/>
                <a:ext cx="10548164" cy="3784722"/>
              </a:xfrm>
            </p:spPr>
            <p:txBody>
              <a:bodyPr vert="horz" lIns="91440" tIns="45720" rIns="91440" bIns="45720" rtlCol="0" anchor="t">
                <a:normAutofit/>
              </a:bodyPr>
              <a:lstStyle/>
              <a:p>
                <a:pPr marL="0" indent="0">
                  <a:buNone/>
                </a:pPr>
                <a:r>
                  <a:rPr lang="en-US" dirty="0"/>
                  <a:t>Our objective function aims to maximize revenue which can be generally expressed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𝑟𝑒𝑣𝑒𝑛𝑢𝑒</m:t>
                      </m:r>
                      <m:r>
                        <a:rPr lang="en-US" b="0" i="1" smtClean="0">
                          <a:latin typeface="Cambria Math" panose="02040503050406030204" pitchFamily="18" charset="0"/>
                        </a:rPr>
                        <m:t>=</m:t>
                      </m:r>
                      <m:r>
                        <a:rPr lang="en-US" b="0" i="1" smtClean="0">
                          <a:latin typeface="Cambria Math" panose="02040503050406030204" pitchFamily="18" charset="0"/>
                        </a:rPr>
                        <m:t>𝑝𝑟𝑜𝑓𝑖𝑡</m:t>
                      </m:r>
                      <m:r>
                        <a:rPr lang="en-US" b="0" i="1" smtClean="0">
                          <a:latin typeface="Cambria Math" panose="02040503050406030204" pitchFamily="18" charset="0"/>
                        </a:rPr>
                        <m:t>−</m:t>
                      </m:r>
                      <m:r>
                        <a:rPr lang="en-US" b="0" i="1" smtClean="0">
                          <a:latin typeface="Cambria Math" panose="02040503050406030204" pitchFamily="18" charset="0"/>
                        </a:rPr>
                        <m:t>𝑒𝑥𝑝𝑒𝑛𝑠𝑒𝑠</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𝑝𝑟𝑜𝑓𝑖𝑡</m:t>
                      </m:r>
                      <m:r>
                        <a:rPr lang="en-US" sz="2400" b="0" i="1" smtClean="0">
                          <a:latin typeface="Cambria Math" panose="02040503050406030204" pitchFamily="18" charset="0"/>
                        </a:rPr>
                        <m:t>=</m:t>
                      </m:r>
                      <m:r>
                        <a:rPr lang="en-US" sz="2400" b="0" i="1" smtClean="0">
                          <a:latin typeface="Cambria Math" panose="02040503050406030204" pitchFamily="18" charset="0"/>
                        </a:rPr>
                        <m:t>𝑖𝑛𝑐𝑜𝑚𝑒</m:t>
                      </m:r>
                      <m:r>
                        <a:rPr lang="en-US" sz="2400" b="0" i="1" smtClean="0">
                          <a:latin typeface="Cambria Math" panose="02040503050406030204" pitchFamily="18" charset="0"/>
                        </a:rPr>
                        <m:t> </m:t>
                      </m:r>
                      <m:r>
                        <a:rPr lang="en-US" sz="2400" b="0" i="1" smtClean="0">
                          <a:latin typeface="Cambria Math" panose="02040503050406030204" pitchFamily="18" charset="0"/>
                        </a:rPr>
                        <m:t>𝑚𝑎𝑑𝑒</m:t>
                      </m:r>
                      <m:r>
                        <a:rPr lang="en-US" sz="2400" b="0" i="1" smtClean="0">
                          <a:latin typeface="Cambria Math" panose="02040503050406030204" pitchFamily="18" charset="0"/>
                        </a:rPr>
                        <m:t> </m:t>
                      </m:r>
                      <m:r>
                        <a:rPr lang="en-US" sz="2400" b="0" i="1" smtClean="0">
                          <a:latin typeface="Cambria Math" panose="02040503050406030204" pitchFamily="18" charset="0"/>
                        </a:rPr>
                        <m:t>𝑏𝑦</m:t>
                      </m:r>
                      <m:r>
                        <a:rPr lang="en-US" sz="2400" b="0" i="1" smtClean="0">
                          <a:latin typeface="Cambria Math" panose="02040503050406030204" pitchFamily="18" charset="0"/>
                        </a:rPr>
                        <m:t> </m:t>
                      </m:r>
                      <m:r>
                        <a:rPr lang="en-US" sz="2400" b="0" i="1" smtClean="0">
                          <a:latin typeface="Cambria Math" panose="02040503050406030204" pitchFamily="18" charset="0"/>
                        </a:rPr>
                        <m:t>𝑖𝑛𝑣𝑒𝑠𝑡𝑖𝑛𝑔</m:t>
                      </m:r>
                      <m:r>
                        <a:rPr lang="en-US" sz="2400" b="0" i="1" smtClean="0">
                          <a:latin typeface="Cambria Math" panose="02040503050406030204" pitchFamily="18" charset="0"/>
                        </a:rPr>
                        <m:t> </m:t>
                      </m:r>
                      <m:r>
                        <a:rPr lang="en-US" sz="2400" b="0" i="1" smtClean="0">
                          <a:latin typeface="Cambria Math" panose="02040503050406030204" pitchFamily="18" charset="0"/>
                        </a:rPr>
                        <m:t>𝑑𝑒𝑙𝑎𝑦𝑒𝑑</m:t>
                      </m:r>
                      <m:r>
                        <a:rPr lang="en-US" sz="2400" b="0" i="1" smtClean="0">
                          <a:latin typeface="Cambria Math" panose="02040503050406030204" pitchFamily="18" charset="0"/>
                        </a:rPr>
                        <m:t> </m:t>
                      </m:r>
                      <m:r>
                        <a:rPr lang="en-US" sz="2400" b="0" i="1" smtClean="0">
                          <a:latin typeface="Cambria Math" panose="02040503050406030204" pitchFamily="18" charset="0"/>
                        </a:rPr>
                        <m:t>𝑑𝑢𝑡𝑦</m:t>
                      </m:r>
                      <m:r>
                        <a:rPr lang="en-US" sz="2400" b="0" i="1" smtClean="0">
                          <a:latin typeface="Cambria Math" panose="02040503050406030204" pitchFamily="18" charset="0"/>
                        </a:rPr>
                        <m:t> </m:t>
                      </m:r>
                      <m:r>
                        <a:rPr lang="en-US" sz="2400" b="0" i="1" smtClean="0">
                          <a:latin typeface="Cambria Math" panose="02040503050406030204" pitchFamily="18" charset="0"/>
                        </a:rPr>
                        <m:t>𝑓𝑟𝑒𝑒</m:t>
                      </m:r>
                      <m:r>
                        <a:rPr lang="en-US" sz="2400" b="0" i="1" smtClean="0">
                          <a:latin typeface="Cambria Math" panose="02040503050406030204" pitchFamily="18" charset="0"/>
                        </a:rPr>
                        <m:t> </m:t>
                      </m:r>
                      <m:r>
                        <a:rPr lang="en-US" sz="2400" b="0" i="1" smtClean="0">
                          <a:latin typeface="Cambria Math" panose="02040503050406030204" pitchFamily="18" charset="0"/>
                        </a:rPr>
                        <m:t>𝑐𝑎𝑠h</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13% </m:t>
                      </m:r>
                      <m:r>
                        <a:rPr lang="en-US" sz="2400" b="0" i="1" smtClean="0">
                          <a:latin typeface="Cambria Math" panose="02040503050406030204" pitchFamily="18" charset="0"/>
                        </a:rPr>
                        <m:t>𝑟𝑜𝑖</m:t>
                      </m:r>
                      <m:r>
                        <a:rPr lang="en-US" sz="2400" b="0" i="1" smtClean="0">
                          <a:latin typeface="Cambria Math" panose="02040503050406030204" pitchFamily="18" charset="0"/>
                        </a:rPr>
                        <m:t>.</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𝑒𝑥𝑝𝑒𝑛𝑠𝑒𝑠</m:t>
                      </m:r>
                      <m:r>
                        <a:rPr lang="en-US" sz="2400" b="0" i="1" smtClean="0">
                          <a:latin typeface="Cambria Math" panose="02040503050406030204" pitchFamily="18" charset="0"/>
                        </a:rPr>
                        <m:t>=</m:t>
                      </m:r>
                      <m:r>
                        <a:rPr lang="en-US" sz="2400" b="0" i="1" smtClean="0">
                          <a:latin typeface="Cambria Math" panose="02040503050406030204" pitchFamily="18" charset="0"/>
                        </a:rPr>
                        <m:t>𝑚𝑜𝑛𝑡h𝑙𝑦</m:t>
                      </m:r>
                      <m:r>
                        <a:rPr lang="en-US" sz="2400" b="0" i="1" smtClean="0">
                          <a:latin typeface="Cambria Math" panose="02040503050406030204" pitchFamily="18" charset="0"/>
                        </a:rPr>
                        <m:t> </m:t>
                      </m:r>
                      <m:r>
                        <a:rPr lang="en-US" sz="2400" b="0" i="1" smtClean="0">
                          <a:latin typeface="Cambria Math" panose="02040503050406030204" pitchFamily="18" charset="0"/>
                        </a:rPr>
                        <m:t>𝑐𝑜𝑠𝑡𝑠</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𝑠𝑡𝑜𝑟𝑖𝑛𝑔</m:t>
                      </m:r>
                      <m:r>
                        <a:rPr lang="en-US" sz="2400" b="0" i="1" smtClean="0">
                          <a:latin typeface="Cambria Math" panose="02040503050406030204" pitchFamily="18" charset="0"/>
                        </a:rPr>
                        <m:t> </m:t>
                      </m:r>
                      <m:r>
                        <a:rPr lang="en-US" sz="2400" b="0" i="1" smtClean="0">
                          <a:latin typeface="Cambria Math" panose="02040503050406030204" pitchFamily="18" charset="0"/>
                        </a:rPr>
                        <m:t>𝑎𝑡</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𝐶𝐶𝐵𝑊</m:t>
                      </m:r>
                      <m:r>
                        <a:rPr lang="en-US" sz="2400" b="0" i="1" smtClean="0">
                          <a:latin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5B0D0C46-A68B-9DE0-7011-2B577C040301}"/>
                  </a:ext>
                </a:extLst>
              </p:cNvPr>
              <p:cNvSpPr>
                <a:spLocks noGrp="1" noRot="1" noChangeAspect="1" noMove="1" noResize="1" noEditPoints="1" noAdjustHandles="1" noChangeArrowheads="1" noChangeShapeType="1" noTextEdit="1"/>
              </p:cNvSpPr>
              <p:nvPr>
                <p:ph idx="1"/>
              </p:nvPr>
            </p:nvSpPr>
            <p:spPr>
              <a:xfrm>
                <a:off x="838200" y="1773523"/>
                <a:ext cx="10548164" cy="3784722"/>
              </a:xfrm>
              <a:blipFill>
                <a:blip r:embed="rId2"/>
                <a:stretch>
                  <a:fillRect l="-1214" t="-2738"/>
                </a:stretch>
              </a:blipFill>
            </p:spPr>
            <p:txBody>
              <a:bodyPr/>
              <a:lstStyle/>
              <a:p>
                <a:r>
                  <a:rPr lang="en-US">
                    <a:noFill/>
                  </a:rPr>
                  <a:t> </a:t>
                </a:r>
              </a:p>
            </p:txBody>
          </p:sp>
        </mc:Fallback>
      </mc:AlternateContent>
    </p:spTree>
    <p:extLst>
      <p:ext uri="{BB962C8B-B14F-4D97-AF65-F5344CB8AC3E}">
        <p14:creationId xmlns:p14="http://schemas.microsoft.com/office/powerpoint/2010/main" val="147445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DA1FC-7A3F-5F0C-9237-8D15D371B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BBA27-AB7F-6631-1634-FB02A25779A6}"/>
              </a:ext>
            </a:extLst>
          </p:cNvPr>
          <p:cNvSpPr>
            <a:spLocks noGrp="1"/>
          </p:cNvSpPr>
          <p:nvPr>
            <p:ph type="title"/>
          </p:nvPr>
        </p:nvSpPr>
        <p:spPr/>
        <p:txBody>
          <a:bodyPr/>
          <a:lstStyle/>
          <a:p>
            <a:r>
              <a:rPr lang="en-US" dirty="0"/>
              <a:t>Objective Function – Part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461483-94AF-B87D-4E1D-F67DC99954B6}"/>
                  </a:ext>
                </a:extLst>
              </p:cNvPr>
              <p:cNvSpPr>
                <a:spLocks noGrp="1"/>
              </p:cNvSpPr>
              <p:nvPr>
                <p:ph idx="1"/>
              </p:nvPr>
            </p:nvSpPr>
            <p:spPr>
              <a:xfrm>
                <a:off x="324690" y="1690688"/>
                <a:ext cx="11542619" cy="4428565"/>
              </a:xfrm>
            </p:spPr>
            <p:txBody>
              <a:bodyPr vert="horz" lIns="91440" tIns="45720" rIns="91440" bIns="45720" rtlCol="0" anchor="t">
                <a:normAutofit/>
              </a:bodyPr>
              <a:lstStyle/>
              <a:p>
                <a:pPr marL="0" indent="0">
                  <a:buNone/>
                </a:pPr>
                <a:r>
                  <a:rPr lang="en-US" sz="2400" dirty="0"/>
                  <a:t>The following is the profit calculation, incorporating the 13% investment that can be made if duty fees are delayed. The sum of x is the number of months the money is invested for since it is the number of months the pallets are at the CCBW for.</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mn-lt"/>
                          <a:cs typeface="+mn-lt"/>
                        </a:rPr>
                        <m:t>𝑝𝑟𝑜𝑓𝑖𝑡</m:t>
                      </m:r>
                      <m:r>
                        <a:rPr lang="en-US" sz="2400" b="0" i="1" smtClean="0">
                          <a:latin typeface="Cambria Math" panose="02040503050406030204" pitchFamily="18" charset="0"/>
                          <a:ea typeface="+mn-lt"/>
                          <a:cs typeface="+mn-lt"/>
                        </a:rPr>
                        <m:t>=</m:t>
                      </m:r>
                      <m:nary>
                        <m:naryPr>
                          <m:chr m:val="∑"/>
                          <m:supHide m:val="on"/>
                          <m:ctrlPr>
                            <a:rPr lang="en-US" sz="2400" i="1" smtClean="0">
                              <a:latin typeface="Cambria Math" panose="02040503050406030204" pitchFamily="18" charset="0"/>
                              <a:ea typeface="+mn-lt"/>
                              <a:cs typeface="+mn-lt"/>
                            </a:rPr>
                          </m:ctrlPr>
                        </m:naryPr>
                        <m:sub>
                          <m:r>
                            <m:rPr>
                              <m:brk m:alnAt="7"/>
                            </m:rPr>
                            <a:rPr lang="en-US" sz="2400" b="0" i="1" smtClean="0">
                              <a:latin typeface="Cambria Math" panose="02040503050406030204" pitchFamily="18" charset="0"/>
                              <a:ea typeface="+mn-lt"/>
                              <a:cs typeface="+mn-lt"/>
                            </a:rPr>
                            <m:t>𝑝</m:t>
                          </m:r>
                          <m:r>
                            <a:rPr lang="en-US" sz="2400" b="0" i="1" smtClean="0">
                              <a:latin typeface="Cambria Math" panose="02040503050406030204" pitchFamily="18" charset="0"/>
                              <a:ea typeface="Cambria Math" panose="02040503050406030204" pitchFamily="18" charset="0"/>
                              <a:cs typeface="+mn-lt"/>
                            </a:rPr>
                            <m:t>∈</m:t>
                          </m:r>
                          <m:r>
                            <a:rPr lang="en-US" sz="2400" b="0" i="1" smtClean="0">
                              <a:latin typeface="Cambria Math" panose="02040503050406030204" pitchFamily="18" charset="0"/>
                              <a:ea typeface="Cambria Math" panose="02040503050406030204" pitchFamily="18" charset="0"/>
                              <a:cs typeface="+mn-lt"/>
                            </a:rPr>
                            <m:t>𝑃</m:t>
                          </m:r>
                        </m:sub>
                        <m:sup/>
                        <m:e>
                          <m:nary>
                            <m:naryPr>
                              <m:chr m:val="∑"/>
                              <m:supHide m:val="on"/>
                              <m:ctrlPr>
                                <a:rPr lang="en-US" sz="2400" i="1" smtClean="0">
                                  <a:latin typeface="Cambria Math" panose="02040503050406030204" pitchFamily="18" charset="0"/>
                                  <a:ea typeface="+mn-lt"/>
                                  <a:cs typeface="+mn-lt"/>
                                </a:rPr>
                              </m:ctrlPr>
                            </m:naryPr>
                            <m:sub>
                              <m:r>
                                <m:rPr>
                                  <m:brk m:alnAt="7"/>
                                </m:rPr>
                                <a:rPr lang="en-US" sz="2400" b="0" i="1" smtClean="0">
                                  <a:latin typeface="Cambria Math" panose="02040503050406030204" pitchFamily="18" charset="0"/>
                                  <a:ea typeface="+mn-lt"/>
                                  <a:cs typeface="+mn-lt"/>
                                </a:rPr>
                                <m:t>𝑚</m:t>
                              </m:r>
                              <m:r>
                                <a:rPr lang="en-US" sz="2400" b="0" i="1" smtClean="0">
                                  <a:latin typeface="Cambria Math" panose="02040503050406030204" pitchFamily="18" charset="0"/>
                                  <a:ea typeface="Cambria Math" panose="02040503050406030204" pitchFamily="18" charset="0"/>
                                  <a:cs typeface="+mn-lt"/>
                                </a:rPr>
                                <m:t>∈</m:t>
                              </m:r>
                              <m:r>
                                <a:rPr lang="en-US" sz="2400" b="0" i="1" smtClean="0">
                                  <a:latin typeface="Cambria Math" panose="02040503050406030204" pitchFamily="18" charset="0"/>
                                  <a:ea typeface="Cambria Math" panose="02040503050406030204" pitchFamily="18" charset="0"/>
                                  <a:cs typeface="+mn-lt"/>
                                </a:rPr>
                                <m:t>𝑀</m:t>
                              </m:r>
                            </m:sub>
                            <m:sup/>
                            <m:e>
                              <m:nary>
                                <m:naryPr>
                                  <m:chr m:val="∑"/>
                                  <m:supHide m:val="on"/>
                                  <m:ctrlPr>
                                    <a:rPr lang="en-US" sz="2400" i="1" smtClean="0">
                                      <a:latin typeface="Cambria Math" panose="02040503050406030204" pitchFamily="18" charset="0"/>
                                      <a:ea typeface="+mn-lt"/>
                                      <a:cs typeface="+mn-lt"/>
                                    </a:rPr>
                                  </m:ctrlPr>
                                </m:naryPr>
                                <m:sub>
                                  <m:r>
                                    <m:rPr>
                                      <m:brk m:alnAt="7"/>
                                    </m:rPr>
                                    <a:rPr lang="en-US" sz="2400" b="0" i="1" smtClean="0">
                                      <a:latin typeface="Cambria Math" panose="02040503050406030204" pitchFamily="18" charset="0"/>
                                      <a:ea typeface="+mn-lt"/>
                                      <a:cs typeface="+mn-lt"/>
                                    </a:rPr>
                                    <m:t>𝑐</m:t>
                                  </m:r>
                                  <m:r>
                                    <a:rPr lang="en-US" sz="2400" b="0" i="1" smtClean="0">
                                      <a:latin typeface="Cambria Math" panose="02040503050406030204" pitchFamily="18" charset="0"/>
                                      <a:ea typeface="Cambria Math" panose="02040503050406030204" pitchFamily="18" charset="0"/>
                                      <a:cs typeface="+mn-lt"/>
                                    </a:rPr>
                                    <m:t>∈</m:t>
                                  </m:r>
                                  <m:r>
                                    <a:rPr lang="en-US" sz="2400" b="0" i="1" smtClean="0">
                                      <a:latin typeface="Cambria Math" panose="02040503050406030204" pitchFamily="18" charset="0"/>
                                      <a:ea typeface="Cambria Math" panose="02040503050406030204" pitchFamily="18" charset="0"/>
                                      <a:cs typeface="+mn-lt"/>
                                    </a:rPr>
                                    <m:t>𝐶</m:t>
                                  </m:r>
                                </m:sub>
                                <m:sup/>
                                <m:e>
                                  <m:sSub>
                                    <m:sSubPr>
                                      <m:ctrlPr>
                                        <a:rPr lang="en-US" sz="2400" b="0" i="1" smtClean="0">
                                          <a:latin typeface="Cambria Math" panose="02040503050406030204" pitchFamily="18" charset="0"/>
                                          <a:ea typeface="+mn-lt"/>
                                          <a:cs typeface="+mn-lt"/>
                                        </a:rPr>
                                      </m:ctrlPr>
                                    </m:sSubPr>
                                    <m:e>
                                      <m:r>
                                        <a:rPr lang="en-US" sz="2400" b="0" i="1" smtClean="0">
                                          <a:latin typeface="Cambria Math" panose="02040503050406030204" pitchFamily="18" charset="0"/>
                                          <a:ea typeface="+mn-lt"/>
                                          <a:cs typeface="+mn-lt"/>
                                        </a:rPr>
                                        <m:t>𝑥</m:t>
                                      </m:r>
                                    </m:e>
                                    <m:sub>
                                      <m:r>
                                        <a:rPr lang="en-US" sz="2400" b="0" i="1" smtClean="0">
                                          <a:latin typeface="Cambria Math" panose="02040503050406030204" pitchFamily="18" charset="0"/>
                                          <a:ea typeface="+mn-lt"/>
                                          <a:cs typeface="+mn-lt"/>
                                        </a:rPr>
                                        <m:t>𝑝</m:t>
                                      </m:r>
                                      <m:r>
                                        <a:rPr lang="en-US" sz="2400" b="0" i="1" smtClean="0">
                                          <a:latin typeface="Cambria Math" panose="02040503050406030204" pitchFamily="18" charset="0"/>
                                          <a:ea typeface="+mn-lt"/>
                                          <a:cs typeface="+mn-lt"/>
                                        </a:rPr>
                                        <m:t>,</m:t>
                                      </m:r>
                                      <m:r>
                                        <a:rPr lang="en-US" sz="2400" b="0" i="1" smtClean="0">
                                          <a:latin typeface="Cambria Math" panose="02040503050406030204" pitchFamily="18" charset="0"/>
                                          <a:ea typeface="+mn-lt"/>
                                          <a:cs typeface="+mn-lt"/>
                                        </a:rPr>
                                        <m:t>𝑚</m:t>
                                      </m:r>
                                    </m:sub>
                                  </m:sSub>
                                </m:e>
                              </m:nary>
                            </m:e>
                          </m:nary>
                        </m:e>
                      </m:nary>
                      <m:r>
                        <a:rPr lang="en-US" sz="2400" i="1">
                          <a:latin typeface="Cambria Math" panose="02040503050406030204" pitchFamily="18" charset="0"/>
                          <a:ea typeface="+mn-lt"/>
                          <a:cs typeface="+mn-lt"/>
                        </a:rPr>
                        <m:t>∗</m:t>
                      </m:r>
                      <m:r>
                        <a:rPr lang="en-US" sz="2400" i="1" smtClean="0">
                          <a:latin typeface="Cambria Math" panose="02040503050406030204" pitchFamily="18" charset="0"/>
                          <a:ea typeface="+mn-lt"/>
                          <a:cs typeface="+mn-lt"/>
                        </a:rPr>
                        <m:t>𝐷</m:t>
                      </m:r>
                      <m:r>
                        <a:rPr lang="en-US" sz="2400" b="0" i="1" smtClean="0">
                          <a:latin typeface="Cambria Math" panose="02040503050406030204" pitchFamily="18" charset="0"/>
                          <a:ea typeface="+mn-lt"/>
                          <a:cs typeface="+mn-lt"/>
                        </a:rPr>
                        <m:t>𝑢𝑡𝑦𝑅𝑎𝑡𝑒</m:t>
                      </m:r>
                      <m:sSub>
                        <m:sSubPr>
                          <m:ctrlPr>
                            <a:rPr lang="en-US" sz="2400" b="0" i="1" smtClean="0">
                              <a:latin typeface="Cambria Math" panose="02040503050406030204" pitchFamily="18" charset="0"/>
                              <a:ea typeface="+mn-lt"/>
                              <a:cs typeface="+mn-lt"/>
                            </a:rPr>
                          </m:ctrlPr>
                        </m:sSubPr>
                        <m:e>
                          <m:r>
                            <a:rPr lang="en-US" sz="2400" b="0" i="1" smtClean="0">
                              <a:latin typeface="Cambria Math" panose="02040503050406030204" pitchFamily="18" charset="0"/>
                              <a:ea typeface="+mn-lt"/>
                              <a:cs typeface="+mn-lt"/>
                            </a:rPr>
                            <m:t>𝑠</m:t>
                          </m:r>
                        </m:e>
                        <m:sub>
                          <m:r>
                            <a:rPr lang="en-US" sz="2400" b="0" i="1" smtClean="0">
                              <a:latin typeface="Cambria Math" panose="02040503050406030204" pitchFamily="18" charset="0"/>
                              <a:ea typeface="+mn-lt"/>
                              <a:cs typeface="+mn-lt"/>
                            </a:rPr>
                            <m:t>𝑐</m:t>
                          </m:r>
                        </m:sub>
                      </m:sSub>
                      <m:r>
                        <a:rPr lang="en-US" sz="2400" b="0" i="1" smtClean="0">
                          <a:latin typeface="Cambria Math" panose="02040503050406030204" pitchFamily="18" charset="0"/>
                          <a:ea typeface="+mn-lt"/>
                          <a:cs typeface="+mn-lt"/>
                        </a:rPr>
                        <m:t>∗</m:t>
                      </m:r>
                      <m:f>
                        <m:fPr>
                          <m:ctrlPr>
                            <a:rPr lang="en-US" sz="2400" i="1">
                              <a:latin typeface="Cambria Math" panose="02040503050406030204" pitchFamily="18" charset="0"/>
                              <a:ea typeface="+mn-lt"/>
                              <a:cs typeface="+mn-lt"/>
                            </a:rPr>
                          </m:ctrlPr>
                        </m:fPr>
                        <m:num>
                          <m:r>
                            <a:rPr lang="en-US" sz="2400" i="1">
                              <a:latin typeface="Cambria Math" panose="02040503050406030204" pitchFamily="18" charset="0"/>
                              <a:ea typeface="+mn-lt"/>
                              <a:cs typeface="+mn-lt"/>
                            </a:rPr>
                            <m:t>0.13</m:t>
                          </m:r>
                        </m:num>
                        <m:den>
                          <m:r>
                            <a:rPr lang="en-US" sz="2400" i="1">
                              <a:latin typeface="Cambria Math" panose="02040503050406030204" pitchFamily="18" charset="0"/>
                              <a:ea typeface="+mn-lt"/>
                              <a:cs typeface="+mn-lt"/>
                            </a:rPr>
                            <m:t>12</m:t>
                          </m:r>
                        </m:den>
                      </m:f>
                      <m:r>
                        <a:rPr lang="en-US" sz="2400" i="1">
                          <a:latin typeface="Cambria Math" panose="02040503050406030204" pitchFamily="18" charset="0"/>
                          <a:ea typeface="+mn-lt"/>
                          <a:cs typeface="+mn-lt"/>
                        </a:rPr>
                        <m:t>∗</m:t>
                      </m:r>
                      <m:r>
                        <a:rPr lang="en-US" sz="2400" i="1" smtClean="0">
                          <a:latin typeface="Cambria Math" panose="02040503050406030204" pitchFamily="18" charset="0"/>
                          <a:ea typeface="+mn-lt"/>
                          <a:cs typeface="+mn-lt"/>
                        </a:rPr>
                        <m:t>𝑇</m:t>
                      </m:r>
                      <m:r>
                        <a:rPr lang="en-US" sz="2400" b="0" i="1" smtClean="0">
                          <a:latin typeface="Cambria Math" panose="02040503050406030204" pitchFamily="18" charset="0"/>
                          <a:ea typeface="+mn-lt"/>
                          <a:cs typeface="+mn-lt"/>
                        </a:rPr>
                        <m:t>𝑜𝑡𝑎𝑙𝑠𝑃𝑒𝑟𝑃𝑎𝑙𝑙𝑒</m:t>
                      </m:r>
                      <m:sSub>
                        <m:sSubPr>
                          <m:ctrlPr>
                            <a:rPr lang="en-US" sz="2400" b="0" i="1" smtClean="0">
                              <a:latin typeface="Cambria Math" panose="02040503050406030204" pitchFamily="18" charset="0"/>
                              <a:ea typeface="+mn-lt"/>
                              <a:cs typeface="+mn-lt"/>
                            </a:rPr>
                          </m:ctrlPr>
                        </m:sSubPr>
                        <m:e>
                          <m:r>
                            <a:rPr lang="en-US" sz="2400" b="0" i="1" smtClean="0">
                              <a:latin typeface="Cambria Math" panose="02040503050406030204" pitchFamily="18" charset="0"/>
                              <a:ea typeface="+mn-lt"/>
                              <a:cs typeface="+mn-lt"/>
                            </a:rPr>
                            <m:t>𝑡</m:t>
                          </m:r>
                        </m:e>
                        <m:sub>
                          <m:r>
                            <a:rPr lang="en-US" sz="2400" b="0" i="1" smtClean="0">
                              <a:latin typeface="Cambria Math" panose="02040503050406030204" pitchFamily="18" charset="0"/>
                              <a:ea typeface="+mn-lt"/>
                              <a:cs typeface="+mn-lt"/>
                            </a:rPr>
                            <m:t>𝑐</m:t>
                          </m:r>
                        </m:sub>
                      </m:sSub>
                      <m:r>
                        <a:rPr lang="en-US" sz="2400" b="0" i="1" smtClean="0">
                          <a:latin typeface="Cambria Math" panose="02040503050406030204" pitchFamily="18" charset="0"/>
                          <a:ea typeface="+mn-lt"/>
                          <a:cs typeface="+mn-lt"/>
                        </a:rPr>
                        <m:t> </m:t>
                      </m:r>
                      <m:r>
                        <a:rPr lang="en-US" sz="2400" b="1" i="1" smtClean="0">
                          <a:latin typeface="Cambria Math" panose="02040503050406030204" pitchFamily="18" charset="0"/>
                          <a:ea typeface="+mn-lt"/>
                          <a:cs typeface="+mn-lt"/>
                        </a:rPr>
                        <m:t>𝒊𝒇</m:t>
                      </m:r>
                      <m:r>
                        <a:rPr lang="en-US" sz="2400" b="1" i="1" smtClean="0">
                          <a:latin typeface="Cambria Math" panose="02040503050406030204" pitchFamily="18" charset="0"/>
                          <a:ea typeface="+mn-lt"/>
                          <a:cs typeface="+mn-lt"/>
                        </a:rPr>
                        <m:t> </m:t>
                      </m:r>
                      <m:sSub>
                        <m:sSubPr>
                          <m:ctrlPr>
                            <a:rPr lang="en-US" sz="2400" b="1" i="1" smtClean="0">
                              <a:latin typeface="Cambria Math" panose="02040503050406030204" pitchFamily="18" charset="0"/>
                              <a:ea typeface="+mn-lt"/>
                              <a:cs typeface="+mn-lt"/>
                            </a:rPr>
                          </m:ctrlPr>
                        </m:sSubPr>
                        <m:e>
                          <m:r>
                            <a:rPr lang="en-US" sz="2400" b="1" i="1" smtClean="0">
                              <a:latin typeface="Cambria Math" panose="02040503050406030204" pitchFamily="18" charset="0"/>
                              <a:ea typeface="+mn-lt"/>
                              <a:cs typeface="+mn-lt"/>
                            </a:rPr>
                            <m:t>𝑷𝒂𝒍𝒍𝒆𝒕𝒔</m:t>
                          </m:r>
                        </m:e>
                        <m:sub>
                          <m:r>
                            <a:rPr lang="en-US" sz="2400" b="1" i="1" smtClean="0">
                              <a:latin typeface="Cambria Math" panose="02040503050406030204" pitchFamily="18" charset="0"/>
                              <a:ea typeface="+mn-lt"/>
                              <a:cs typeface="+mn-lt"/>
                            </a:rPr>
                            <m:t>𝒑</m:t>
                          </m:r>
                        </m:sub>
                      </m:sSub>
                      <m:r>
                        <a:rPr lang="en-US" sz="2400" b="1" i="1" smtClean="0">
                          <a:latin typeface="Cambria Math" panose="02040503050406030204" pitchFamily="18" charset="0"/>
                          <a:ea typeface="+mn-lt"/>
                          <a:cs typeface="+mn-lt"/>
                        </a:rPr>
                        <m:t>=</m:t>
                      </m:r>
                      <m:r>
                        <a:rPr lang="en-US" sz="2400" b="1" i="1" smtClean="0">
                          <a:latin typeface="Cambria Math" panose="02040503050406030204" pitchFamily="18" charset="0"/>
                          <a:ea typeface="+mn-lt"/>
                          <a:cs typeface="+mn-lt"/>
                        </a:rPr>
                        <m:t>𝒄</m:t>
                      </m:r>
                    </m:oMath>
                  </m:oMathPara>
                </a14:m>
                <a:endParaRPr lang="en-US" sz="2400" b="1" dirty="0">
                  <a:ea typeface="+mn-lt"/>
                  <a:cs typeface="+mn-lt"/>
                </a:endParaRPr>
              </a:p>
              <a:p>
                <a:pPr marL="0" indent="0">
                  <a:buNone/>
                </a:pPr>
                <a:r>
                  <a:rPr lang="en-US" sz="2400" dirty="0"/>
                  <a:t>The following is the calculation for the expenses which is the cost of storing the pallets with the CCBW, where the monthly costs come into play: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𝑒𝑥𝑝𝑒𝑛𝑠𝑒𝑠</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𝐶</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𝑚</m:t>
                                      </m:r>
                                    </m:sub>
                                  </m:sSub>
                                  <m:r>
                                    <a:rPr lang="en-US" sz="2400" b="0" i="1" smtClean="0">
                                      <a:latin typeface="Cambria Math" panose="02040503050406030204" pitchFamily="18" charset="0"/>
                                    </a:rPr>
                                    <m:t>∗</m:t>
                                  </m:r>
                                  <m:r>
                                    <a:rPr lang="en-US" sz="2400" b="0" i="1" smtClean="0">
                                      <a:latin typeface="Cambria Math" panose="02040503050406030204" pitchFamily="18" charset="0"/>
                                    </a:rPr>
                                    <m:t>𝑆𝑡𝑜𝑟𝑎𝑔𝑒𝐶𝑜𝑠𝑡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 ∗</m:t>
                                  </m:r>
                                  <m:r>
                                    <a:rPr lang="en-US" sz="2400" b="0" i="1" smtClean="0">
                                      <a:latin typeface="Cambria Math" panose="02040503050406030204" pitchFamily="18" charset="0"/>
                                    </a:rPr>
                                    <m:t>𝐶𝑎𝑟𝑡𝑜𝑛𝑠𝑃𝑒𝑟𝑃𝑎𝑙𝑙𝑒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𝑐</m:t>
                                      </m:r>
                                    </m:sub>
                                  </m:sSub>
                                </m:e>
                              </m:nary>
                            </m:e>
                          </m:nary>
                        </m:e>
                      </m:nary>
                      <m:r>
                        <a:rPr lang="en-US" sz="2400" b="1" i="1">
                          <a:latin typeface="Cambria Math" panose="02040503050406030204" pitchFamily="18" charset="0"/>
                          <a:ea typeface="+mn-lt"/>
                          <a:cs typeface="+mn-lt"/>
                        </a:rPr>
                        <m:t>𝒊𝒇</m:t>
                      </m:r>
                      <m:r>
                        <a:rPr lang="en-US" sz="2400" b="1" i="1">
                          <a:latin typeface="Cambria Math" panose="02040503050406030204" pitchFamily="18" charset="0"/>
                          <a:ea typeface="+mn-lt"/>
                          <a:cs typeface="+mn-lt"/>
                        </a:rPr>
                        <m:t> </m:t>
                      </m:r>
                      <m:sSub>
                        <m:sSubPr>
                          <m:ctrlPr>
                            <a:rPr lang="en-US" sz="2400" b="1" i="1">
                              <a:latin typeface="Cambria Math" panose="02040503050406030204" pitchFamily="18" charset="0"/>
                              <a:ea typeface="+mn-lt"/>
                              <a:cs typeface="+mn-lt"/>
                            </a:rPr>
                          </m:ctrlPr>
                        </m:sSubPr>
                        <m:e>
                          <m:r>
                            <a:rPr lang="en-US" sz="2400" b="1" i="1">
                              <a:latin typeface="Cambria Math" panose="02040503050406030204" pitchFamily="18" charset="0"/>
                              <a:ea typeface="+mn-lt"/>
                              <a:cs typeface="+mn-lt"/>
                            </a:rPr>
                            <m:t>𝑷</m:t>
                          </m:r>
                          <m:r>
                            <a:rPr lang="en-US" sz="2400" b="1" i="1" smtClean="0">
                              <a:latin typeface="Cambria Math" panose="02040503050406030204" pitchFamily="18" charset="0"/>
                              <a:ea typeface="+mn-lt"/>
                              <a:cs typeface="+mn-lt"/>
                            </a:rPr>
                            <m:t>𝒂𝒍𝒍𝒆𝒕𝒔</m:t>
                          </m:r>
                        </m:e>
                        <m:sub>
                          <m:r>
                            <a:rPr lang="en-US" sz="2400" b="1" i="1">
                              <a:latin typeface="Cambria Math" panose="02040503050406030204" pitchFamily="18" charset="0"/>
                              <a:ea typeface="+mn-lt"/>
                              <a:cs typeface="+mn-lt"/>
                            </a:rPr>
                            <m:t>𝒑</m:t>
                          </m:r>
                        </m:sub>
                      </m:sSub>
                      <m:r>
                        <a:rPr lang="en-US" sz="2400" b="1" i="1">
                          <a:latin typeface="Cambria Math" panose="02040503050406030204" pitchFamily="18" charset="0"/>
                          <a:ea typeface="+mn-lt"/>
                          <a:cs typeface="+mn-lt"/>
                        </a:rPr>
                        <m:t>=</m:t>
                      </m:r>
                      <m:r>
                        <a:rPr lang="en-US" sz="2400" b="1" i="1">
                          <a:latin typeface="Cambria Math" panose="02040503050406030204" pitchFamily="18" charset="0"/>
                          <a:ea typeface="+mn-lt"/>
                          <a:cs typeface="+mn-lt"/>
                        </a:rPr>
                        <m:t>𝒄</m:t>
                      </m:r>
                    </m:oMath>
                  </m:oMathPara>
                </a14:m>
                <a:endParaRPr lang="en-US" sz="2400" b="1" dirty="0">
                  <a:ea typeface="+mn-lt"/>
                  <a:cs typeface="+mn-lt"/>
                </a:endParaRPr>
              </a:p>
              <a:p>
                <a:pPr marL="0" indent="0">
                  <a:buNone/>
                </a:pPr>
                <a:endParaRPr lang="en-US" sz="2400" dirty="0"/>
              </a:p>
              <a:p>
                <a:pPr marL="0" indent="0">
                  <a:buNone/>
                </a:pPr>
                <a:endParaRPr lang="en-US" sz="2400" b="1" dirty="0">
                  <a:ea typeface="+mn-lt"/>
                  <a:cs typeface="+mn-lt"/>
                </a:endParaRPr>
              </a:p>
            </p:txBody>
          </p:sp>
        </mc:Choice>
        <mc:Fallback>
          <p:sp>
            <p:nvSpPr>
              <p:cNvPr id="3" name="Content Placeholder 2">
                <a:extLst>
                  <a:ext uri="{FF2B5EF4-FFF2-40B4-BE49-F238E27FC236}">
                    <a16:creationId xmlns:a16="http://schemas.microsoft.com/office/drawing/2014/main" id="{F9461483-94AF-B87D-4E1D-F67DC99954B6}"/>
                  </a:ext>
                </a:extLst>
              </p:cNvPr>
              <p:cNvSpPr>
                <a:spLocks noGrp="1" noRot="1" noChangeAspect="1" noMove="1" noResize="1" noEditPoints="1" noAdjustHandles="1" noChangeArrowheads="1" noChangeShapeType="1" noTextEdit="1"/>
              </p:cNvSpPr>
              <p:nvPr>
                <p:ph idx="1"/>
              </p:nvPr>
            </p:nvSpPr>
            <p:spPr>
              <a:xfrm>
                <a:off x="324690" y="1690688"/>
                <a:ext cx="11542619" cy="4428565"/>
              </a:xfrm>
              <a:blipFill>
                <a:blip r:embed="rId2"/>
                <a:stretch>
                  <a:fillRect l="-792" t="-1788" r="-370"/>
                </a:stretch>
              </a:blipFill>
            </p:spPr>
            <p:txBody>
              <a:bodyPr/>
              <a:lstStyle/>
              <a:p>
                <a:r>
                  <a:rPr lang="en-CA">
                    <a:noFill/>
                  </a:rPr>
                  <a:t> </a:t>
                </a:r>
              </a:p>
            </p:txBody>
          </p:sp>
        </mc:Fallback>
      </mc:AlternateContent>
    </p:spTree>
    <p:extLst>
      <p:ext uri="{BB962C8B-B14F-4D97-AF65-F5344CB8AC3E}">
        <p14:creationId xmlns:p14="http://schemas.microsoft.com/office/powerpoint/2010/main" val="20813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7604-DF82-0304-F245-03C3B00E0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90D41-9501-6607-3835-0C18F6D90539}"/>
              </a:ext>
            </a:extLst>
          </p:cNvPr>
          <p:cNvSpPr>
            <a:spLocks noGrp="1"/>
          </p:cNvSpPr>
          <p:nvPr>
            <p:ph type="title"/>
          </p:nvPr>
        </p:nvSpPr>
        <p:spPr/>
        <p:txBody>
          <a:bodyPr/>
          <a:lstStyle/>
          <a:p>
            <a:r>
              <a:rPr lang="en-US"/>
              <a:t>Objective Function - Part 3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B6965D-72B0-5CD5-B793-8B75CFF21A2E}"/>
                  </a:ext>
                </a:extLst>
              </p:cNvPr>
              <p:cNvSpPr>
                <a:spLocks noGrp="1"/>
              </p:cNvSpPr>
              <p:nvPr>
                <p:ph idx="1"/>
              </p:nvPr>
            </p:nvSpPr>
            <p:spPr>
              <a:xfrm>
                <a:off x="838200" y="1747472"/>
                <a:ext cx="11049652" cy="3966033"/>
              </a:xfrm>
            </p:spPr>
            <p:txBody>
              <a:bodyPr vert="horz" lIns="91440" tIns="45720" rIns="91440" bIns="45720" rtlCol="0" anchor="t">
                <a:normAutofit/>
              </a:bodyPr>
              <a:lstStyle/>
              <a:p>
                <a:pPr marL="0" indent="0">
                  <a:buNone/>
                </a:pPr>
                <a:r>
                  <a:rPr lang="en-US" sz="3200" dirty="0">
                    <a:ea typeface="+mn-lt"/>
                    <a:cs typeface="+mn-lt"/>
                  </a:rPr>
                  <a:t>Putting it all together, the objective function becomes:</a:t>
                </a:r>
              </a:p>
              <a:p>
                <a:pPr marL="0" indent="0">
                  <a:buNone/>
                </a:pPr>
                <a:endParaRPr lang="en-US" sz="3400" dirty="0">
                  <a:ea typeface="+mn-lt"/>
                  <a:cs typeface="+mn-lt"/>
                </a:endParaRPr>
              </a:p>
              <a:p>
                <a:pPr marL="0" indent="0">
                  <a:buNone/>
                </a:pPr>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ea typeface="+mn-lt"/>
                          <a:cs typeface="+mn-lt"/>
                        </a:rPr>
                        <m:t>𝑴𝒂𝒙𝒊𝒎𝒊𝒛𝒆</m:t>
                      </m:r>
                      <m:r>
                        <a:rPr lang="en-US" sz="3200" b="1" i="1" smtClean="0">
                          <a:latin typeface="Cambria Math" panose="02040503050406030204" pitchFamily="18" charset="0"/>
                          <a:ea typeface="+mn-lt"/>
                          <a:cs typeface="+mn-lt"/>
                        </a:rPr>
                        <m:t> </m:t>
                      </m:r>
                      <m:r>
                        <a:rPr lang="en-US" sz="3200" b="1" i="1" smtClean="0">
                          <a:latin typeface="Cambria Math" panose="02040503050406030204" pitchFamily="18" charset="0"/>
                          <a:ea typeface="+mn-lt"/>
                          <a:cs typeface="+mn-lt"/>
                        </a:rPr>
                        <m:t>𝒓𝒆𝒗𝒆𝒏𝒖𝒆</m:t>
                      </m:r>
                      <m:r>
                        <a:rPr lang="en-US" sz="3200" b="1" i="1" smtClean="0">
                          <a:latin typeface="Cambria Math" panose="02040503050406030204" pitchFamily="18" charset="0"/>
                          <a:ea typeface="+mn-lt"/>
                          <a:cs typeface="+mn-lt"/>
                        </a:rPr>
                        <m:t>=</m:t>
                      </m:r>
                      <m:r>
                        <a:rPr lang="en-US" sz="3200" b="1" i="1" smtClean="0">
                          <a:latin typeface="Cambria Math" panose="02040503050406030204" pitchFamily="18" charset="0"/>
                          <a:ea typeface="+mn-lt"/>
                          <a:cs typeface="+mn-lt"/>
                        </a:rPr>
                        <m:t>𝒑𝒓𝒐𝒇𝒊𝒕</m:t>
                      </m:r>
                      <m:r>
                        <a:rPr lang="en-US" sz="3200" b="1" i="1" smtClean="0">
                          <a:latin typeface="Cambria Math" panose="02040503050406030204" pitchFamily="18" charset="0"/>
                          <a:ea typeface="+mn-lt"/>
                          <a:cs typeface="+mn-lt"/>
                        </a:rPr>
                        <m:t>−</m:t>
                      </m:r>
                      <m:r>
                        <a:rPr lang="en-US" sz="3200" b="1" i="1" smtClean="0">
                          <a:latin typeface="Cambria Math" panose="02040503050406030204" pitchFamily="18" charset="0"/>
                          <a:ea typeface="+mn-lt"/>
                          <a:cs typeface="+mn-lt"/>
                        </a:rPr>
                        <m:t>𝒆𝒙𝒑𝒆𝒏𝒔𝒆𝒔</m:t>
                      </m:r>
                    </m:oMath>
                  </m:oMathPara>
                </a14:m>
                <a:br>
                  <a:rPr lang="en-US" sz="3200" dirty="0">
                    <a:ea typeface="+mn-lt"/>
                    <a:cs typeface="+mn-lt"/>
                  </a:rPr>
                </a:br>
                <a:endParaRPr lang="en-US" sz="3200" dirty="0">
                  <a:ea typeface="+mn-lt"/>
                  <a:cs typeface="+mn-lt"/>
                </a:endParaRPr>
              </a:p>
              <a:p>
                <a:pPr marL="0" indent="0">
                  <a:buNone/>
                </a:pPr>
                <a:br>
                  <a:rPr lang="en-US" sz="3200" dirty="0">
                    <a:ea typeface="+mn-lt"/>
                    <a:cs typeface="+mn-lt"/>
                  </a:rPr>
                </a:br>
                <a:endParaRPr lang="en-US" sz="3200" dirty="0">
                  <a:ea typeface="+mn-lt"/>
                  <a:cs typeface="+mn-lt"/>
                </a:endParaRPr>
              </a:p>
            </p:txBody>
          </p:sp>
        </mc:Choice>
        <mc:Fallback xmlns="">
          <p:sp>
            <p:nvSpPr>
              <p:cNvPr id="3" name="Content Placeholder 2">
                <a:extLst>
                  <a:ext uri="{FF2B5EF4-FFF2-40B4-BE49-F238E27FC236}">
                    <a16:creationId xmlns:a16="http://schemas.microsoft.com/office/drawing/2014/main" id="{EAB6965D-72B0-5CD5-B793-8B75CFF21A2E}"/>
                  </a:ext>
                </a:extLst>
              </p:cNvPr>
              <p:cNvSpPr>
                <a:spLocks noGrp="1" noRot="1" noChangeAspect="1" noMove="1" noResize="1" noEditPoints="1" noAdjustHandles="1" noChangeArrowheads="1" noChangeShapeType="1" noTextEdit="1"/>
              </p:cNvSpPr>
              <p:nvPr>
                <p:ph idx="1"/>
              </p:nvPr>
            </p:nvSpPr>
            <p:spPr>
              <a:xfrm>
                <a:off x="838200" y="1747472"/>
                <a:ext cx="11049652" cy="3966033"/>
              </a:xfrm>
              <a:blipFill>
                <a:blip r:embed="rId2"/>
                <a:stretch>
                  <a:fillRect l="-1435" t="-3231"/>
                </a:stretch>
              </a:blipFill>
            </p:spPr>
            <p:txBody>
              <a:bodyPr/>
              <a:lstStyle/>
              <a:p>
                <a:r>
                  <a:rPr lang="en-US">
                    <a:noFill/>
                  </a:rPr>
                  <a:t> </a:t>
                </a:r>
              </a:p>
            </p:txBody>
          </p:sp>
        </mc:Fallback>
      </mc:AlternateContent>
    </p:spTree>
    <p:extLst>
      <p:ext uri="{BB962C8B-B14F-4D97-AF65-F5344CB8AC3E}">
        <p14:creationId xmlns:p14="http://schemas.microsoft.com/office/powerpoint/2010/main" val="1748126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1FC8-9356-1E0B-9EC8-12BD3E113615}"/>
              </a:ext>
            </a:extLst>
          </p:cNvPr>
          <p:cNvSpPr>
            <a:spLocks noGrp="1"/>
          </p:cNvSpPr>
          <p:nvPr>
            <p:ph type="title"/>
          </p:nvPr>
        </p:nvSpPr>
        <p:spPr/>
        <p:txBody>
          <a:bodyPr/>
          <a:lstStyle/>
          <a:p>
            <a:r>
              <a:rPr lang="en-US" dirty="0"/>
              <a:t>Demand and Capacity Constraints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35E2E7D-6102-EAA4-99FF-592E1AE9807C}"/>
                  </a:ext>
                </a:extLst>
              </p:cNvPr>
              <p:cNvSpPr txBox="1"/>
              <p:nvPr/>
            </p:nvSpPr>
            <p:spPr>
              <a:xfrm>
                <a:off x="1028686" y="1832665"/>
                <a:ext cx="10134628" cy="31926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The total number of pallets stored across all product categories for each month must not exceed CCBW's capacity limit of 200:</a:t>
                </a:r>
              </a:p>
              <a:p>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𝑝𝑚</m:t>
                              </m:r>
                            </m:sub>
                          </m:sSub>
                          <m:r>
                            <a:rPr lang="en-US" sz="2000" b="0" i="1" smtClean="0">
                              <a:latin typeface="Cambria Math" panose="02040503050406030204" pitchFamily="18" charset="0"/>
                            </a:rPr>
                            <m:t>≤200</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e>
                      </m:nary>
                    </m:oMath>
                  </m:oMathPara>
                </a14:m>
                <a:endParaRPr lang="en-US" sz="2000" dirty="0"/>
              </a:p>
              <a:p>
                <a:endParaRPr lang="en-US" sz="2000" dirty="0"/>
              </a:p>
              <a:p>
                <a:r>
                  <a:rPr lang="en-US" sz="2000" dirty="0"/>
                  <a:t>The total number of pallets stored for each product each month must not exceed that product's maximum monthly demand, as shown in Exhibit 2:</a:t>
                </a:r>
              </a:p>
              <a:p>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m:rPr>
                              <m:brk m:alnAt="7"/>
                            </m:rPr>
                            <a:rPr lang="en-US" sz="2000" b="0" i="1" smtClean="0">
                              <a:latin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e>
                      </m:nary>
                      <m:r>
                        <a:rPr lang="en-US" sz="2000" b="0" i="1" smtClean="0">
                          <a:latin typeface="Cambria Math" panose="02040503050406030204" pitchFamily="18" charset="0"/>
                        </a:rPr>
                        <m:t>≤</m:t>
                      </m:r>
                      <m:r>
                        <a:rPr lang="en-US" sz="2000" b="0" i="1" smtClean="0">
                          <a:latin typeface="Cambria Math" panose="02040503050406030204" pitchFamily="18" charset="0"/>
                        </a:rPr>
                        <m:t>𝑑𝑒𝑚𝑎𝑛</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m:oMathPara>
                </a14:m>
                <a:endParaRPr lang="en-US" sz="2000" dirty="0"/>
              </a:p>
            </p:txBody>
          </p:sp>
        </mc:Choice>
        <mc:Fallback>
          <p:sp>
            <p:nvSpPr>
              <p:cNvPr id="7" name="TextBox 6">
                <a:extLst>
                  <a:ext uri="{FF2B5EF4-FFF2-40B4-BE49-F238E27FC236}">
                    <a16:creationId xmlns:a16="http://schemas.microsoft.com/office/drawing/2014/main" id="{A35E2E7D-6102-EAA4-99FF-592E1AE9807C}"/>
                  </a:ext>
                </a:extLst>
              </p:cNvPr>
              <p:cNvSpPr txBox="1">
                <a:spLocks noRot="1" noChangeAspect="1" noMove="1" noResize="1" noEditPoints="1" noAdjustHandles="1" noChangeArrowheads="1" noChangeShapeType="1" noTextEdit="1"/>
              </p:cNvSpPr>
              <p:nvPr/>
            </p:nvSpPr>
            <p:spPr>
              <a:xfrm>
                <a:off x="1028686" y="1832665"/>
                <a:ext cx="10134628" cy="3192669"/>
              </a:xfrm>
              <a:prstGeom prst="rect">
                <a:avLst/>
              </a:prstGeom>
              <a:blipFill>
                <a:blip r:embed="rId2"/>
                <a:stretch>
                  <a:fillRect l="-662" t="-1147"/>
                </a:stretch>
              </a:blipFill>
            </p:spPr>
            <p:txBody>
              <a:bodyPr/>
              <a:lstStyle/>
              <a:p>
                <a:r>
                  <a:rPr lang="en-CA">
                    <a:noFill/>
                  </a:rPr>
                  <a:t> </a:t>
                </a:r>
              </a:p>
            </p:txBody>
          </p:sp>
        </mc:Fallback>
      </mc:AlternateContent>
    </p:spTree>
    <p:extLst>
      <p:ext uri="{BB962C8B-B14F-4D97-AF65-F5344CB8AC3E}">
        <p14:creationId xmlns:p14="http://schemas.microsoft.com/office/powerpoint/2010/main" val="75468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9E0BF-8D0B-0639-44C6-13B39958B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C135A-9DFA-9E9B-C9FD-017ADD609B04}"/>
              </a:ext>
            </a:extLst>
          </p:cNvPr>
          <p:cNvSpPr>
            <a:spLocks noGrp="1"/>
          </p:cNvSpPr>
          <p:nvPr>
            <p:ph type="title"/>
          </p:nvPr>
        </p:nvSpPr>
        <p:spPr/>
        <p:txBody>
          <a:bodyPr>
            <a:normAutofit/>
          </a:bodyPr>
          <a:lstStyle/>
          <a:p>
            <a:r>
              <a:rPr lang="en-US" sz="4000" dirty="0"/>
              <a:t>Constraints to Ensure Consecutiveness (Intro)</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9A47DBA-840E-DF73-E580-29E7131C1676}"/>
                  </a:ext>
                </a:extLst>
              </p:cNvPr>
              <p:cNvSpPr txBox="1"/>
              <p:nvPr/>
            </p:nvSpPr>
            <p:spPr>
              <a:xfrm>
                <a:off x="1028686" y="1832665"/>
                <a:ext cx="10134628" cy="1962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If we just had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𝑝𝑚</m:t>
                        </m:r>
                      </m:sub>
                    </m:sSub>
                  </m:oMath>
                </a14:m>
                <a:r>
                  <a:rPr lang="en-US" sz="2000" dirty="0"/>
                  <a:t> as a variable, nothing is stopping the pallets from being stored in nonconsecutive months. For example, being stored in June, not being stored from July to August and then being stored in September. This lack of month consecutiveness doesn’t make sense since according to the case, if a pallet is removed from the CCBW, the duty rate will have to be paid immediately, and that same pallet cannot be returned to the CCBW in the future. Thus, we need constraints to prevent “pallet-hopping” over months.</a:t>
                </a:r>
              </a:p>
            </p:txBody>
          </p:sp>
        </mc:Choice>
        <mc:Fallback>
          <p:sp>
            <p:nvSpPr>
              <p:cNvPr id="7" name="TextBox 6">
                <a:extLst>
                  <a:ext uri="{FF2B5EF4-FFF2-40B4-BE49-F238E27FC236}">
                    <a16:creationId xmlns:a16="http://schemas.microsoft.com/office/drawing/2014/main" id="{C9A47DBA-840E-DF73-E580-29E7131C1676}"/>
                  </a:ext>
                </a:extLst>
              </p:cNvPr>
              <p:cNvSpPr txBox="1">
                <a:spLocks noRot="1" noChangeAspect="1" noMove="1" noResize="1" noEditPoints="1" noAdjustHandles="1" noChangeArrowheads="1" noChangeShapeType="1" noTextEdit="1"/>
              </p:cNvSpPr>
              <p:nvPr/>
            </p:nvSpPr>
            <p:spPr>
              <a:xfrm>
                <a:off x="1028686" y="1832665"/>
                <a:ext cx="10134628" cy="1962653"/>
              </a:xfrm>
              <a:prstGeom prst="rect">
                <a:avLst/>
              </a:prstGeom>
              <a:blipFill>
                <a:blip r:embed="rId2"/>
                <a:stretch>
                  <a:fillRect l="-662" t="-1242" r="-1083" b="-4658"/>
                </a:stretch>
              </a:blipFill>
            </p:spPr>
            <p:txBody>
              <a:bodyPr/>
              <a:lstStyle/>
              <a:p>
                <a:r>
                  <a:rPr lang="en-CA">
                    <a:noFill/>
                  </a:rPr>
                  <a:t> </a:t>
                </a:r>
              </a:p>
            </p:txBody>
          </p:sp>
        </mc:Fallback>
      </mc:AlternateContent>
    </p:spTree>
    <p:extLst>
      <p:ext uri="{BB962C8B-B14F-4D97-AF65-F5344CB8AC3E}">
        <p14:creationId xmlns:p14="http://schemas.microsoft.com/office/powerpoint/2010/main" val="1398955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21318-C509-F5C5-C8BC-BFB68D01902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EBAC1BF-16B7-C9D8-EE7A-5C86CF75865A}"/>
                  </a:ext>
                </a:extLst>
              </p:cNvPr>
              <p:cNvSpPr>
                <a:spLocks noGrp="1"/>
              </p:cNvSpPr>
              <p:nvPr>
                <p:ph type="title"/>
              </p:nvPr>
            </p:nvSpPr>
            <p:spPr/>
            <p:txBody>
              <a:bodyPr/>
              <a:lstStyle/>
              <a:p>
                <a:r>
                  <a:rPr lang="en-US" dirty="0"/>
                  <a:t>Constraints to Ensure Consecutiveness (</a:t>
                </a:r>
                <a14:m>
                  <m:oMath xmlns:m="http://schemas.openxmlformats.org/officeDocument/2006/math">
                    <m:sSub>
                      <m:sSubPr>
                        <m:ctrlPr>
                          <a:rPr lang="en-US" sz="4400" i="1" smtClean="0">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𝑝</m:t>
                        </m:r>
                        <m:r>
                          <a:rPr lang="en-US" sz="4400" i="1">
                            <a:latin typeface="Cambria Math" panose="02040503050406030204" pitchFamily="18" charset="0"/>
                          </a:rPr>
                          <m:t>,</m:t>
                        </m:r>
                        <m:r>
                          <a:rPr lang="en-US" sz="4400" i="1">
                            <a:latin typeface="Cambria Math" panose="02040503050406030204" pitchFamily="18" charset="0"/>
                          </a:rPr>
                          <m:t>𝑚</m:t>
                        </m:r>
                      </m:sub>
                    </m:sSub>
                  </m:oMath>
                </a14:m>
                <a:r>
                  <a:rPr lang="en-US" dirty="0"/>
                  <a:t>)</a:t>
                </a:r>
              </a:p>
            </p:txBody>
          </p:sp>
        </mc:Choice>
        <mc:Fallback>
          <p:sp>
            <p:nvSpPr>
              <p:cNvPr id="2" name="Title 1">
                <a:extLst>
                  <a:ext uri="{FF2B5EF4-FFF2-40B4-BE49-F238E27FC236}">
                    <a16:creationId xmlns:a16="http://schemas.microsoft.com/office/drawing/2014/main" id="{BEBAC1BF-16B7-C9D8-EE7A-5C86CF75865A}"/>
                  </a:ext>
                </a:extLst>
              </p:cNvPr>
              <p:cNvSpPr>
                <a:spLocks noGrp="1" noRot="1" noChangeAspect="1" noMove="1" noResize="1" noEditPoints="1" noAdjustHandles="1" noChangeArrowheads="1" noChangeShapeType="1" noTextEdit="1"/>
              </p:cNvSpPr>
              <p:nvPr>
                <p:ph type="title"/>
              </p:nvPr>
            </p:nvSpPr>
            <p:spPr>
              <a:blipFill>
                <a:blip r:embed="rId2"/>
                <a:stretch>
                  <a:fillRect l="-2377" r="-226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4B915DF-3272-91D9-0531-A71741ABF844}"/>
                  </a:ext>
                </a:extLst>
              </p:cNvPr>
              <p:cNvSpPr txBox="1"/>
              <p:nvPr/>
            </p:nvSpPr>
            <p:spPr>
              <a:xfrm>
                <a:off x="1028686" y="1832665"/>
                <a:ext cx="10515600" cy="45363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Math" panose="02040503050406030204" pitchFamily="18" charset="0"/>
                  </a:rPr>
                  <a:t>Constrain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𝑦</m:t>
                        </m:r>
                      </m:e>
                      <m:sub>
                        <m:r>
                          <a:rPr lang="en-US" sz="2000" i="1" dirty="0" smtClean="0">
                            <a:latin typeface="Cambria Math" panose="02040503050406030204" pitchFamily="18" charset="0"/>
                          </a:rPr>
                          <m:t>𝑝</m:t>
                        </m:r>
                        <m:r>
                          <a:rPr lang="en-US" sz="2000" b="0" i="1" dirty="0" smtClean="0">
                            <a:latin typeface="Cambria Math" panose="02040503050406030204" pitchFamily="18" charset="0"/>
                          </a:rPr>
                          <m:t>,</m:t>
                        </m:r>
                        <m:r>
                          <a:rPr lang="en-US" sz="200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latin typeface="Cambria Math" panose="02040503050406030204" pitchFamily="18" charset="0"/>
                  </a:rPr>
                  <a:t>to hold the definition that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𝑦</m:t>
                        </m:r>
                      </m:e>
                      <m:sub>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𝑚</m:t>
                        </m:r>
                      </m:sub>
                    </m:sSub>
                    <m:r>
                      <a:rPr lang="en-US" sz="2000" i="1" dirty="0">
                        <a:latin typeface="Cambria Math" panose="02040503050406030204" pitchFamily="18" charset="0"/>
                      </a:rPr>
                      <m:t> </m:t>
                    </m:r>
                  </m:oMath>
                </a14:m>
                <a:r>
                  <a:rPr lang="en-US" sz="2000" dirty="0">
                    <a:latin typeface="Cambria Math" panose="02040503050406030204" pitchFamily="18" charset="0"/>
                  </a:rPr>
                  <a:t>is 1 in the interval of time that m is greater than or equal to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𝑠</m:t>
                        </m:r>
                      </m:e>
                      <m:sub>
                        <m:r>
                          <a:rPr lang="en-US" sz="2000" i="1" dirty="0" smtClean="0">
                            <a:latin typeface="Cambria Math" panose="02040503050406030204" pitchFamily="18" charset="0"/>
                          </a:rPr>
                          <m:t>𝑝</m:t>
                        </m:r>
                      </m:sub>
                    </m:sSub>
                  </m:oMath>
                </a14:m>
                <a:r>
                  <a:rPr lang="en-US" sz="2000" b="0" dirty="0">
                    <a:latin typeface="Cambria Math" panose="02040503050406030204" pitchFamily="18" charset="0"/>
                  </a:rPr>
                  <a:t>. Big M is used. This definition of y is achieved with 2 constraints on this slide:</a:t>
                </a:r>
              </a:p>
              <a:p>
                <a14:m>
                  <m:oMathPara xmlns:m="http://schemas.openxmlformats.org/officeDocument/2006/math">
                    <m:oMathParaPr>
                      <m:jc m:val="centerGroup"/>
                    </m:oMathParaPr>
                    <m:oMath xmlns:m="http://schemas.openxmlformats.org/officeDocument/2006/math">
                      <m:borderBox>
                        <m:borderBoxPr>
                          <m:ctrlPr>
                            <a:rPr lang="en-US" sz="2000" b="0" i="1" smtClean="0">
                              <a:latin typeface="Cambria Math" panose="02040503050406030204" pitchFamily="18" charset="0"/>
                            </a:rPr>
                          </m:ctrlPr>
                        </m:borderBox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𝑀</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r>
                            <a:rPr lang="en-US" sz="2000" i="1">
                              <a:latin typeface="Cambria Math" panose="02040503050406030204" pitchFamily="18" charset="0"/>
                            </a:rPr>
                            <m:t>+1</m:t>
                          </m:r>
                          <m:r>
                            <m:rPr>
                              <m:nor/>
                            </m:rPr>
                            <a:rPr lang="en-US" sz="2000" dirty="0"/>
                            <m:t> </m:t>
                          </m:r>
                          <m:r>
                            <m:rPr>
                              <m:nor/>
                            </m:rPr>
                            <a:rPr lang="en-US" sz="2000" b="0" i="0" dirty="0" smtClean="0"/>
                            <m:t>  </m:t>
                          </m:r>
                          <m:r>
                            <a:rPr lang="en-US" sz="200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𝑝</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𝑃</m:t>
                          </m:r>
                          <m:r>
                            <a:rPr lang="en-US" sz="2000" b="0" i="1" dirty="0" smtClean="0">
                              <a:latin typeface="Cambria Math" panose="02040503050406030204" pitchFamily="18" charset="0"/>
                              <a:ea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𝑚</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𝑀</m:t>
                          </m:r>
                        </m:e>
                      </m:borderBox>
                    </m:oMath>
                  </m:oMathPara>
                </a14:m>
                <a:endParaRPr lang="en-US" sz="2000" b="1" dirty="0"/>
              </a:p>
              <a:p>
                <a:pPr marL="342900" indent="-342900">
                  <a:buFont typeface="Arial" panose="020B0604020202020204" pitchFamily="34" charset="0"/>
                  <a:buChar char="•"/>
                </a:pPr>
                <a:r>
                  <a:rPr lang="en-US" sz="2000" b="1" dirty="0"/>
                  <a:t>If </a:t>
                </a:r>
                <a14:m>
                  <m:oMath xmlns:m="http://schemas.openxmlformats.org/officeDocument/2006/math">
                    <m:r>
                      <a:rPr lang="en-US" sz="2000" b="1" i="1" smtClean="0">
                        <a:latin typeface="Cambria Math" panose="02040503050406030204" pitchFamily="18" charset="0"/>
                      </a:rPr>
                      <m:t>𝒎</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𝒑</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oMath>
                </a14:m>
                <a:r>
                  <a:rPr lang="en-US" sz="2000" b="1" dirty="0"/>
                  <a:t> </a:t>
                </a:r>
                <a:r>
                  <a:rPr lang="en-US" sz="2000" dirty="0"/>
                  <a:t>Then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must be 1 because </a:t>
                </a:r>
                <a14:m>
                  <m:oMath xmlns:m="http://schemas.openxmlformats.org/officeDocument/2006/math">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𝑎𝑛𝑦</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𝑛𝑢𝑚𝑏𝑒𝑟</m:t>
                    </m:r>
                  </m:oMath>
                </a14:m>
                <a:r>
                  <a:rPr lang="en-US" sz="2000" dirty="0"/>
                  <a:t>. Even if </a:t>
                </a:r>
                <a14:m>
                  <m:oMath xmlns:m="http://schemas.openxmlformats.org/officeDocument/2006/math">
                    <m:r>
                      <a:rPr lang="en-US" sz="2000" i="1">
                        <a:latin typeface="Cambria Math" panose="02040503050406030204" pitchFamily="18" charset="0"/>
                      </a:rPr>
                      <m:t>𝑚</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r>
                      <a:rPr lang="en-US" sz="2000" b="0" i="1" smtClean="0">
                        <a:latin typeface="Cambria Math" panose="02040503050406030204" pitchFamily="18" charset="0"/>
                      </a:rPr>
                      <m:t>=</m:t>
                    </m:r>
                    <m:r>
                      <a:rPr lang="en-US" sz="2000" i="1">
                        <a:latin typeface="Cambria Math" panose="02040503050406030204" pitchFamily="18" charset="0"/>
                      </a:rPr>
                      <m:t>0</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𝑝𝑚</m:t>
                        </m:r>
                      </m:sub>
                    </m:sSub>
                  </m:oMath>
                </a14:m>
                <a:r>
                  <a:rPr lang="en-US" sz="2000" dirty="0"/>
                  <a:t> still must be 1 since the RHS of the constraint has a plus 1. This +1 ensures that the investment at 13% starts right away as soon as the pallet goes into the CCBW.</a:t>
                </a:r>
              </a:p>
              <a:p>
                <a:pPr marL="342900" indent="-342900">
                  <a:buFont typeface="Arial" panose="020B0604020202020204" pitchFamily="34" charset="0"/>
                  <a:buChar char="•"/>
                </a:pPr>
                <a:r>
                  <a:rPr lang="en-US" sz="2000" b="1" dirty="0"/>
                  <a:t>If </a:t>
                </a:r>
                <a14:m>
                  <m:oMath xmlns:m="http://schemas.openxmlformats.org/officeDocument/2006/math">
                    <m:r>
                      <a:rPr lang="en-US" sz="2000" b="1" i="1" smtClean="0">
                        <a:latin typeface="Cambria Math" panose="02040503050406030204" pitchFamily="18" charset="0"/>
                      </a:rPr>
                      <m:t>𝒎</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𝒑</m:t>
                        </m:r>
                      </m:sub>
                    </m:sSub>
                    <m:r>
                      <a:rPr lang="en-US" sz="2000" b="1" i="1" smtClean="0">
                        <a:latin typeface="Cambria Math" panose="02040503050406030204" pitchFamily="18" charset="0"/>
                      </a:rPr>
                      <m:t>&lt;</m:t>
                    </m:r>
                    <m:r>
                      <a:rPr lang="en-US" sz="2000" b="1" i="1" smtClean="0">
                        <a:latin typeface="Cambria Math" panose="02040503050406030204" pitchFamily="18" charset="0"/>
                      </a:rPr>
                      <m:t>𝟎</m:t>
                    </m:r>
                  </m:oMath>
                </a14:m>
                <a:r>
                  <a:rPr lang="en-US" sz="2000" dirty="0"/>
                  <a:t>: Then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is not constrained. It can be either 0 or 1 since either is always greater than a negative number.</a:t>
                </a:r>
              </a:p>
              <a:p>
                <a14:m>
                  <m:oMathPara xmlns:m="http://schemas.openxmlformats.org/officeDocument/2006/math">
                    <m:oMathParaPr>
                      <m:jc m:val="centerGroup"/>
                    </m:oMathParaPr>
                    <m:oMath xmlns:m="http://schemas.openxmlformats.org/officeDocument/2006/math">
                      <m:borderBox>
                        <m:borderBoxPr>
                          <m:ctrlPr>
                            <a:rPr lang="en-US" sz="2000" i="1" smtClean="0">
                              <a:latin typeface="Cambria Math" panose="02040503050406030204" pitchFamily="18" charset="0"/>
                            </a:rPr>
                          </m:ctrlPr>
                        </m:borderBox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r>
                            <a:rPr lang="en-US" sz="2000" i="1">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𝑀</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r>
                            <a:rPr lang="en-US" sz="2000" b="0" i="1" smtClean="0">
                              <a:latin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𝑝</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𝑃</m:t>
                          </m:r>
                          <m:r>
                            <a:rPr lang="en-US" sz="2000" i="1" dirty="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𝑚</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𝑀</m:t>
                          </m:r>
                        </m:e>
                      </m:borderBox>
                    </m:oMath>
                  </m:oMathPara>
                </a14:m>
                <a:endParaRPr lang="en-US" sz="2000" dirty="0"/>
              </a:p>
              <a:p>
                <a:pPr marL="342900" indent="-342900">
                  <a:buFont typeface="Arial" panose="020B0604020202020204" pitchFamily="34" charset="0"/>
                  <a:buChar char="•"/>
                </a:pPr>
                <a:r>
                  <a:rPr lang="en-US" sz="2000" b="1" dirty="0"/>
                  <a:t>If </a:t>
                </a:r>
                <a14:m>
                  <m:oMath xmlns:m="http://schemas.openxmlformats.org/officeDocument/2006/math">
                    <m:r>
                      <a:rPr lang="en-US" sz="2000" b="1" i="1" smtClean="0">
                        <a:latin typeface="Cambria Math" panose="02040503050406030204" pitchFamily="18" charset="0"/>
                      </a:rPr>
                      <m:t>𝒎</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𝒑</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oMath>
                </a14:m>
                <a:r>
                  <a:rPr lang="en-US" sz="2000" dirty="0"/>
                  <a:t> Then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is not constrained because both 0 and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r>
                  <a:rPr lang="en-US" sz="2000" dirty="0"/>
                  <a:t> are always less than any positive number.</a:t>
                </a:r>
              </a:p>
              <a:p>
                <a:pPr marL="342900" indent="-342900">
                  <a:buFont typeface="Arial" panose="020B0604020202020204" pitchFamily="34" charset="0"/>
                  <a:buChar char="•"/>
                </a:pPr>
                <a:r>
                  <a:rPr lang="en-US" sz="2000" b="1" dirty="0"/>
                  <a:t>If </a:t>
                </a:r>
                <a14:m>
                  <m:oMath xmlns:m="http://schemas.openxmlformats.org/officeDocument/2006/math">
                    <m:r>
                      <a:rPr lang="en-US" sz="2000" b="1" i="1" smtClean="0">
                        <a:latin typeface="Cambria Math" panose="02040503050406030204" pitchFamily="18" charset="0"/>
                      </a:rPr>
                      <m:t>𝒎</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𝒑</m:t>
                        </m:r>
                      </m:sub>
                    </m:sSub>
                    <m:r>
                      <a:rPr lang="en-US" sz="2000" b="1" i="1" smtClean="0">
                        <a:latin typeface="Cambria Math" panose="02040503050406030204" pitchFamily="18" charset="0"/>
                      </a:rPr>
                      <m:t>&lt;</m:t>
                    </m:r>
                    <m:r>
                      <a:rPr lang="en-US" sz="2000" b="1" i="1" smtClean="0">
                        <a:latin typeface="Cambria Math" panose="02040503050406030204" pitchFamily="18" charset="0"/>
                      </a:rPr>
                      <m:t>𝟎</m:t>
                    </m:r>
                  </m:oMath>
                </a14:m>
                <a:r>
                  <a:rPr lang="en-US" sz="2000" dirty="0"/>
                  <a:t>: Then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must be 0 because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any</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number</m:t>
                    </m:r>
                  </m:oMath>
                </a14:m>
                <a:r>
                  <a:rPr lang="en-US" sz="2000" dirty="0"/>
                  <a:t> no matter how negative.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r>
                      <a:rPr lang="en-US" sz="2000" b="0" i="1" smtClean="0">
                        <a:latin typeface="Cambria Math" panose="02040503050406030204" pitchFamily="18" charset="0"/>
                      </a:rPr>
                      <m:t>=1</m:t>
                    </m:r>
                  </m:oMath>
                </a14:m>
                <a:r>
                  <a:rPr lang="en-US" sz="2000" dirty="0"/>
                  <a:t> wouldn’t work because </a:t>
                </a:r>
                <a14:m>
                  <m:oMath xmlns:m="http://schemas.openxmlformats.org/officeDocument/2006/math">
                    <m:r>
                      <a:rPr lang="en-US" sz="2000" b="0" i="1" smtClean="0">
                        <a:latin typeface="Cambria Math" panose="02040503050406030204" pitchFamily="18" charset="0"/>
                      </a:rPr>
                      <m:t>0&gt;</m:t>
                    </m:r>
                    <m:r>
                      <a:rPr lang="en-US" sz="2000" b="0" i="1" smtClean="0">
                        <a:latin typeface="Cambria Math" panose="02040503050406030204" pitchFamily="18" charset="0"/>
                      </a:rPr>
                      <m:t>𝑛𝑒𝑔𝑎𝑡𝑖𝑣𝑒</m:t>
                    </m:r>
                    <m:r>
                      <a:rPr lang="en-US" sz="2000" b="0" i="1" smtClean="0">
                        <a:latin typeface="Cambria Math" panose="02040503050406030204" pitchFamily="18" charset="0"/>
                      </a:rPr>
                      <m:t> </m:t>
                    </m:r>
                    <m:r>
                      <a:rPr lang="en-US" sz="2000" b="0" i="1" smtClean="0">
                        <a:latin typeface="Cambria Math" panose="02040503050406030204" pitchFamily="18" charset="0"/>
                      </a:rPr>
                      <m:t>𝑛𝑢𝑚𝑏𝑒𝑟𝑠</m:t>
                    </m:r>
                  </m:oMath>
                </a14:m>
                <a:endParaRPr lang="en-US" sz="2000" dirty="0"/>
              </a:p>
            </p:txBody>
          </p:sp>
        </mc:Choice>
        <mc:Fallback>
          <p:sp>
            <p:nvSpPr>
              <p:cNvPr id="7" name="TextBox 6">
                <a:extLst>
                  <a:ext uri="{FF2B5EF4-FFF2-40B4-BE49-F238E27FC236}">
                    <a16:creationId xmlns:a16="http://schemas.microsoft.com/office/drawing/2014/main" id="{B4B915DF-3272-91D9-0531-A71741ABF844}"/>
                  </a:ext>
                </a:extLst>
              </p:cNvPr>
              <p:cNvSpPr txBox="1">
                <a:spLocks noRot="1" noChangeAspect="1" noMove="1" noResize="1" noEditPoints="1" noAdjustHandles="1" noChangeArrowheads="1" noChangeShapeType="1" noTextEdit="1"/>
              </p:cNvSpPr>
              <p:nvPr/>
            </p:nvSpPr>
            <p:spPr>
              <a:xfrm>
                <a:off x="1028686" y="1832665"/>
                <a:ext cx="10515600" cy="4536370"/>
              </a:xfrm>
              <a:prstGeom prst="rect">
                <a:avLst/>
              </a:prstGeom>
              <a:blipFill>
                <a:blip r:embed="rId3"/>
                <a:stretch>
                  <a:fillRect l="-638" t="-941" r="-464" b="-1210"/>
                </a:stretch>
              </a:blipFill>
            </p:spPr>
            <p:txBody>
              <a:bodyPr/>
              <a:lstStyle/>
              <a:p>
                <a:r>
                  <a:rPr lang="en-CA">
                    <a:noFill/>
                  </a:rPr>
                  <a:t> </a:t>
                </a:r>
              </a:p>
            </p:txBody>
          </p:sp>
        </mc:Fallback>
      </mc:AlternateContent>
    </p:spTree>
    <p:extLst>
      <p:ext uri="{BB962C8B-B14F-4D97-AF65-F5344CB8AC3E}">
        <p14:creationId xmlns:p14="http://schemas.microsoft.com/office/powerpoint/2010/main" val="1710703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08F41-8BC2-625D-1E51-8A205062A92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9763A92D-4123-0A0A-4F84-9261A945F379}"/>
                  </a:ext>
                </a:extLst>
              </p:cNvPr>
              <p:cNvSpPr>
                <a:spLocks noGrp="1"/>
              </p:cNvSpPr>
              <p:nvPr>
                <p:ph type="title"/>
              </p:nvPr>
            </p:nvSpPr>
            <p:spPr/>
            <p:txBody>
              <a:bodyPr>
                <a:normAutofit/>
              </a:bodyPr>
              <a:lstStyle/>
              <a:p>
                <a:r>
                  <a:rPr lang="en-US" dirty="0"/>
                  <a:t>Constraints to Ensure Consecutiveness (</a:t>
                </a:r>
                <a14:m>
                  <m:oMath xmlns:m="http://schemas.openxmlformats.org/officeDocument/2006/math">
                    <m:sSub>
                      <m:sSubPr>
                        <m:ctrlPr>
                          <a:rPr lang="en-US" sz="4400" i="1" smtClean="0">
                            <a:latin typeface="Cambria Math" panose="02040503050406030204" pitchFamily="18" charset="0"/>
                          </a:rPr>
                        </m:ctrlPr>
                      </m:sSubPr>
                      <m:e>
                        <m:r>
                          <a:rPr lang="en-US" sz="4400" b="0" i="1" smtClean="0">
                            <a:latin typeface="Cambria Math" panose="02040503050406030204" pitchFamily="18" charset="0"/>
                          </a:rPr>
                          <m:t>𝑧</m:t>
                        </m:r>
                      </m:e>
                      <m:sub>
                        <m:r>
                          <a:rPr lang="en-US" sz="4400" i="1">
                            <a:latin typeface="Cambria Math" panose="02040503050406030204" pitchFamily="18" charset="0"/>
                          </a:rPr>
                          <m:t>𝑝</m:t>
                        </m:r>
                        <m:r>
                          <a:rPr lang="en-US" sz="4400" i="1">
                            <a:latin typeface="Cambria Math" panose="02040503050406030204" pitchFamily="18" charset="0"/>
                          </a:rPr>
                          <m:t>,</m:t>
                        </m:r>
                        <m:r>
                          <a:rPr lang="en-US" sz="4400" i="1">
                            <a:latin typeface="Cambria Math" panose="02040503050406030204" pitchFamily="18" charset="0"/>
                          </a:rPr>
                          <m:t>𝑚</m:t>
                        </m:r>
                      </m:sub>
                    </m:sSub>
                  </m:oMath>
                </a14:m>
                <a:r>
                  <a:rPr lang="en-US" dirty="0"/>
                  <a:t>)</a:t>
                </a:r>
              </a:p>
            </p:txBody>
          </p:sp>
        </mc:Choice>
        <mc:Fallback>
          <p:sp>
            <p:nvSpPr>
              <p:cNvPr id="2" name="Title 1">
                <a:extLst>
                  <a:ext uri="{FF2B5EF4-FFF2-40B4-BE49-F238E27FC236}">
                    <a16:creationId xmlns:a16="http://schemas.microsoft.com/office/drawing/2014/main" id="{9763A92D-4123-0A0A-4F84-9261A945F379}"/>
                  </a:ext>
                </a:extLst>
              </p:cNvPr>
              <p:cNvSpPr>
                <a:spLocks noGrp="1" noRot="1" noChangeAspect="1" noMove="1" noResize="1" noEditPoints="1" noAdjustHandles="1" noChangeArrowheads="1" noChangeShapeType="1" noTextEdit="1"/>
              </p:cNvSpPr>
              <p:nvPr>
                <p:ph type="title"/>
              </p:nvPr>
            </p:nvSpPr>
            <p:spPr>
              <a:blipFill>
                <a:blip r:embed="rId2"/>
                <a:stretch>
                  <a:fillRect l="-2377" r="-2145"/>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4AB494E-FBBD-77D3-1E07-2651BACD8698}"/>
                  </a:ext>
                </a:extLst>
              </p:cNvPr>
              <p:cNvSpPr txBox="1"/>
              <p:nvPr/>
            </p:nvSpPr>
            <p:spPr>
              <a:xfrm>
                <a:off x="1028686" y="1832665"/>
                <a:ext cx="10515600" cy="4534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Math" panose="02040503050406030204" pitchFamily="18" charset="0"/>
                  </a:rPr>
                  <a:t>Constrain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i="1" dirty="0" smtClean="0">
                            <a:latin typeface="Cambria Math" panose="02040503050406030204" pitchFamily="18" charset="0"/>
                          </a:rPr>
                          <m:t>𝑝</m:t>
                        </m:r>
                        <m:r>
                          <a:rPr lang="en-US" sz="2000" b="0" i="1" dirty="0" smtClean="0">
                            <a:latin typeface="Cambria Math" panose="02040503050406030204" pitchFamily="18" charset="0"/>
                          </a:rPr>
                          <m:t>,</m:t>
                        </m:r>
                        <m:r>
                          <a:rPr lang="en-US" sz="200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latin typeface="Cambria Math" panose="02040503050406030204" pitchFamily="18" charset="0"/>
                  </a:rPr>
                  <a:t>to hold the definition that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𝑧</m:t>
                        </m:r>
                      </m:e>
                      <m:sub>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𝑚</m:t>
                        </m:r>
                      </m:sub>
                    </m:sSub>
                    <m:r>
                      <a:rPr lang="en-US" sz="2000" i="1" dirty="0">
                        <a:latin typeface="Cambria Math" panose="02040503050406030204" pitchFamily="18" charset="0"/>
                      </a:rPr>
                      <m:t> </m:t>
                    </m:r>
                  </m:oMath>
                </a14:m>
                <a:r>
                  <a:rPr lang="en-US" sz="2000" dirty="0">
                    <a:latin typeface="Cambria Math" panose="02040503050406030204" pitchFamily="18" charset="0"/>
                  </a:rPr>
                  <a:t>is 1 in the interval of time that m is less than or equal to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𝑒</m:t>
                        </m:r>
                      </m:e>
                      <m:sub>
                        <m:r>
                          <a:rPr lang="en-US" sz="2000" i="1" dirty="0" smtClean="0">
                            <a:latin typeface="Cambria Math" panose="02040503050406030204" pitchFamily="18" charset="0"/>
                          </a:rPr>
                          <m:t>𝑝</m:t>
                        </m:r>
                      </m:sub>
                    </m:sSub>
                  </m:oMath>
                </a14:m>
                <a:r>
                  <a:rPr lang="en-US" sz="2000" b="0" dirty="0">
                    <a:latin typeface="Cambria Math" panose="02040503050406030204" pitchFamily="18" charset="0"/>
                  </a:rPr>
                  <a:t> and 0 otherwise. Big M is used. This definition of z is achieved with 2 constraints:</a:t>
                </a:r>
              </a:p>
              <a:p>
                <a14:m>
                  <m:oMathPara xmlns:m="http://schemas.openxmlformats.org/officeDocument/2006/math">
                    <m:oMathParaPr>
                      <m:jc m:val="centerGroup"/>
                    </m:oMathParaPr>
                    <m:oMath xmlns:m="http://schemas.openxmlformats.org/officeDocument/2006/math">
                      <m:borderBox>
                        <m:borderBoxPr>
                          <m:ctrlPr>
                            <a:rPr lang="en-US" sz="2000" b="0" i="1" smtClean="0">
                              <a:latin typeface="Cambria Math" panose="02040503050406030204" pitchFamily="18" charset="0"/>
                            </a:rPr>
                          </m:ctrlPr>
                        </m:borderBox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r>
                            <a:rPr lang="en-US" sz="2000" i="1">
                              <a:latin typeface="Cambria Math" panose="02040503050406030204" pitchFamily="18" charset="0"/>
                            </a:rPr>
                            <m:t>∗</m:t>
                          </m:r>
                          <m:r>
                            <a:rPr lang="en-US" sz="2000" i="1">
                              <a:latin typeface="Cambria Math" panose="02040503050406030204" pitchFamily="18" charset="0"/>
                            </a:rPr>
                            <m:t>𝑀</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𝑒</m:t>
                              </m:r>
                            </m:e>
                            <m:sub>
                              <m:r>
                                <a:rPr lang="en-US" sz="2000" i="1">
                                  <a:latin typeface="Cambria Math" panose="02040503050406030204" pitchFamily="18" charset="0"/>
                                </a:rPr>
                                <m:t>𝑝</m:t>
                              </m:r>
                            </m:sub>
                          </m:sSub>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𝑝</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𝑃</m:t>
                          </m:r>
                          <m:r>
                            <a:rPr lang="en-US" sz="2000" i="1" dirty="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𝑚</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𝑀</m:t>
                          </m:r>
                        </m:e>
                      </m:borderBox>
                    </m:oMath>
                  </m:oMathPara>
                </a14:m>
                <a:endParaRPr lang="en-US" sz="2000" b="1" dirty="0"/>
              </a:p>
              <a:p>
                <a:pPr marL="342900" indent="-342900">
                  <a:buFont typeface="Arial" panose="020B0604020202020204" pitchFamily="34" charset="0"/>
                  <a:buChar char="•"/>
                </a:pPr>
                <a:r>
                  <a:rPr lang="en-US" sz="2000" b="1" dirty="0"/>
                  <a:t>If</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 </m:t>
                        </m:r>
                        <m:r>
                          <a:rPr lang="en-US" sz="2000" b="1" i="1">
                            <a:latin typeface="Cambria Math" panose="02040503050406030204" pitchFamily="18" charset="0"/>
                          </a:rPr>
                          <m:t>𝒆</m:t>
                        </m:r>
                      </m:e>
                      <m:sub>
                        <m:r>
                          <a:rPr lang="en-US" sz="2000" b="1" i="1">
                            <a:latin typeface="Cambria Math" panose="02040503050406030204" pitchFamily="18" charset="0"/>
                          </a:rPr>
                          <m:t>𝒑</m:t>
                        </m:r>
                      </m:sub>
                    </m:sSub>
                    <m:r>
                      <a:rPr lang="en-US" sz="2000" b="1" i="1">
                        <a:latin typeface="Cambria Math" panose="02040503050406030204" pitchFamily="18" charset="0"/>
                      </a:rPr>
                      <m:t>−</m:t>
                    </m:r>
                    <m:r>
                      <a:rPr lang="en-US" sz="2000" b="1" i="1">
                        <a:latin typeface="Cambria Math" panose="02040503050406030204" pitchFamily="18" charset="0"/>
                      </a:rPr>
                      <m:t>𝒎</m:t>
                    </m:r>
                    <m:r>
                      <a:rPr lang="en-US" sz="2000" b="1" i="1" smtClean="0">
                        <a:latin typeface="Cambria Math" panose="02040503050406030204" pitchFamily="18" charset="0"/>
                      </a:rPr>
                      <m:t>&gt;</m:t>
                    </m:r>
                    <m:r>
                      <a:rPr lang="en-US" sz="2000" b="1" i="1" smtClean="0">
                        <a:latin typeface="Cambria Math" panose="02040503050406030204" pitchFamily="18" charset="0"/>
                      </a:rPr>
                      <m:t>𝟎</m:t>
                    </m:r>
                    <m:r>
                      <a:rPr lang="en-US" sz="2000" b="1" i="1" smtClean="0">
                        <a:latin typeface="Cambria Math" panose="02040503050406030204" pitchFamily="18" charset="0"/>
                      </a:rPr>
                      <m:t>:</m:t>
                    </m:r>
                  </m:oMath>
                </a14:m>
                <a:r>
                  <a:rPr lang="en-US" sz="2000" b="1" dirty="0"/>
                  <a:t> </a:t>
                </a:r>
                <a:r>
                  <a:rPr lang="en-US" sz="2000" dirty="0"/>
                  <a:t>Then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must be 1 because </a:t>
                </a:r>
                <a14:m>
                  <m:oMath xmlns:m="http://schemas.openxmlformats.org/officeDocument/2006/math">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𝑎𝑛𝑦</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𝑛𝑢𝑚𝑏𝑒𝑟</m:t>
                    </m:r>
                  </m:oMath>
                </a14:m>
                <a:r>
                  <a:rPr lang="en-US" sz="2000" dirty="0"/>
                  <a:t>.</a:t>
                </a:r>
              </a:p>
              <a:p>
                <a:pPr marL="342900" indent="-342900">
                  <a:buFont typeface="Arial" panose="020B0604020202020204" pitchFamily="34" charset="0"/>
                  <a:buChar char="•"/>
                </a:pPr>
                <a:r>
                  <a:rPr lang="en-US" sz="2000" b="1" dirty="0"/>
                  <a:t>If </a:t>
                </a:r>
                <a14:m>
                  <m:oMath xmlns:m="http://schemas.openxmlformats.org/officeDocument/2006/math">
                    <m:r>
                      <a:rPr lang="en-US" sz="2000" b="1" i="1" smtClean="0">
                        <a:latin typeface="Cambria Math" panose="02040503050406030204" pitchFamily="18" charset="0"/>
                      </a:rPr>
                      <m:t>𝒎</m:t>
                    </m:r>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𝒑</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oMath>
                </a14:m>
                <a:r>
                  <a:rPr lang="en-US" sz="2000" dirty="0"/>
                  <a:t>: Then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is not constrained. It can be either 0 or 1 since either is always greater than a negative number.</a:t>
                </a:r>
              </a:p>
              <a:p>
                <a:pPr/>
                <a14:m>
                  <m:oMathPara xmlns:m="http://schemas.openxmlformats.org/officeDocument/2006/math">
                    <m:oMathParaPr>
                      <m:jc m:val="centerGroup"/>
                    </m:oMathParaPr>
                    <m:oMath xmlns:m="http://schemas.openxmlformats.org/officeDocument/2006/math">
                      <m:borderBox>
                        <m:borderBoxPr>
                          <m:ctrlPr>
                            <a:rPr lang="en-US" sz="2000" i="1" smtClean="0">
                              <a:latin typeface="Cambria Math" panose="02040503050406030204" pitchFamily="18" charset="0"/>
                            </a:rPr>
                          </m:ctrlPr>
                        </m:borderBoxPr>
                        <m:e>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0" i="1" smtClean="0">
                                  <a:latin typeface="Cambria Math" panose="02040503050406030204" pitchFamily="18" charset="0"/>
                                </a:rPr>
                                <m:t>𝑧</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r>
                            <a:rPr lang="en-US" sz="2000" i="1">
                              <a:latin typeface="Cambria Math" panose="02040503050406030204" pitchFamily="18" charset="0"/>
                            </a:rPr>
                            <m:t>−1)∗</m:t>
                          </m:r>
                          <m:r>
                            <a:rPr lang="en-US" sz="2000" i="1">
                              <a:latin typeface="Cambria Math" panose="02040503050406030204" pitchFamily="18" charset="0"/>
                            </a:rPr>
                            <m:t>𝑀</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𝑒</m:t>
                              </m:r>
                            </m:e>
                            <m:sub>
                              <m:r>
                                <a:rPr lang="en-US" sz="2000" i="1">
                                  <a:latin typeface="Cambria Math" panose="02040503050406030204" pitchFamily="18" charset="0"/>
                                </a:rPr>
                                <m:t>𝑝</m:t>
                              </m:r>
                            </m:sub>
                          </m:sSub>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−1   ∀</m:t>
                          </m:r>
                          <m:r>
                            <a:rPr lang="en-US" sz="2000" i="1" dirty="0">
                              <a:latin typeface="Cambria Math" panose="02040503050406030204" pitchFamily="18" charset="0"/>
                              <a:ea typeface="Cambria Math" panose="02040503050406030204" pitchFamily="18" charset="0"/>
                            </a:rPr>
                            <m:t>𝑝</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𝑃</m:t>
                          </m:r>
                          <m:r>
                            <a:rPr lang="en-US" sz="2000" i="1" dirty="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𝑚</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𝑀</m:t>
                          </m:r>
                        </m:e>
                      </m:borderBox>
                    </m:oMath>
                  </m:oMathPara>
                </a14:m>
                <a:endParaRPr lang="en-US" sz="2000" dirty="0"/>
              </a:p>
              <a:p>
                <a:pPr marL="342900" indent="-342900">
                  <a:buFont typeface="Arial" panose="020B0604020202020204" pitchFamily="34" charset="0"/>
                  <a:buChar char="•"/>
                </a:pPr>
                <a:r>
                  <a:rPr lang="en-US" sz="2000" b="1" dirty="0"/>
                  <a:t>If</a:t>
                </a:r>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panose="02040503050406030204" pitchFamily="18" charset="0"/>
                          </a:rPr>
                          <m:t> </m:t>
                        </m:r>
                        <m:r>
                          <a:rPr lang="en-US" sz="2000" b="1" i="1">
                            <a:latin typeface="Cambria Math" panose="02040503050406030204" pitchFamily="18" charset="0"/>
                          </a:rPr>
                          <m:t>𝒆</m:t>
                        </m:r>
                      </m:e>
                      <m:sub>
                        <m:r>
                          <a:rPr lang="en-US" sz="2000" b="1" i="1">
                            <a:latin typeface="Cambria Math" panose="02040503050406030204" pitchFamily="18" charset="0"/>
                          </a:rPr>
                          <m:t>𝒑</m:t>
                        </m:r>
                      </m:sub>
                    </m:sSub>
                    <m:r>
                      <a:rPr lang="en-US" sz="2000" b="1" i="1">
                        <a:latin typeface="Cambria Math" panose="02040503050406030204" pitchFamily="18" charset="0"/>
                      </a:rPr>
                      <m:t>−</m:t>
                    </m:r>
                    <m:r>
                      <a:rPr lang="en-US" sz="2000" b="1" i="1">
                        <a:latin typeface="Cambria Math" panose="02040503050406030204" pitchFamily="18" charset="0"/>
                      </a:rPr>
                      <m:t>𝒎</m:t>
                    </m:r>
                    <m:r>
                      <a:rPr lang="en-US" sz="2000" b="1" i="1" smtClean="0">
                        <a:latin typeface="Cambria Math" panose="02040503050406030204" pitchFamily="18" charset="0"/>
                      </a:rPr>
                      <m:t>&gt;</m:t>
                    </m:r>
                    <m:r>
                      <a:rPr lang="en-US" sz="2000" b="1" i="1" smtClean="0">
                        <a:latin typeface="Cambria Math" panose="02040503050406030204" pitchFamily="18" charset="0"/>
                      </a:rPr>
                      <m:t>𝟎</m:t>
                    </m:r>
                    <m:r>
                      <a:rPr lang="en-US" sz="2000" b="1" i="1" smtClean="0">
                        <a:latin typeface="Cambria Math" panose="02040503050406030204" pitchFamily="18" charset="0"/>
                      </a:rPr>
                      <m:t>:</m:t>
                    </m:r>
                  </m:oMath>
                </a14:m>
                <a:r>
                  <a:rPr lang="en-US" sz="2000" b="1" dirty="0"/>
                  <a:t> </a:t>
                </a:r>
                <a:r>
                  <a:rPr lang="en-US" sz="2000" dirty="0"/>
                  <a:t>Then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is not constrained because both 0 and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r>
                  <a:rPr lang="en-US" sz="2000" dirty="0"/>
                  <a:t> are always less than any positive number.</a:t>
                </a:r>
              </a:p>
              <a:p>
                <a:pPr marL="342900" indent="-342900">
                  <a:buFont typeface="Arial" panose="020B0604020202020204" pitchFamily="34" charset="0"/>
                  <a:buChar char="•"/>
                </a:pPr>
                <a:r>
                  <a:rPr lang="en-US" sz="2000" b="1" dirty="0"/>
                  <a:t>If</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 </m:t>
                        </m:r>
                        <m:r>
                          <a:rPr lang="en-US" sz="2000" b="1" i="1">
                            <a:latin typeface="Cambria Math" panose="02040503050406030204" pitchFamily="18" charset="0"/>
                          </a:rPr>
                          <m:t>𝒆</m:t>
                        </m:r>
                      </m:e>
                      <m:sub>
                        <m:r>
                          <a:rPr lang="en-US" sz="2000" b="1" i="1">
                            <a:latin typeface="Cambria Math" panose="02040503050406030204" pitchFamily="18" charset="0"/>
                          </a:rPr>
                          <m:t>𝒑</m:t>
                        </m:r>
                      </m:sub>
                    </m:sSub>
                    <m:r>
                      <a:rPr lang="en-US" sz="2000" b="1" i="1">
                        <a:latin typeface="Cambria Math" panose="02040503050406030204" pitchFamily="18" charset="0"/>
                      </a:rPr>
                      <m:t>−</m:t>
                    </m:r>
                    <m:r>
                      <a:rPr lang="en-US" sz="2000" b="1" i="1">
                        <a:latin typeface="Cambria Math" panose="02040503050406030204" pitchFamily="18" charset="0"/>
                      </a:rPr>
                      <m:t>𝒎</m:t>
                    </m:r>
                    <m:r>
                      <a:rPr lang="en-US" sz="2000" b="1" i="1" smtClean="0">
                        <a:latin typeface="Cambria Math" panose="02040503050406030204" pitchFamily="18" charset="0"/>
                      </a:rPr>
                      <m:t>≤</m:t>
                    </m:r>
                    <m:r>
                      <a:rPr lang="en-US" sz="2000" b="1" i="1" smtClean="0">
                        <a:latin typeface="Cambria Math" panose="02040503050406030204" pitchFamily="18" charset="0"/>
                      </a:rPr>
                      <m:t>𝟎</m:t>
                    </m:r>
                  </m:oMath>
                </a14:m>
                <a:r>
                  <a:rPr lang="en-US" sz="2000" dirty="0"/>
                  <a:t>: Then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oMath>
                </a14:m>
                <a:r>
                  <a:rPr lang="en-US" sz="2000" dirty="0"/>
                  <a:t> must be 0 because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any</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number</m:t>
                    </m:r>
                  </m:oMath>
                </a14:m>
                <a:r>
                  <a:rPr lang="en-US" sz="2000" dirty="0"/>
                  <a:t> no matter how negative.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𝑧</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r>
                      <a:rPr lang="en-US" sz="2000" b="0" i="1" smtClean="0">
                        <a:latin typeface="Cambria Math" panose="02040503050406030204" pitchFamily="18" charset="0"/>
                      </a:rPr>
                      <m:t>=1</m:t>
                    </m:r>
                  </m:oMath>
                </a14:m>
                <a:r>
                  <a:rPr lang="en-US" sz="2000" dirty="0"/>
                  <a:t> wouldn’t work because of the -1 in the RHS causing 0 to be greater than the RH. This -1 </a:t>
                </a:r>
                <a:r>
                  <a:rPr lang="en-US" sz="2000" i="1" dirty="0"/>
                  <a:t>removes</a:t>
                </a:r>
                <a:r>
                  <a:rPr lang="en-US" sz="2000" dirty="0"/>
                  <a:t> 13% investment value of the month that the pallet is removed from the CCBW.</a:t>
                </a:r>
              </a:p>
            </p:txBody>
          </p:sp>
        </mc:Choice>
        <mc:Fallback>
          <p:sp>
            <p:nvSpPr>
              <p:cNvPr id="7" name="TextBox 6">
                <a:extLst>
                  <a:ext uri="{FF2B5EF4-FFF2-40B4-BE49-F238E27FC236}">
                    <a16:creationId xmlns:a16="http://schemas.microsoft.com/office/drawing/2014/main" id="{F4AB494E-FBBD-77D3-1E07-2651BACD8698}"/>
                  </a:ext>
                </a:extLst>
              </p:cNvPr>
              <p:cNvSpPr txBox="1">
                <a:spLocks noRot="1" noChangeAspect="1" noMove="1" noResize="1" noEditPoints="1" noAdjustHandles="1" noChangeArrowheads="1" noChangeShapeType="1" noTextEdit="1"/>
              </p:cNvSpPr>
              <p:nvPr/>
            </p:nvSpPr>
            <p:spPr>
              <a:xfrm>
                <a:off x="1028686" y="1832665"/>
                <a:ext cx="10515600" cy="4534383"/>
              </a:xfrm>
              <a:prstGeom prst="rect">
                <a:avLst/>
              </a:prstGeom>
              <a:blipFill>
                <a:blip r:embed="rId3"/>
                <a:stretch>
                  <a:fillRect l="-638" t="-942" r="-580" b="-1615"/>
                </a:stretch>
              </a:blipFill>
            </p:spPr>
            <p:txBody>
              <a:bodyPr/>
              <a:lstStyle/>
              <a:p>
                <a:r>
                  <a:rPr lang="en-CA">
                    <a:noFill/>
                  </a:rPr>
                  <a:t> </a:t>
                </a:r>
              </a:p>
            </p:txBody>
          </p:sp>
        </mc:Fallback>
      </mc:AlternateContent>
    </p:spTree>
    <p:extLst>
      <p:ext uri="{BB962C8B-B14F-4D97-AF65-F5344CB8AC3E}">
        <p14:creationId xmlns:p14="http://schemas.microsoft.com/office/powerpoint/2010/main" val="371996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DDC95-19C1-96D1-4C06-D085E15B7EC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8D7F4C9-483C-78C9-6B40-9F7FD6A934F4}"/>
                  </a:ext>
                </a:extLst>
              </p:cNvPr>
              <p:cNvSpPr>
                <a:spLocks noGrp="1"/>
              </p:cNvSpPr>
              <p:nvPr>
                <p:ph type="title"/>
              </p:nvPr>
            </p:nvSpPr>
            <p:spPr/>
            <p:txBody>
              <a:bodyPr>
                <a:normAutofit/>
              </a:bodyPr>
              <a:lstStyle/>
              <a:p>
                <a:r>
                  <a:rPr lang="en-US" sz="3600" dirty="0"/>
                  <a:t>Constraints to Ensure Consecutiveness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i="1">
                            <a:latin typeface="Cambria Math" panose="02040503050406030204" pitchFamily="18" charset="0"/>
                          </a:rPr>
                          <m:t>𝑝</m:t>
                        </m:r>
                        <m:r>
                          <a:rPr lang="en-US" sz="3600" i="1">
                            <a:latin typeface="Cambria Math" panose="02040503050406030204" pitchFamily="18" charset="0"/>
                          </a:rPr>
                          <m:t>,</m:t>
                        </m:r>
                        <m:r>
                          <a:rPr lang="en-US" sz="3600" i="1">
                            <a:latin typeface="Cambria Math" panose="02040503050406030204" pitchFamily="18" charset="0"/>
                          </a:rPr>
                          <m:t>𝑚</m:t>
                        </m:r>
                      </m:sub>
                    </m:sSub>
                  </m:oMath>
                </a14:m>
                <a:r>
                  <a:rPr lang="en-US" sz="3600" dirty="0"/>
                  <a:t> Part 1a)</a:t>
                </a:r>
              </a:p>
            </p:txBody>
          </p:sp>
        </mc:Choice>
        <mc:Fallback>
          <p:sp>
            <p:nvSpPr>
              <p:cNvPr id="2" name="Title 1">
                <a:extLst>
                  <a:ext uri="{FF2B5EF4-FFF2-40B4-BE49-F238E27FC236}">
                    <a16:creationId xmlns:a16="http://schemas.microsoft.com/office/drawing/2014/main" id="{78D7F4C9-483C-78C9-6B40-9F7FD6A934F4}"/>
                  </a:ext>
                </a:extLst>
              </p:cNvPr>
              <p:cNvSpPr>
                <a:spLocks noGrp="1" noRot="1" noChangeAspect="1" noMove="1" noResize="1" noEditPoints="1" noAdjustHandles="1" noChangeArrowheads="1" noChangeShapeType="1" noTextEdit="1"/>
              </p:cNvSpPr>
              <p:nvPr>
                <p:ph type="title"/>
              </p:nvPr>
            </p:nvSpPr>
            <p:spPr>
              <a:blipFill>
                <a:blip r:embed="rId2"/>
                <a:stretch>
                  <a:fillRect l="-179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03EE03D-83B8-24FD-B4B1-F5F4C163453B}"/>
                  </a:ext>
                </a:extLst>
              </p:cNvPr>
              <p:cNvSpPr txBox="1"/>
              <p:nvPr/>
            </p:nvSpPr>
            <p:spPr>
              <a:xfrm>
                <a:off x="1028686" y="1832665"/>
                <a:ext cx="10515600" cy="2728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mbria Math" panose="02040503050406030204" pitchFamily="18" charset="0"/>
                  </a:rPr>
                  <a:t>Constrain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𝑎</m:t>
                        </m:r>
                      </m:e>
                      <m:sub>
                        <m:r>
                          <a:rPr lang="en-US" sz="2000" i="1" dirty="0" smtClean="0">
                            <a:latin typeface="Cambria Math" panose="02040503050406030204" pitchFamily="18" charset="0"/>
                          </a:rPr>
                          <m:t>𝑝</m:t>
                        </m:r>
                        <m:r>
                          <a:rPr lang="en-US" sz="2000" b="0" i="1" dirty="0" smtClean="0">
                            <a:latin typeface="Cambria Math" panose="02040503050406030204" pitchFamily="18" charset="0"/>
                          </a:rPr>
                          <m:t>,</m:t>
                        </m:r>
                        <m:r>
                          <a:rPr lang="en-US" sz="2000" i="1" dirty="0" smtClean="0">
                            <a:latin typeface="Cambria Math" panose="02040503050406030204" pitchFamily="18" charset="0"/>
                          </a:rPr>
                          <m:t>𝑚</m:t>
                        </m:r>
                      </m:sub>
                    </m:sSub>
                    <m:r>
                      <a:rPr lang="en-US" sz="2000" i="1" dirty="0" smtClean="0">
                        <a:latin typeface="Cambria Math" panose="02040503050406030204" pitchFamily="18" charset="0"/>
                      </a:rPr>
                      <m:t> </m:t>
                    </m:r>
                  </m:oMath>
                </a14:m>
                <a:r>
                  <a:rPr lang="en-US" sz="2000" dirty="0">
                    <a:latin typeface="Cambria Math" panose="02040503050406030204" pitchFamily="18" charset="0"/>
                  </a:rPr>
                  <a:t>to hold the definition of </a:t>
                </a:r>
                <a14:m>
                  <m:oMath xmlns:m="http://schemas.openxmlformats.org/officeDocument/2006/math">
                    <m:sSub>
                      <m:sSubPr>
                        <m:ctrlPr>
                          <a:rPr lang="en-US" sz="2000" b="0" i="1" smtClean="0">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a:rPr lang="en-US" sz="2000" b="0" i="1" smtClean="0">
                            <a:latin typeface="Cambria Math" panose="02040503050406030204" pitchFamily="18" charset="0"/>
                          </a:rPr>
                          <m:t>=1 </m:t>
                        </m:r>
                        <m:r>
                          <a:rPr lang="en-US" sz="2000" b="1" i="1" smtClean="0">
                            <a:latin typeface="Cambria Math" panose="02040503050406030204" pitchFamily="18" charset="0"/>
                          </a:rPr>
                          <m:t>𝒊𝒇</m:t>
                        </m:r>
                        <m:r>
                          <a:rPr lang="en-US" sz="2000" b="0" i="1" smtClean="0">
                            <a:latin typeface="Cambria Math" panose="02040503050406030204" pitchFamily="18" charset="0"/>
                          </a:rPr>
                          <m:t> </m:t>
                        </m:r>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𝑝</m:t>
                        </m:r>
                      </m:sub>
                    </m:sSub>
                  </m:oMath>
                </a14:m>
                <a:r>
                  <a:rPr lang="en-US" sz="2000" b="0" dirty="0">
                    <a:latin typeface="Cambria Math" panose="02040503050406030204" pitchFamily="18" charset="0"/>
                  </a:rPr>
                  <a:t> (it is 1 in the interval of time when the pallet is in the warehouse and 0 for all other months). This definition is achieved with 2 constraints:</a:t>
                </a:r>
              </a:p>
              <a:p>
                <a:pPr/>
                <a14:m>
                  <m:oMathPara xmlns:m="http://schemas.openxmlformats.org/officeDocument/2006/math">
                    <m:oMathParaPr>
                      <m:jc m:val="centerGroup"/>
                    </m:oMathParaPr>
                    <m:oMath xmlns:m="http://schemas.openxmlformats.org/officeDocument/2006/math">
                      <m:borderBox>
                        <m:borderBoxPr>
                          <m:ctrlPr>
                            <a:rPr lang="en-US" sz="2000" b="0" i="1" smtClean="0">
                              <a:latin typeface="Cambria Math" panose="02040503050406030204" pitchFamily="18" charset="0"/>
                            </a:rPr>
                          </m:ctrlPr>
                        </m:borderBox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𝑎</m:t>
                              </m:r>
                            </m:e>
                            <m:sub>
                              <m:r>
                                <a:rPr lang="en-US" sz="2000" i="1">
                                  <a:latin typeface="Cambria Math" panose="02040503050406030204" pitchFamily="18" charset="0"/>
                                </a:rPr>
                                <m:t>𝑝</m:t>
                              </m:r>
                              <m:r>
                                <a:rPr lang="en-US" sz="2000" i="1">
                                  <a:latin typeface="Cambria Math" panose="02040503050406030204" pitchFamily="18" charset="0"/>
                                </a:rPr>
                                <m:t>,</m:t>
                              </m:r>
                              <m:r>
                                <a:rPr lang="en-US" sz="2000" i="1">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a:rPr lang="en-US" sz="2000" b="0" i="1" smtClean="0">
                              <a:latin typeface="Cambria Math" panose="02040503050406030204" pitchFamily="18" charset="0"/>
                            </a:rPr>
                            <m:t>−1</m:t>
                          </m:r>
                          <m:r>
                            <a:rPr lang="en-US" sz="2000" b="0" i="1" smtClean="0">
                              <a:latin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𝑝</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𝑃</m:t>
                          </m:r>
                          <m:r>
                            <a:rPr lang="en-US" sz="2000" i="1" dirty="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𝑚</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𝑀</m:t>
                          </m:r>
                        </m:e>
                      </m:borderBox>
                    </m:oMath>
                  </m:oMathPara>
                </a14:m>
                <a:endParaRPr lang="en-US" sz="2000" b="1" dirty="0"/>
              </a:p>
              <a:p>
                <a:pPr/>
                <a:endParaRPr lang="en-US" sz="2000" b="1" dirty="0"/>
              </a:p>
              <a:p>
                <a:r>
                  <a:rPr lang="en-US" sz="2000" dirty="0"/>
                  <a:t>Superimpose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oMath>
                </a14:m>
                <a:r>
                  <a:rPr lang="en-US" sz="2000" dirty="0"/>
                  <a:t>. See the next slide for a visual explanation.</a:t>
                </a:r>
              </a:p>
              <a:p>
                <a:pPr/>
                <a:endParaRPr lang="en-US" sz="2000" b="1" dirty="0"/>
              </a:p>
              <a:p>
                <a:pPr/>
                <a:endParaRPr lang="en-US" sz="2000" b="1" dirty="0"/>
              </a:p>
            </p:txBody>
          </p:sp>
        </mc:Choice>
        <mc:Fallback>
          <p:sp>
            <p:nvSpPr>
              <p:cNvPr id="7" name="TextBox 6">
                <a:extLst>
                  <a:ext uri="{FF2B5EF4-FFF2-40B4-BE49-F238E27FC236}">
                    <a16:creationId xmlns:a16="http://schemas.microsoft.com/office/drawing/2014/main" id="{603EE03D-83B8-24FD-B4B1-F5F4C163453B}"/>
                  </a:ext>
                </a:extLst>
              </p:cNvPr>
              <p:cNvSpPr txBox="1">
                <a:spLocks noRot="1" noChangeAspect="1" noMove="1" noResize="1" noEditPoints="1" noAdjustHandles="1" noChangeArrowheads="1" noChangeShapeType="1" noTextEdit="1"/>
              </p:cNvSpPr>
              <p:nvPr/>
            </p:nvSpPr>
            <p:spPr>
              <a:xfrm>
                <a:off x="1028686" y="1832665"/>
                <a:ext cx="10515600" cy="2728824"/>
              </a:xfrm>
              <a:prstGeom prst="rect">
                <a:avLst/>
              </a:prstGeom>
              <a:blipFill>
                <a:blip r:embed="rId3"/>
                <a:stretch>
                  <a:fillRect l="-638" t="-1566" r="-522"/>
                </a:stretch>
              </a:blipFill>
            </p:spPr>
            <p:txBody>
              <a:bodyPr/>
              <a:lstStyle/>
              <a:p>
                <a:r>
                  <a:rPr lang="en-CA">
                    <a:noFill/>
                  </a:rPr>
                  <a:t> </a:t>
                </a:r>
              </a:p>
            </p:txBody>
          </p:sp>
        </mc:Fallback>
      </mc:AlternateContent>
    </p:spTree>
    <p:extLst>
      <p:ext uri="{BB962C8B-B14F-4D97-AF65-F5344CB8AC3E}">
        <p14:creationId xmlns:p14="http://schemas.microsoft.com/office/powerpoint/2010/main" val="20186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77B7-C58C-4658-C7A2-5C177E8974C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FE1B169E-B336-4389-D9EE-75BC50B5C100}"/>
                  </a:ext>
                </a:extLst>
              </p:cNvPr>
              <p:cNvSpPr>
                <a:spLocks noGrp="1"/>
              </p:cNvSpPr>
              <p:nvPr>
                <p:ph type="title"/>
              </p:nvPr>
            </p:nvSpPr>
            <p:spPr/>
            <p:txBody>
              <a:bodyPr>
                <a:normAutofit/>
              </a:bodyPr>
              <a:lstStyle/>
              <a:p>
                <a:r>
                  <a:rPr lang="en-US" sz="3600" dirty="0"/>
                  <a:t>Constraints to Ensure Consecutiveness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i="1">
                            <a:latin typeface="Cambria Math" panose="02040503050406030204" pitchFamily="18" charset="0"/>
                          </a:rPr>
                          <m:t>𝑝</m:t>
                        </m:r>
                        <m:r>
                          <a:rPr lang="en-US" sz="3600" i="1">
                            <a:latin typeface="Cambria Math" panose="02040503050406030204" pitchFamily="18" charset="0"/>
                          </a:rPr>
                          <m:t>,</m:t>
                        </m:r>
                        <m:r>
                          <a:rPr lang="en-US" sz="3600" i="1">
                            <a:latin typeface="Cambria Math" panose="02040503050406030204" pitchFamily="18" charset="0"/>
                          </a:rPr>
                          <m:t>𝑚</m:t>
                        </m:r>
                      </m:sub>
                    </m:sSub>
                  </m:oMath>
                </a14:m>
                <a:r>
                  <a:rPr lang="en-US" sz="3600" dirty="0"/>
                  <a:t> Part 1b)</a:t>
                </a:r>
              </a:p>
            </p:txBody>
          </p:sp>
        </mc:Choice>
        <mc:Fallback>
          <p:sp>
            <p:nvSpPr>
              <p:cNvPr id="2" name="Title 1">
                <a:extLst>
                  <a:ext uri="{FF2B5EF4-FFF2-40B4-BE49-F238E27FC236}">
                    <a16:creationId xmlns:a16="http://schemas.microsoft.com/office/drawing/2014/main" id="{FE1B169E-B336-4389-D9EE-75BC50B5C100}"/>
                  </a:ext>
                </a:extLst>
              </p:cNvPr>
              <p:cNvSpPr>
                <a:spLocks noGrp="1" noRot="1" noChangeAspect="1" noMove="1" noResize="1" noEditPoints="1" noAdjustHandles="1" noChangeArrowheads="1" noChangeShapeType="1" noTextEdit="1"/>
              </p:cNvSpPr>
              <p:nvPr>
                <p:ph type="title"/>
              </p:nvPr>
            </p:nvSpPr>
            <p:spPr>
              <a:blipFill>
                <a:blip r:embed="rId2"/>
                <a:stretch>
                  <a:fillRect l="-1797"/>
                </a:stretch>
              </a:blipFill>
            </p:spPr>
            <p:txBody>
              <a:bodyPr/>
              <a:lstStyle/>
              <a:p>
                <a:r>
                  <a:rPr lang="en-CA">
                    <a:noFill/>
                  </a:rPr>
                  <a:t> </a:t>
                </a:r>
              </a:p>
            </p:txBody>
          </p:sp>
        </mc:Fallback>
      </mc:AlternateContent>
      <p:pic>
        <p:nvPicPr>
          <p:cNvPr id="26" name="Picture 25" descr="A black background with blue lines&#10;&#10;AI-generated content may be incorrect.">
            <a:extLst>
              <a:ext uri="{FF2B5EF4-FFF2-40B4-BE49-F238E27FC236}">
                <a16:creationId xmlns:a16="http://schemas.microsoft.com/office/drawing/2014/main" id="{8C185271-D002-F90C-8F5B-779BB9AFC8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3099" y="1550922"/>
            <a:ext cx="6457951" cy="4735578"/>
          </a:xfrm>
          <a:prstGeom prst="rect">
            <a:avLst/>
          </a:prstGeom>
        </p:spPr>
      </p:pic>
      <p:sp>
        <p:nvSpPr>
          <p:cNvPr id="3" name="TextBox 2">
            <a:extLst>
              <a:ext uri="{FF2B5EF4-FFF2-40B4-BE49-F238E27FC236}">
                <a16:creationId xmlns:a16="http://schemas.microsoft.com/office/drawing/2014/main" id="{DE0BAAB1-7DBD-B398-D173-A20A6C176FEA}"/>
              </a:ext>
            </a:extLst>
          </p:cNvPr>
          <p:cNvSpPr txBox="1"/>
          <p:nvPr/>
        </p:nvSpPr>
        <p:spPr>
          <a:xfrm>
            <a:off x="8286750" y="1769997"/>
            <a:ext cx="318135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elevated area at </a:t>
            </a:r>
            <a:r>
              <a:rPr lang="en-US" sz="2000" dirty="0" err="1"/>
              <a:t>y+z</a:t>
            </a:r>
            <a:r>
              <a:rPr lang="en-US" sz="2000" dirty="0"/>
              <a:t>=2 is the months that the pallet is being stored at.</a:t>
            </a:r>
          </a:p>
          <a:p>
            <a:pPr marL="342900" indent="-342900">
              <a:buFont typeface="Arial" panose="020B0604020202020204" pitchFamily="34" charset="0"/>
              <a:buChar char="•"/>
            </a:pPr>
            <a:r>
              <a:rPr lang="en-US" sz="2000" dirty="0"/>
              <a:t>As can be seen, </a:t>
            </a:r>
            <a:r>
              <a:rPr lang="en-US" sz="2000" dirty="0" err="1"/>
              <a:t>y+z</a:t>
            </a:r>
            <a:r>
              <a:rPr lang="en-US" sz="2000" dirty="0"/>
              <a:t> can either be 1, or 2. The variable “a” is thus y+z-1 so that it is binary.</a:t>
            </a:r>
          </a:p>
          <a:p>
            <a:pPr marL="342900" indent="-342900">
              <a:buFont typeface="Arial" panose="020B0604020202020204" pitchFamily="34" charset="0"/>
              <a:buChar char="•"/>
            </a:pPr>
            <a:r>
              <a:rPr lang="en-US" sz="2000" dirty="0"/>
              <a:t>When the pallet is in the warehouse, “a” will be 1 and when it is not in the warehouse, “a” will be 0.</a:t>
            </a:r>
            <a:endParaRPr lang="en-CA" sz="2000" dirty="0"/>
          </a:p>
        </p:txBody>
      </p:sp>
    </p:spTree>
    <p:extLst>
      <p:ext uri="{BB962C8B-B14F-4D97-AF65-F5344CB8AC3E}">
        <p14:creationId xmlns:p14="http://schemas.microsoft.com/office/powerpoint/2010/main" val="32991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7C2F-C61B-194A-6EF1-2245DEA2D4A4}"/>
              </a:ext>
            </a:extLst>
          </p:cNvPr>
          <p:cNvSpPr>
            <a:spLocks noGrp="1"/>
          </p:cNvSpPr>
          <p:nvPr>
            <p:ph type="title"/>
          </p:nvPr>
        </p:nvSpPr>
        <p:spPr/>
        <p:txBody>
          <a:bodyPr/>
          <a:lstStyle/>
          <a:p>
            <a:r>
              <a:rPr lang="en-US"/>
              <a:t>Case Summary </a:t>
            </a:r>
          </a:p>
        </p:txBody>
      </p:sp>
      <p:sp>
        <p:nvSpPr>
          <p:cNvPr id="3" name="Content Placeholder 2">
            <a:extLst>
              <a:ext uri="{FF2B5EF4-FFF2-40B4-BE49-F238E27FC236}">
                <a16:creationId xmlns:a16="http://schemas.microsoft.com/office/drawing/2014/main" id="{A82DE52F-990A-EE83-4C95-3A8FE5FB6790}"/>
              </a:ext>
            </a:extLst>
          </p:cNvPr>
          <p:cNvSpPr>
            <a:spLocks noGrp="1"/>
          </p:cNvSpPr>
          <p:nvPr>
            <p:ph idx="1"/>
          </p:nvPr>
        </p:nvSpPr>
        <p:spPr/>
        <p:txBody>
          <a:bodyPr vert="horz" lIns="91440" tIns="45720" rIns="91440" bIns="45720" rtlCol="0" anchor="t">
            <a:normAutofit/>
          </a:bodyPr>
          <a:lstStyle/>
          <a:p>
            <a:pPr marL="0" indent="0">
              <a:buNone/>
            </a:pPr>
            <a:r>
              <a:rPr lang="en-US" dirty="0"/>
              <a:t>Acushnet Canada Inc. (ACI) struggled with cash flow because they had to buy golf equipment months in advance and pay high import duties (5% to 19%) when they are cleared by customs. The company had an opportunity to use Canada Customs Bonded Warehouses (CCBW) to delay paying these duties, which could free up cash for other investments. However, CCBW comes with storage costs. The goal with the optimization model is to find the best way to store ACI's imported golf equipment, either offsite with the CCBW or onsite in their own facility, to maximize cash flow savings.</a:t>
            </a:r>
          </a:p>
        </p:txBody>
      </p:sp>
    </p:spTree>
    <p:extLst>
      <p:ext uri="{BB962C8B-B14F-4D97-AF65-F5344CB8AC3E}">
        <p14:creationId xmlns:p14="http://schemas.microsoft.com/office/powerpoint/2010/main" val="201659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B97CE-3656-37B5-C423-DCF9833A3B40}"/>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E35C3DF-C84F-E201-4563-4BF239212EE9}"/>
                  </a:ext>
                </a:extLst>
              </p:cNvPr>
              <p:cNvSpPr>
                <a:spLocks noGrp="1"/>
              </p:cNvSpPr>
              <p:nvPr>
                <p:ph type="title"/>
              </p:nvPr>
            </p:nvSpPr>
            <p:spPr/>
            <p:txBody>
              <a:bodyPr>
                <a:normAutofit/>
              </a:bodyPr>
              <a:lstStyle/>
              <a:p>
                <a:r>
                  <a:rPr lang="en-US" sz="3600" dirty="0"/>
                  <a:t>Constraints to Ensure Consecutiveness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𝑎</m:t>
                        </m:r>
                      </m:e>
                      <m:sub>
                        <m:r>
                          <a:rPr lang="en-US" sz="3600" i="1">
                            <a:latin typeface="Cambria Math" panose="02040503050406030204" pitchFamily="18" charset="0"/>
                          </a:rPr>
                          <m:t>𝑝</m:t>
                        </m:r>
                        <m:r>
                          <a:rPr lang="en-US" sz="3600" i="1">
                            <a:latin typeface="Cambria Math" panose="02040503050406030204" pitchFamily="18" charset="0"/>
                          </a:rPr>
                          <m:t>,</m:t>
                        </m:r>
                        <m:r>
                          <a:rPr lang="en-US" sz="3600" i="1">
                            <a:latin typeface="Cambria Math" panose="02040503050406030204" pitchFamily="18" charset="0"/>
                          </a:rPr>
                          <m:t>𝑚</m:t>
                        </m:r>
                      </m:sub>
                    </m:sSub>
                  </m:oMath>
                </a14:m>
                <a:r>
                  <a:rPr lang="en-US" sz="3600" dirty="0"/>
                  <a:t> Part 2)</a:t>
                </a:r>
              </a:p>
            </p:txBody>
          </p:sp>
        </mc:Choice>
        <mc:Fallback>
          <p:sp>
            <p:nvSpPr>
              <p:cNvPr id="2" name="Title 1">
                <a:extLst>
                  <a:ext uri="{FF2B5EF4-FFF2-40B4-BE49-F238E27FC236}">
                    <a16:creationId xmlns:a16="http://schemas.microsoft.com/office/drawing/2014/main" id="{3E35C3DF-C84F-E201-4563-4BF239212EE9}"/>
                  </a:ext>
                </a:extLst>
              </p:cNvPr>
              <p:cNvSpPr>
                <a:spLocks noGrp="1" noRot="1" noChangeAspect="1" noMove="1" noResize="1" noEditPoints="1" noAdjustHandles="1" noChangeArrowheads="1" noChangeShapeType="1" noTextEdit="1"/>
              </p:cNvSpPr>
              <p:nvPr>
                <p:ph type="title"/>
              </p:nvPr>
            </p:nvSpPr>
            <p:spPr>
              <a:blipFill>
                <a:blip r:embed="rId2"/>
                <a:stretch>
                  <a:fillRect l="-1797"/>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D0F5EEC-CCD5-5AAC-15CE-D8CF70EB611C}"/>
                  </a:ext>
                </a:extLst>
              </p:cNvPr>
              <p:cNvSpPr txBox="1"/>
              <p:nvPr/>
            </p:nvSpPr>
            <p:spPr>
              <a:xfrm>
                <a:off x="1028686" y="1832665"/>
                <a:ext cx="10515600" cy="1779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a:p>
                <a:pPr/>
                <a14:m>
                  <m:oMathPara xmlns:m="http://schemas.openxmlformats.org/officeDocument/2006/math">
                    <m:oMathParaPr>
                      <m:jc m:val="centerGroup"/>
                    </m:oMathParaPr>
                    <m:oMath xmlns:m="http://schemas.openxmlformats.org/officeDocument/2006/math">
                      <m:borderBox>
                        <m:borderBoxPr>
                          <m:ctrlPr>
                            <a:rPr lang="en-US" sz="2000" i="1" smtClean="0">
                              <a:latin typeface="Cambria Math" panose="02040503050406030204" pitchFamily="18" charset="0"/>
                            </a:rPr>
                          </m:ctrlPr>
                        </m:borderBox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r>
                            <a:rPr lang="en-US" sz="2000" b="0" i="1" smtClean="0">
                              <a:latin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𝑝</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𝑃</m:t>
                          </m:r>
                          <m:r>
                            <a:rPr lang="en-US" sz="2000" i="1" dirty="0">
                              <a:latin typeface="Cambria Math" panose="02040503050406030204" pitchFamily="18" charset="0"/>
                              <a:ea typeface="Cambria Math" panose="02040503050406030204" pitchFamily="18" charset="0"/>
                            </a:rPr>
                            <m:t>, ∀</m:t>
                          </m:r>
                          <m:r>
                            <a:rPr lang="en-US" sz="2000" i="1" dirty="0">
                              <a:latin typeface="Cambria Math" panose="02040503050406030204" pitchFamily="18" charset="0"/>
                              <a:ea typeface="Cambria Math" panose="02040503050406030204" pitchFamily="18" charset="0"/>
                            </a:rPr>
                            <m:t>𝑚</m:t>
                          </m:r>
                          <m:r>
                            <a:rPr lang="en-US" sz="2000" i="1" dirty="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𝑀</m:t>
                          </m:r>
                        </m:e>
                      </m:borderBox>
                    </m:oMath>
                  </m:oMathPara>
                </a14:m>
                <a:endParaRPr lang="en-US" sz="2000" dirty="0"/>
              </a:p>
              <a:p>
                <a:pPr/>
                <a:endParaRPr lang="en-US" sz="2000" dirty="0"/>
              </a:p>
              <a:p>
                <a:pPr marL="342900" indent="-342900">
                  <a:buFont typeface="Arial" panose="020B0604020202020204" pitchFamily="34" charset="0"/>
                  <a:buChar char="•"/>
                </a:pPr>
                <a:r>
                  <a:rPr lang="en-US" sz="2000" dirty="0"/>
                  <a:t>A pallet p can only be stored during month m if it is in the interval of time between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𝑝</m:t>
                        </m:r>
                      </m:sub>
                    </m:sSub>
                  </m:oMath>
                </a14:m>
                <a:r>
                  <a:rPr lang="en-US" sz="2000" dirty="0"/>
                  <a:t>.</a:t>
                </a:r>
              </a:p>
            </p:txBody>
          </p:sp>
        </mc:Choice>
        <mc:Fallback>
          <p:sp>
            <p:nvSpPr>
              <p:cNvPr id="7" name="TextBox 6">
                <a:extLst>
                  <a:ext uri="{FF2B5EF4-FFF2-40B4-BE49-F238E27FC236}">
                    <a16:creationId xmlns:a16="http://schemas.microsoft.com/office/drawing/2014/main" id="{4D0F5EEC-CCD5-5AAC-15CE-D8CF70EB611C}"/>
                  </a:ext>
                </a:extLst>
              </p:cNvPr>
              <p:cNvSpPr txBox="1">
                <a:spLocks noRot="1" noChangeAspect="1" noMove="1" noResize="1" noEditPoints="1" noAdjustHandles="1" noChangeArrowheads="1" noChangeShapeType="1" noTextEdit="1"/>
              </p:cNvSpPr>
              <p:nvPr/>
            </p:nvSpPr>
            <p:spPr>
              <a:xfrm>
                <a:off x="1028686" y="1832665"/>
                <a:ext cx="10515600" cy="1779846"/>
              </a:xfrm>
              <a:prstGeom prst="rect">
                <a:avLst/>
              </a:prstGeom>
              <a:blipFill>
                <a:blip r:embed="rId3"/>
                <a:stretch>
                  <a:fillRect l="-522" b="-4452"/>
                </a:stretch>
              </a:blipFill>
            </p:spPr>
            <p:txBody>
              <a:bodyPr/>
              <a:lstStyle/>
              <a:p>
                <a:r>
                  <a:rPr lang="en-CA">
                    <a:noFill/>
                  </a:rPr>
                  <a:t> </a:t>
                </a:r>
              </a:p>
            </p:txBody>
          </p:sp>
        </mc:Fallback>
      </mc:AlternateContent>
    </p:spTree>
    <p:extLst>
      <p:ext uri="{BB962C8B-B14F-4D97-AF65-F5344CB8AC3E}">
        <p14:creationId xmlns:p14="http://schemas.microsoft.com/office/powerpoint/2010/main" val="454668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21D3A-7C61-03DB-4682-ABBEB5E7050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8224CCED-0C16-E68F-0B2A-BF783BEFF0B5}"/>
                  </a:ext>
                </a:extLst>
              </p:cNvPr>
              <p:cNvSpPr>
                <a:spLocks noGrp="1"/>
              </p:cNvSpPr>
              <p:nvPr>
                <p:ph type="title"/>
              </p:nvPr>
            </p:nvSpPr>
            <p:spPr>
              <a:xfrm>
                <a:off x="838200" y="365125"/>
                <a:ext cx="10706086" cy="1325563"/>
              </a:xfrm>
            </p:spPr>
            <p:txBody>
              <a:bodyPr>
                <a:normAutofit fontScale="90000"/>
              </a:bodyPr>
              <a:lstStyle/>
              <a:p>
                <a:r>
                  <a:rPr lang="en-US" dirty="0"/>
                  <a:t>Constraints to Ensure Consecutiveness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m:t>
                        </m:r>
                      </m:sub>
                    </m:sSub>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e</m:t>
                        </m:r>
                      </m:e>
                      <m:sub>
                        <m:r>
                          <m:rPr>
                            <m:sty m:val="p"/>
                          </m:rPr>
                          <a:rPr lang="en-US" b="0" i="0" smtClean="0">
                            <a:latin typeface="Cambria Math" panose="02040503050406030204" pitchFamily="18" charset="0"/>
                          </a:rPr>
                          <m:t>p</m:t>
                        </m:r>
                      </m:sub>
                    </m:sSub>
                  </m:oMath>
                </a14:m>
                <a:r>
                  <a:rPr lang="en-US" dirty="0"/>
                  <a:t>)</a:t>
                </a:r>
              </a:p>
            </p:txBody>
          </p:sp>
        </mc:Choice>
        <mc:Fallback>
          <p:sp>
            <p:nvSpPr>
              <p:cNvPr id="2" name="Title 1">
                <a:extLst>
                  <a:ext uri="{FF2B5EF4-FFF2-40B4-BE49-F238E27FC236}">
                    <a16:creationId xmlns:a16="http://schemas.microsoft.com/office/drawing/2014/main" id="{8224CCED-0C16-E68F-0B2A-BF783BEFF0B5}"/>
                  </a:ext>
                </a:extLst>
              </p:cNvPr>
              <p:cNvSpPr>
                <a:spLocks noGrp="1" noRot="1" noChangeAspect="1" noMove="1" noResize="1" noEditPoints="1" noAdjustHandles="1" noChangeArrowheads="1" noChangeShapeType="1" noTextEdit="1"/>
              </p:cNvSpPr>
              <p:nvPr>
                <p:ph type="title"/>
              </p:nvPr>
            </p:nvSpPr>
            <p:spPr>
              <a:xfrm>
                <a:off x="838200" y="365125"/>
                <a:ext cx="10706086" cy="1325563"/>
              </a:xfrm>
              <a:blipFill>
                <a:blip r:embed="rId2"/>
                <a:stretch>
                  <a:fillRect l="-2050" r="-148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BDF9A2F-C2E0-9C10-90EF-073D78133981}"/>
                  </a:ext>
                </a:extLst>
              </p:cNvPr>
              <p:cNvSpPr txBox="1"/>
              <p:nvPr/>
            </p:nvSpPr>
            <p:spPr>
              <a:xfrm>
                <a:off x="1009650" y="1857375"/>
                <a:ext cx="10172700" cy="4058932"/>
              </a:xfrm>
              <a:prstGeom prst="rect">
                <a:avLst/>
              </a:prstGeom>
              <a:noFill/>
            </p:spPr>
            <p:txBody>
              <a:bodyPr wrap="square" rtlCol="0">
                <a:spAutoFit/>
              </a:bodyPr>
              <a:lstStyle/>
              <a:p>
                <a:r>
                  <a:rPr lang="en-US" sz="2000" dirty="0"/>
                  <a:t>The month that the pallet goes into the CCBW is before the month that the pallet exits the CCBW:</a:t>
                </a:r>
              </a:p>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oMath>
                  </m:oMathPara>
                </a14:m>
                <a:endParaRPr lang="en-US" sz="2000" dirty="0"/>
              </a:p>
              <a:p>
                <a:endParaRPr lang="en-US" sz="2000" dirty="0"/>
              </a:p>
              <a:p>
                <a:r>
                  <a:rPr lang="en-US" sz="2000" dirty="0"/>
                  <a:t>The maximum value of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𝑝</m:t>
                        </m:r>
                      </m:sub>
                    </m:sSub>
                  </m:oMath>
                </a14:m>
                <a:r>
                  <a:rPr lang="en-US" sz="2000" dirty="0"/>
                  <a:t> is 12, since there are 12 months:</a:t>
                </a:r>
              </a:p>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≤12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𝑝</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oMath>
                  </m:oMathPara>
                </a14:m>
                <a:endParaRPr lang="en-US" sz="2000" dirty="0"/>
              </a:p>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≤12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𝑝</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oMath>
                  </m:oMathPara>
                </a14:m>
                <a:endParaRPr lang="en-US" sz="2000" dirty="0"/>
              </a:p>
              <a:p>
                <a:endParaRPr lang="en-US" sz="2000" dirty="0"/>
              </a:p>
              <a:p>
                <a:r>
                  <a:rPr lang="en-US" sz="2000" dirty="0"/>
                  <a:t>Finally, we need a constraint to link </a:t>
                </a:r>
                <a14:m>
                  <m:oMath xmlns:m="http://schemas.openxmlformats.org/officeDocument/2006/math">
                    <m:r>
                      <a:rPr lang="en-US" sz="2000" i="1" dirty="0" smtClean="0">
                        <a:latin typeface="Cambria Math" panose="02040503050406030204" pitchFamily="18" charset="0"/>
                      </a:rPr>
                      <m:t>𝑥</m:t>
                    </m:r>
                    <m:r>
                      <a:rPr lang="en-US" sz="2000" i="1" dirty="0" smtClean="0">
                        <a:latin typeface="Cambria Math" panose="02040503050406030204" pitchFamily="18" charset="0"/>
                      </a:rPr>
                      <m:t> </m:t>
                    </m:r>
                    <m:r>
                      <a:rPr lang="en-US" sz="2000" i="1" dirty="0" smtClean="0">
                        <a:latin typeface="Cambria Math" panose="02040503050406030204" pitchFamily="18" charset="0"/>
                      </a:rPr>
                      <m:t>𝑡𝑜</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i="1" dirty="0" err="1" smtClean="0">
                            <a:latin typeface="Cambria Math" panose="02040503050406030204" pitchFamily="18" charset="0"/>
                          </a:rPr>
                          <m:t>𝑝</m:t>
                        </m:r>
                      </m:sub>
                    </m:sSub>
                    <m:r>
                      <a:rPr lang="en-US" sz="2000" i="1" dirty="0" smtClean="0">
                        <a:latin typeface="Cambria Math" panose="02040503050406030204" pitchFamily="18" charset="0"/>
                      </a:rPr>
                      <m:t> </m:t>
                    </m:r>
                    <m:r>
                      <a:rPr lang="en-US" sz="2000" i="1" dirty="0" smtClean="0">
                        <a:latin typeface="Cambria Math" panose="02040503050406030204" pitchFamily="18" charset="0"/>
                      </a:rPr>
                      <m:t>𝑎𝑛𝑑</m:t>
                    </m:r>
                    <m:r>
                      <a:rPr lang="en-US" sz="2000" i="1" dirty="0" smtClean="0">
                        <a:latin typeface="Cambria Math" panose="02040503050406030204" pitchFamily="18" charset="0"/>
                      </a:rPr>
                      <m:t> </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𝑒</m:t>
                        </m:r>
                      </m:e>
                      <m:sub>
                        <m:r>
                          <a:rPr lang="en-US" sz="2000" i="1" dirty="0" smtClean="0">
                            <a:latin typeface="Cambria Math" panose="02040503050406030204" pitchFamily="18" charset="0"/>
                          </a:rPr>
                          <m:t>𝑝</m:t>
                        </m:r>
                      </m:sub>
                    </m:sSub>
                  </m:oMath>
                </a14:m>
                <a:r>
                  <a:rPr lang="en-US" sz="2000" dirty="0"/>
                  <a:t>: A pallet, p, is in the CCBW for as many months as its stay, which is defined by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𝑝</m:t>
                        </m:r>
                      </m:sub>
                    </m:sSub>
                    <m:r>
                      <a:rPr lang="en-US" sz="2000" i="1">
                        <a:latin typeface="Cambria Math" panose="02040503050406030204" pitchFamily="18" charset="0"/>
                      </a:rPr>
                      <m:t>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𝑝</m:t>
                        </m:r>
                      </m:sub>
                    </m:sSub>
                  </m:oMath>
                </a14:m>
                <a:r>
                  <a:rPr lang="en-US" sz="2000" dirty="0"/>
                  <a:t>. This links the 3 variables together:</a:t>
                </a:r>
              </a:p>
              <a:p>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𝑀</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e>
                      </m:nary>
                      <m:r>
                        <a:rPr lang="en-US" sz="2000" b="0" i="1" smtClean="0">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𝑝</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oMath>
                  </m:oMathPara>
                </a14:m>
                <a:endParaRPr lang="en-US" sz="2000" dirty="0"/>
              </a:p>
            </p:txBody>
          </p:sp>
        </mc:Choice>
        <mc:Fallback>
          <p:sp>
            <p:nvSpPr>
              <p:cNvPr id="3" name="TextBox 2">
                <a:extLst>
                  <a:ext uri="{FF2B5EF4-FFF2-40B4-BE49-F238E27FC236}">
                    <a16:creationId xmlns:a16="http://schemas.microsoft.com/office/drawing/2014/main" id="{FBDF9A2F-C2E0-9C10-90EF-073D78133981}"/>
                  </a:ext>
                </a:extLst>
              </p:cNvPr>
              <p:cNvSpPr txBox="1">
                <a:spLocks noRot="1" noChangeAspect="1" noMove="1" noResize="1" noEditPoints="1" noAdjustHandles="1" noChangeArrowheads="1" noChangeShapeType="1" noTextEdit="1"/>
              </p:cNvSpPr>
              <p:nvPr/>
            </p:nvSpPr>
            <p:spPr>
              <a:xfrm>
                <a:off x="1009650" y="1857375"/>
                <a:ext cx="10172700" cy="4058932"/>
              </a:xfrm>
              <a:prstGeom prst="rect">
                <a:avLst/>
              </a:prstGeom>
              <a:blipFill>
                <a:blip r:embed="rId3"/>
                <a:stretch>
                  <a:fillRect l="-659" t="-901"/>
                </a:stretch>
              </a:blipFill>
            </p:spPr>
            <p:txBody>
              <a:bodyPr/>
              <a:lstStyle/>
              <a:p>
                <a:r>
                  <a:rPr lang="en-CA">
                    <a:noFill/>
                  </a:rPr>
                  <a:t> </a:t>
                </a:r>
              </a:p>
            </p:txBody>
          </p:sp>
        </mc:Fallback>
      </mc:AlternateContent>
    </p:spTree>
    <p:extLst>
      <p:ext uri="{BB962C8B-B14F-4D97-AF65-F5344CB8AC3E}">
        <p14:creationId xmlns:p14="http://schemas.microsoft.com/office/powerpoint/2010/main" val="325794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89FB-E07A-E241-8EAA-92C728B360F5}"/>
              </a:ext>
            </a:extLst>
          </p:cNvPr>
          <p:cNvSpPr>
            <a:spLocks noGrp="1"/>
          </p:cNvSpPr>
          <p:nvPr>
            <p:ph type="title"/>
          </p:nvPr>
        </p:nvSpPr>
        <p:spPr/>
        <p:txBody>
          <a:bodyPr/>
          <a:lstStyle/>
          <a:p>
            <a:r>
              <a:rPr lang="en-US" dirty="0"/>
              <a:t>Solution </a:t>
            </a:r>
            <a:r>
              <a:rPr lang="en-US"/>
              <a:t>- </a:t>
            </a:r>
            <a:r>
              <a:rPr lang="en-US" dirty="0"/>
              <a:t>Part 1</a:t>
            </a:r>
          </a:p>
        </p:txBody>
      </p:sp>
      <p:sp>
        <p:nvSpPr>
          <p:cNvPr id="3" name="Content Placeholder 2">
            <a:extLst>
              <a:ext uri="{FF2B5EF4-FFF2-40B4-BE49-F238E27FC236}">
                <a16:creationId xmlns:a16="http://schemas.microsoft.com/office/drawing/2014/main" id="{F0832AB2-6B15-0D43-3AB9-8404CEC7B3FD}"/>
              </a:ext>
            </a:extLst>
          </p:cNvPr>
          <p:cNvSpPr>
            <a:spLocks noGrp="1"/>
          </p:cNvSpPr>
          <p:nvPr>
            <p:ph idx="1"/>
          </p:nvPr>
        </p:nvSpPr>
        <p:spPr/>
        <p:txBody>
          <a:bodyPr/>
          <a:lstStyle/>
          <a:p>
            <a:r>
              <a:rPr lang="en-US" dirty="0"/>
              <a:t>The maximum revenue that can be made from utilizing the option to delay tax by storing at CCBW is: $78,758.06.</a:t>
            </a:r>
          </a:p>
          <a:p>
            <a:r>
              <a:rPr lang="en-US" dirty="0"/>
              <a:t>The following table shows how much of each category should be stored at each month.</a:t>
            </a:r>
          </a:p>
        </p:txBody>
      </p:sp>
      <p:pic>
        <p:nvPicPr>
          <p:cNvPr id="7" name="Picture 6">
            <a:extLst>
              <a:ext uri="{FF2B5EF4-FFF2-40B4-BE49-F238E27FC236}">
                <a16:creationId xmlns:a16="http://schemas.microsoft.com/office/drawing/2014/main" id="{1A648943-B1B4-447B-3920-296B47F0CCAC}"/>
              </a:ext>
            </a:extLst>
          </p:cNvPr>
          <p:cNvPicPr>
            <a:picLocks noChangeAspect="1"/>
          </p:cNvPicPr>
          <p:nvPr/>
        </p:nvPicPr>
        <p:blipFill>
          <a:blip r:embed="rId2"/>
          <a:stretch>
            <a:fillRect/>
          </a:stretch>
        </p:blipFill>
        <p:spPr>
          <a:xfrm>
            <a:off x="1013348" y="3627637"/>
            <a:ext cx="10165303" cy="2549326"/>
          </a:xfrm>
          <a:prstGeom prst="rect">
            <a:avLst/>
          </a:prstGeom>
        </p:spPr>
      </p:pic>
    </p:spTree>
    <p:extLst>
      <p:ext uri="{BB962C8B-B14F-4D97-AF65-F5344CB8AC3E}">
        <p14:creationId xmlns:p14="http://schemas.microsoft.com/office/powerpoint/2010/main" val="154739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B24CC-51B9-0175-A333-99F49F784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5CB9C-E155-EDA6-8528-A344BEF9A497}"/>
              </a:ext>
            </a:extLst>
          </p:cNvPr>
          <p:cNvSpPr>
            <a:spLocks noGrp="1"/>
          </p:cNvSpPr>
          <p:nvPr>
            <p:ph type="title"/>
          </p:nvPr>
        </p:nvSpPr>
        <p:spPr/>
        <p:txBody>
          <a:bodyPr/>
          <a:lstStyle/>
          <a:p>
            <a:r>
              <a:rPr lang="en-US" dirty="0"/>
              <a:t>Solution </a:t>
            </a:r>
            <a:r>
              <a:rPr lang="en-US"/>
              <a:t>- </a:t>
            </a:r>
            <a:r>
              <a:rPr lang="en-US" dirty="0"/>
              <a:t>Part 2</a:t>
            </a:r>
          </a:p>
        </p:txBody>
      </p:sp>
      <p:sp>
        <p:nvSpPr>
          <p:cNvPr id="3" name="Content Placeholder 2">
            <a:extLst>
              <a:ext uri="{FF2B5EF4-FFF2-40B4-BE49-F238E27FC236}">
                <a16:creationId xmlns:a16="http://schemas.microsoft.com/office/drawing/2014/main" id="{6EBF2AC2-B949-0016-5E54-8BCEE0A439B7}"/>
              </a:ext>
            </a:extLst>
          </p:cNvPr>
          <p:cNvSpPr>
            <a:spLocks noGrp="1"/>
          </p:cNvSpPr>
          <p:nvPr>
            <p:ph idx="1"/>
          </p:nvPr>
        </p:nvSpPr>
        <p:spPr/>
        <p:txBody>
          <a:bodyPr/>
          <a:lstStyle/>
          <a:p>
            <a:r>
              <a:rPr lang="en-US" dirty="0"/>
              <a:t>The table from the previous slide doesn’t give exact instructions on how long to hold each specific pallet at the CCBW for. The following shows this for some of the pallets. (See that full solution in the submitted </a:t>
            </a:r>
            <a:r>
              <a:rPr lang="en-US" dirty="0" err="1"/>
              <a:t>ipynb</a:t>
            </a:r>
            <a:r>
              <a:rPr lang="en-US" dirty="0"/>
              <a:t> file).</a:t>
            </a:r>
          </a:p>
        </p:txBody>
      </p:sp>
      <p:pic>
        <p:nvPicPr>
          <p:cNvPr id="5" name="Picture 4">
            <a:extLst>
              <a:ext uri="{FF2B5EF4-FFF2-40B4-BE49-F238E27FC236}">
                <a16:creationId xmlns:a16="http://schemas.microsoft.com/office/drawing/2014/main" id="{6DDF7FBF-C0BF-64B8-754E-42679391CCB0}"/>
              </a:ext>
            </a:extLst>
          </p:cNvPr>
          <p:cNvPicPr>
            <a:picLocks noChangeAspect="1"/>
          </p:cNvPicPr>
          <p:nvPr/>
        </p:nvPicPr>
        <p:blipFill>
          <a:blip r:embed="rId2"/>
          <a:stretch>
            <a:fillRect/>
          </a:stretch>
        </p:blipFill>
        <p:spPr>
          <a:xfrm>
            <a:off x="1037859" y="3591720"/>
            <a:ext cx="5963016" cy="2992350"/>
          </a:xfrm>
          <a:prstGeom prst="rect">
            <a:avLst/>
          </a:prstGeom>
        </p:spPr>
      </p:pic>
    </p:spTree>
    <p:extLst>
      <p:ext uri="{BB962C8B-B14F-4D97-AF65-F5344CB8AC3E}">
        <p14:creationId xmlns:p14="http://schemas.microsoft.com/office/powerpoint/2010/main" val="3868398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2E61-3776-8DAB-356A-A742BE546886}"/>
              </a:ext>
            </a:extLst>
          </p:cNvPr>
          <p:cNvSpPr>
            <a:spLocks noGrp="1"/>
          </p:cNvSpPr>
          <p:nvPr>
            <p:ph type="title"/>
          </p:nvPr>
        </p:nvSpPr>
        <p:spPr/>
        <p:txBody>
          <a:bodyPr/>
          <a:lstStyle/>
          <a:p>
            <a:r>
              <a:rPr lang="en-US" dirty="0"/>
              <a:t>Sensitivity Analysis </a:t>
            </a:r>
            <a:r>
              <a:rPr lang="en-US"/>
              <a:t>- </a:t>
            </a:r>
            <a:r>
              <a:rPr lang="en-US" dirty="0"/>
              <a:t>Part 1</a:t>
            </a:r>
          </a:p>
        </p:txBody>
      </p:sp>
      <p:sp>
        <p:nvSpPr>
          <p:cNvPr id="3" name="Content Placeholder 2">
            <a:extLst>
              <a:ext uri="{FF2B5EF4-FFF2-40B4-BE49-F238E27FC236}">
                <a16:creationId xmlns:a16="http://schemas.microsoft.com/office/drawing/2014/main" id="{6B0B5063-014D-F59B-12CE-5C69D65304B0}"/>
              </a:ext>
            </a:extLst>
          </p:cNvPr>
          <p:cNvSpPr>
            <a:spLocks noGrp="1"/>
          </p:cNvSpPr>
          <p:nvPr>
            <p:ph idx="1"/>
          </p:nvPr>
        </p:nvSpPr>
        <p:spPr>
          <a:xfrm>
            <a:off x="838200" y="1469232"/>
            <a:ext cx="10515600" cy="2402287"/>
          </a:xfrm>
        </p:spPr>
        <p:txBody>
          <a:bodyPr>
            <a:normAutofit fontScale="85000" lnSpcReduction="20000"/>
          </a:bodyPr>
          <a:lstStyle/>
          <a:p>
            <a:pPr marL="0" indent="0">
              <a:buNone/>
            </a:pPr>
            <a:r>
              <a:rPr lang="en-US" sz="2000" b="1" u="sng" dirty="0"/>
              <a:t>Increase the CCBW capacity  to 400:</a:t>
            </a:r>
          </a:p>
          <a:p>
            <a:r>
              <a:rPr lang="en-US" sz="2000" dirty="0"/>
              <a:t>These are the marginal pallet storage limits at the CCBW of each month from Exhibit 2: [136, 218, 335, 415, 430, 455, 450, 450, 456, 178, 76, 11]</a:t>
            </a:r>
          </a:p>
          <a:p>
            <a:r>
              <a:rPr lang="en-US" sz="2000" dirty="0"/>
              <a:t> It was found that when increasing the CCBW capacity to 400, the months that have a sum of pallets at the CCBW being </a:t>
            </a:r>
            <a:r>
              <a:rPr lang="en-US" sz="2000" b="1" dirty="0"/>
              <a:t>less than </a:t>
            </a:r>
            <a:r>
              <a:rPr lang="en-US" sz="2000" dirty="0"/>
              <a:t>400 (see table below) are constrained not by the CCBW capacity but by the limits from Exhibit 2.</a:t>
            </a:r>
          </a:p>
          <a:p>
            <a:pPr lvl="1">
              <a:buFont typeface="Courier New" panose="02070309020205020404" pitchFamily="49" charset="0"/>
              <a:buChar char="o"/>
            </a:pPr>
            <a:r>
              <a:rPr lang="en-US" sz="1600" dirty="0"/>
              <a:t>If the ACI allowed more pallets to be sent to the CCBW, the pallets would go there.</a:t>
            </a:r>
          </a:p>
          <a:p>
            <a:r>
              <a:rPr lang="en-US" sz="2000" dirty="0"/>
              <a:t>On the other hand, the months in the solution-table below that have a sum of 400 are entirely constrained by the CCBW limit since the exhibit 2 marginal sums for those months are greater than 400.</a:t>
            </a:r>
          </a:p>
          <a:p>
            <a:pPr lvl="1">
              <a:buFont typeface="Courier New" panose="02070309020205020404" pitchFamily="49" charset="0"/>
              <a:buChar char="o"/>
            </a:pPr>
            <a:r>
              <a:rPr lang="en-US" sz="1600" dirty="0"/>
              <a:t>If the CCBW allowed more, then more pallets would go up until the limit of the ACI from exhibit 2 is reached.</a:t>
            </a:r>
          </a:p>
        </p:txBody>
      </p:sp>
      <p:pic>
        <p:nvPicPr>
          <p:cNvPr id="8" name="Picture 7">
            <a:extLst>
              <a:ext uri="{FF2B5EF4-FFF2-40B4-BE49-F238E27FC236}">
                <a16:creationId xmlns:a16="http://schemas.microsoft.com/office/drawing/2014/main" id="{6EDD3489-E632-EF70-CE27-B3A81843E214}"/>
              </a:ext>
            </a:extLst>
          </p:cNvPr>
          <p:cNvPicPr>
            <a:picLocks noChangeAspect="1"/>
          </p:cNvPicPr>
          <p:nvPr/>
        </p:nvPicPr>
        <p:blipFill>
          <a:blip r:embed="rId2"/>
          <a:stretch>
            <a:fillRect/>
          </a:stretch>
        </p:blipFill>
        <p:spPr>
          <a:xfrm>
            <a:off x="3224897" y="3871519"/>
            <a:ext cx="7780556" cy="1893681"/>
          </a:xfrm>
          <a:prstGeom prst="rect">
            <a:avLst/>
          </a:prstGeom>
        </p:spPr>
      </p:pic>
      <p:sp>
        <p:nvSpPr>
          <p:cNvPr id="10" name="TextBox 9">
            <a:extLst>
              <a:ext uri="{FF2B5EF4-FFF2-40B4-BE49-F238E27FC236}">
                <a16:creationId xmlns:a16="http://schemas.microsoft.com/office/drawing/2014/main" id="{BDCF79D8-9A68-199F-760F-9E2B5B9A4310}"/>
              </a:ext>
            </a:extLst>
          </p:cNvPr>
          <p:cNvSpPr txBox="1"/>
          <p:nvPr/>
        </p:nvSpPr>
        <p:spPr>
          <a:xfrm>
            <a:off x="914400" y="5746150"/>
            <a:ext cx="10763250" cy="646331"/>
          </a:xfrm>
          <a:prstGeom prst="rect">
            <a:avLst/>
          </a:prstGeom>
          <a:noFill/>
        </p:spPr>
        <p:txBody>
          <a:bodyPr wrap="square">
            <a:spAutoFit/>
          </a:bodyPr>
          <a:lstStyle/>
          <a:p>
            <a:r>
              <a:rPr lang="en-US" b="1" dirty="0"/>
              <a:t>New objective value: $96,810.14. </a:t>
            </a:r>
            <a:r>
              <a:rPr lang="en-US" dirty="0"/>
              <a:t>This makes sense because the more pallets in the CCBW, the more money you delay paying and thus invest.</a:t>
            </a:r>
          </a:p>
        </p:txBody>
      </p:sp>
      <p:sp>
        <p:nvSpPr>
          <p:cNvPr id="13" name="Callout: Right Arrow 12">
            <a:extLst>
              <a:ext uri="{FF2B5EF4-FFF2-40B4-BE49-F238E27FC236}">
                <a16:creationId xmlns:a16="http://schemas.microsoft.com/office/drawing/2014/main" id="{F266451F-CF86-9863-BD54-6D37D96A6F31}"/>
              </a:ext>
            </a:extLst>
          </p:cNvPr>
          <p:cNvSpPr/>
          <p:nvPr/>
        </p:nvSpPr>
        <p:spPr>
          <a:xfrm>
            <a:off x="323850" y="4141419"/>
            <a:ext cx="2824847" cy="1247349"/>
          </a:xfrm>
          <a:prstGeom prst="rightArrowCallout">
            <a:avLst>
              <a:gd name="adj1" fmla="val 13780"/>
              <a:gd name="adj2" fmla="val 25000"/>
              <a:gd name="adj3" fmla="val 25000"/>
              <a:gd name="adj4" fmla="val 6497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800" dirty="0"/>
              <a:t>Schedule of pallet storage at the CCBW for capacity=400</a:t>
            </a:r>
            <a:endParaRPr lang="en-CA" dirty="0"/>
          </a:p>
        </p:txBody>
      </p:sp>
    </p:spTree>
    <p:extLst>
      <p:ext uri="{BB962C8B-B14F-4D97-AF65-F5344CB8AC3E}">
        <p14:creationId xmlns:p14="http://schemas.microsoft.com/office/powerpoint/2010/main" val="4254824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E3072-3881-1FC3-B62E-C1061CDCCD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4C3C8-6FFE-608C-98B8-0C52C8DC0627}"/>
              </a:ext>
            </a:extLst>
          </p:cNvPr>
          <p:cNvSpPr>
            <a:spLocks noGrp="1"/>
          </p:cNvSpPr>
          <p:nvPr>
            <p:ph type="title"/>
          </p:nvPr>
        </p:nvSpPr>
        <p:spPr/>
        <p:txBody>
          <a:bodyPr/>
          <a:lstStyle/>
          <a:p>
            <a:r>
              <a:rPr lang="en-US" dirty="0"/>
              <a:t>Sensitivity Analysis </a:t>
            </a:r>
            <a:r>
              <a:rPr lang="en-US"/>
              <a:t>- </a:t>
            </a:r>
            <a:r>
              <a:rPr lang="en-US" dirty="0"/>
              <a:t>Part 2</a:t>
            </a:r>
          </a:p>
        </p:txBody>
      </p:sp>
      <p:sp>
        <p:nvSpPr>
          <p:cNvPr id="3" name="Content Placeholder 2">
            <a:extLst>
              <a:ext uri="{FF2B5EF4-FFF2-40B4-BE49-F238E27FC236}">
                <a16:creationId xmlns:a16="http://schemas.microsoft.com/office/drawing/2014/main" id="{A954FF3D-9BC0-20B7-622C-B5F6AC057941}"/>
              </a:ext>
            </a:extLst>
          </p:cNvPr>
          <p:cNvSpPr>
            <a:spLocks noGrp="1"/>
          </p:cNvSpPr>
          <p:nvPr>
            <p:ph idx="1"/>
          </p:nvPr>
        </p:nvSpPr>
        <p:spPr>
          <a:xfrm>
            <a:off x="838200" y="1469233"/>
            <a:ext cx="10515600" cy="1893682"/>
          </a:xfrm>
        </p:spPr>
        <p:txBody>
          <a:bodyPr>
            <a:normAutofit fontScale="92500" lnSpcReduction="20000"/>
          </a:bodyPr>
          <a:lstStyle/>
          <a:p>
            <a:pPr marL="0" indent="0">
              <a:buNone/>
            </a:pPr>
            <a:r>
              <a:rPr lang="en-US" sz="2000" b="1" u="sng" dirty="0"/>
              <a:t>Decrease the CCBW capacity  to 100:</a:t>
            </a:r>
          </a:p>
          <a:p>
            <a:r>
              <a:rPr lang="en-US" sz="2000" dirty="0"/>
              <a:t>Now the marginal monthly sum of pallets stored at the CCBW is equal to the 100-pallet limit much more often. This is only when the monthly ACI limits on pallet quantity they can store at CCBW is greater than 100: [136, 218, 335, 415, 430, 455, 450, 450, 456, 178, 76, 11].</a:t>
            </a:r>
          </a:p>
          <a:p>
            <a:r>
              <a:rPr lang="en-US" sz="2000" dirty="0"/>
              <a:t>The last two months have limits less than 100, and those are the only ones in the solution-table below that are less than 100. Once again, this shows that it’s always better to store goods at the CCBW if permitted.</a:t>
            </a:r>
          </a:p>
          <a:p>
            <a:pPr marL="0" indent="0">
              <a:buNone/>
            </a:pPr>
            <a:endParaRPr lang="en-US" sz="2000" dirty="0"/>
          </a:p>
        </p:txBody>
      </p:sp>
      <p:sp>
        <p:nvSpPr>
          <p:cNvPr id="10" name="TextBox 9">
            <a:extLst>
              <a:ext uri="{FF2B5EF4-FFF2-40B4-BE49-F238E27FC236}">
                <a16:creationId xmlns:a16="http://schemas.microsoft.com/office/drawing/2014/main" id="{0DCD3EB7-F4ED-F86F-6507-BE4986B6E843}"/>
              </a:ext>
            </a:extLst>
          </p:cNvPr>
          <p:cNvSpPr txBox="1"/>
          <p:nvPr/>
        </p:nvSpPr>
        <p:spPr>
          <a:xfrm>
            <a:off x="914400" y="5746150"/>
            <a:ext cx="10763250" cy="646331"/>
          </a:xfrm>
          <a:prstGeom prst="rect">
            <a:avLst/>
          </a:prstGeom>
          <a:noFill/>
        </p:spPr>
        <p:txBody>
          <a:bodyPr wrap="square">
            <a:spAutoFit/>
          </a:bodyPr>
          <a:lstStyle/>
          <a:p>
            <a:r>
              <a:rPr lang="en-US" dirty="0"/>
              <a:t>New objective value: $52,894.47. This makes sense because the less pallets in the CCBW, the less money can be made from investments.</a:t>
            </a:r>
          </a:p>
        </p:txBody>
      </p:sp>
      <p:pic>
        <p:nvPicPr>
          <p:cNvPr id="5" name="Picture 4">
            <a:extLst>
              <a:ext uri="{FF2B5EF4-FFF2-40B4-BE49-F238E27FC236}">
                <a16:creationId xmlns:a16="http://schemas.microsoft.com/office/drawing/2014/main" id="{A15D1E5A-DF70-FFC9-9CF2-F77CD71A7244}"/>
              </a:ext>
            </a:extLst>
          </p:cNvPr>
          <p:cNvPicPr>
            <a:picLocks noChangeAspect="1"/>
          </p:cNvPicPr>
          <p:nvPr/>
        </p:nvPicPr>
        <p:blipFill>
          <a:blip r:embed="rId2"/>
          <a:stretch>
            <a:fillRect/>
          </a:stretch>
        </p:blipFill>
        <p:spPr>
          <a:xfrm>
            <a:off x="3171825" y="3358902"/>
            <a:ext cx="7953375" cy="2216240"/>
          </a:xfrm>
          <a:prstGeom prst="rect">
            <a:avLst/>
          </a:prstGeom>
        </p:spPr>
      </p:pic>
      <p:sp>
        <p:nvSpPr>
          <p:cNvPr id="6" name="Callout: Right Arrow 5">
            <a:extLst>
              <a:ext uri="{FF2B5EF4-FFF2-40B4-BE49-F238E27FC236}">
                <a16:creationId xmlns:a16="http://schemas.microsoft.com/office/drawing/2014/main" id="{8E5DF2C6-DBE9-7ADB-D35F-E4CBADD6C027}"/>
              </a:ext>
            </a:extLst>
          </p:cNvPr>
          <p:cNvSpPr/>
          <p:nvPr/>
        </p:nvSpPr>
        <p:spPr>
          <a:xfrm>
            <a:off x="242203" y="3843348"/>
            <a:ext cx="2824847" cy="1247349"/>
          </a:xfrm>
          <a:prstGeom prst="rightArrowCallout">
            <a:avLst>
              <a:gd name="adj1" fmla="val 13780"/>
              <a:gd name="adj2" fmla="val 25000"/>
              <a:gd name="adj3" fmla="val 25000"/>
              <a:gd name="adj4" fmla="val 64977"/>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800" dirty="0"/>
              <a:t>Schedule of pallet storage at the CCBW for capacity=100</a:t>
            </a:r>
            <a:endParaRPr lang="en-CA" dirty="0"/>
          </a:p>
        </p:txBody>
      </p:sp>
    </p:spTree>
    <p:extLst>
      <p:ext uri="{BB962C8B-B14F-4D97-AF65-F5344CB8AC3E}">
        <p14:creationId xmlns:p14="http://schemas.microsoft.com/office/powerpoint/2010/main" val="3837469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AB19-8AC9-7B5D-3FD4-F5FD0A93A930}"/>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B3D70465-55B1-151B-A531-1BD3FA64B151}"/>
              </a:ext>
            </a:extLst>
          </p:cNvPr>
          <p:cNvSpPr>
            <a:spLocks noGrp="1"/>
          </p:cNvSpPr>
          <p:nvPr>
            <p:ph idx="1"/>
          </p:nvPr>
        </p:nvSpPr>
        <p:spPr>
          <a:xfrm>
            <a:off x="838200" y="1734447"/>
            <a:ext cx="11010574" cy="4585798"/>
          </a:xfrm>
        </p:spPr>
        <p:txBody>
          <a:bodyPr vert="horz" lIns="91440" tIns="45720" rIns="91440" bIns="45720" rtlCol="0" anchor="t">
            <a:normAutofit fontScale="70000" lnSpcReduction="20000"/>
          </a:bodyPr>
          <a:lstStyle/>
          <a:p>
            <a:r>
              <a:rPr lang="en-US" dirty="0"/>
              <a:t>The sensitivity analysis confirms that storing a pallet at the CCBW is always the optimal choice whenever possible, due to delayed duty fees.</a:t>
            </a:r>
          </a:p>
          <a:p>
            <a:r>
              <a:rPr lang="en-US" dirty="0"/>
              <a:t>The base case analysis indicates that ACI can achieve maximum savings of $78,758.06 by storing their pallets with the CCBW.</a:t>
            </a:r>
          </a:p>
          <a:p>
            <a:r>
              <a:rPr lang="en-US" dirty="0"/>
              <a:t>For most products, pallets are stored at the CCBW every month. However, for shoes, no pallets are stored at the CCBW in May due to zero demand, and additionally in July and August. </a:t>
            </a:r>
          </a:p>
          <a:p>
            <a:r>
              <a:rPr lang="en-US" dirty="0"/>
              <a:t>Given the 200-pallet capacity constraint, a selection of product types will be stored at the CCBW every month, while the remaining pallets must be stored in ACI's facility.</a:t>
            </a:r>
          </a:p>
          <a:p>
            <a:r>
              <a:rPr lang="en-US" dirty="0"/>
              <a:t>If the CCBW capacity were doubled to 400 pallets, the maximum savings would increase to $96,810.14, a 22.9% increase over the base case. This increase results from greater opportunities for delayed duty fees and investments, leading to higher overall savings.</a:t>
            </a:r>
          </a:p>
          <a:p>
            <a:r>
              <a:rPr lang="en-US" dirty="0"/>
              <a:t>However, if the CCBW capacity were reduced by half to 100 pallets, the maximum savings would drop to $52,894.47, a 32.9% decrease compared to the base case. This reduction occurs because fewer pallets can be stored at the CCBW, leading to increased immediate duty fees when pallets are cleared, which in turn limits investment opportunities and lowers overall savings.</a:t>
            </a:r>
          </a:p>
          <a:p>
            <a:endParaRPr lang="en-US" dirty="0"/>
          </a:p>
        </p:txBody>
      </p:sp>
    </p:spTree>
    <p:extLst>
      <p:ext uri="{BB962C8B-B14F-4D97-AF65-F5344CB8AC3E}">
        <p14:creationId xmlns:p14="http://schemas.microsoft.com/office/powerpoint/2010/main" val="219930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ED9A-4187-6212-6FB1-2DA0B72C7A7F}"/>
              </a:ext>
            </a:extLst>
          </p:cNvPr>
          <p:cNvSpPr>
            <a:spLocks noGrp="1"/>
          </p:cNvSpPr>
          <p:nvPr>
            <p:ph type="title"/>
          </p:nvPr>
        </p:nvSpPr>
        <p:spPr/>
        <p:txBody>
          <a:bodyPr/>
          <a:lstStyle/>
          <a:p>
            <a:r>
              <a:rPr lang="en-US" dirty="0"/>
              <a:t>Assumptions </a:t>
            </a:r>
            <a:r>
              <a:rPr lang="en-US"/>
              <a:t>- </a:t>
            </a:r>
            <a:r>
              <a:rPr lang="en-US" dirty="0"/>
              <a:t>Part 1 </a:t>
            </a:r>
          </a:p>
        </p:txBody>
      </p:sp>
      <p:sp>
        <p:nvSpPr>
          <p:cNvPr id="3" name="Content Placeholder 2">
            <a:extLst>
              <a:ext uri="{FF2B5EF4-FFF2-40B4-BE49-F238E27FC236}">
                <a16:creationId xmlns:a16="http://schemas.microsoft.com/office/drawing/2014/main" id="{2F35F190-ECA7-E50D-A627-22F6AF26E16E}"/>
              </a:ext>
            </a:extLst>
          </p:cNvPr>
          <p:cNvSpPr>
            <a:spLocks noGrp="1"/>
          </p:cNvSpPr>
          <p:nvPr>
            <p:ph idx="1"/>
          </p:nvPr>
        </p:nvSpPr>
        <p:spPr>
          <a:xfrm>
            <a:off x="838200" y="1735553"/>
            <a:ext cx="10522112" cy="5119972"/>
          </a:xfrm>
        </p:spPr>
        <p:txBody>
          <a:bodyPr vert="horz" lIns="91440" tIns="45720" rIns="91440" bIns="45720" rtlCol="0" anchor="t">
            <a:normAutofit lnSpcReduction="10000"/>
          </a:bodyPr>
          <a:lstStyle/>
          <a:p>
            <a:r>
              <a:rPr lang="en-US" dirty="0"/>
              <a:t>The maximum number of pallets stored in the CCBW per month is 200.</a:t>
            </a:r>
          </a:p>
          <a:p>
            <a:r>
              <a:rPr lang="en-US" dirty="0"/>
              <a:t>According to Perkins, the investment rate will be 13% per year. To find the monthly rate, we simply divide by 12.</a:t>
            </a:r>
          </a:p>
          <a:p>
            <a:r>
              <a:rPr lang="en-US" dirty="0">
                <a:ea typeface="+mn-lt"/>
                <a:cs typeface="+mn-lt"/>
              </a:rPr>
              <a:t>Leftover not stored in the CCBW, due to the constraint, will be stored in the ACI.</a:t>
            </a:r>
          </a:p>
          <a:p>
            <a:r>
              <a:rPr lang="en-US" dirty="0">
                <a:ea typeface="+mn-lt"/>
                <a:cs typeface="+mn-lt"/>
              </a:rPr>
              <a:t>Storing costs at the CCBW include only the monthly storage costs.</a:t>
            </a:r>
          </a:p>
          <a:p>
            <a:r>
              <a:rPr lang="en-US" dirty="0">
                <a:ea typeface="+mn-lt"/>
                <a:cs typeface="+mn-lt"/>
              </a:rPr>
              <a:t>The duty cost is directly applied, not delayed, when storing at the ACI.</a:t>
            </a:r>
          </a:p>
          <a:p>
            <a:r>
              <a:rPr lang="en-US" dirty="0">
                <a:ea typeface="+mn-lt"/>
                <a:cs typeface="+mn-lt"/>
              </a:rPr>
              <a:t>Since ACI often had to procure inventory four to six months in advance, we will neglect the four-year storage limit at the CCBW, assuming it will never be reached, and optimize for 12 months.</a:t>
            </a:r>
          </a:p>
        </p:txBody>
      </p:sp>
    </p:spTree>
    <p:extLst>
      <p:ext uri="{BB962C8B-B14F-4D97-AF65-F5344CB8AC3E}">
        <p14:creationId xmlns:p14="http://schemas.microsoft.com/office/powerpoint/2010/main" val="335275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17933-D6DF-9C53-7C02-A652DB03F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2FE0D-E6DB-3217-0C31-7525B04C6E24}"/>
              </a:ext>
            </a:extLst>
          </p:cNvPr>
          <p:cNvSpPr>
            <a:spLocks noGrp="1"/>
          </p:cNvSpPr>
          <p:nvPr>
            <p:ph type="title"/>
          </p:nvPr>
        </p:nvSpPr>
        <p:spPr/>
        <p:txBody>
          <a:bodyPr/>
          <a:lstStyle/>
          <a:p>
            <a:r>
              <a:rPr lang="en-US" dirty="0"/>
              <a:t>Assumptions </a:t>
            </a:r>
            <a:r>
              <a:rPr lang="en-US"/>
              <a:t>- </a:t>
            </a:r>
            <a:r>
              <a:rPr lang="en-US" dirty="0"/>
              <a:t>Part 2</a:t>
            </a:r>
          </a:p>
        </p:txBody>
      </p:sp>
      <p:sp>
        <p:nvSpPr>
          <p:cNvPr id="3" name="Content Placeholder 2">
            <a:extLst>
              <a:ext uri="{FF2B5EF4-FFF2-40B4-BE49-F238E27FC236}">
                <a16:creationId xmlns:a16="http://schemas.microsoft.com/office/drawing/2014/main" id="{ACAABA56-C2E2-26F7-DD3F-72F8C9C12B67}"/>
              </a:ext>
            </a:extLst>
          </p:cNvPr>
          <p:cNvSpPr>
            <a:spLocks noGrp="1"/>
          </p:cNvSpPr>
          <p:nvPr>
            <p:ph idx="1"/>
          </p:nvPr>
        </p:nvSpPr>
        <p:spPr>
          <a:xfrm>
            <a:off x="838200" y="1735553"/>
            <a:ext cx="10522112" cy="4198522"/>
          </a:xfrm>
        </p:spPr>
        <p:txBody>
          <a:bodyPr vert="horz" lIns="91440" tIns="45720" rIns="91440" bIns="45720" rtlCol="0" anchor="t">
            <a:normAutofit/>
          </a:bodyPr>
          <a:lstStyle/>
          <a:p>
            <a:r>
              <a:rPr lang="en-US" dirty="0">
                <a:ea typeface="+mn-lt"/>
                <a:cs typeface="+mn-lt"/>
              </a:rPr>
              <a:t>Our goal is to maximize the profit from investments taking into account the monthly costs of storing at CCBW.</a:t>
            </a:r>
          </a:p>
          <a:p>
            <a:r>
              <a:rPr lang="en-US" dirty="0">
                <a:ea typeface="+mn-lt"/>
                <a:cs typeface="+mn-lt"/>
              </a:rPr>
              <a:t>Since the duty fee will have to be paid eventually anyway whether it is stored at the ACI warehouses or at the CCBW warehouses, the duty fee is not included in the objective since it will not make a difference to the decision. The duty fee is only useful to calculate how much money you can invest.</a:t>
            </a:r>
          </a:p>
          <a:p>
            <a:r>
              <a:rPr lang="en-US" dirty="0">
                <a:ea typeface="+mn-lt"/>
                <a:cs typeface="+mn-lt"/>
              </a:rPr>
              <a:t>The start time is June, since the date of the case study is May, which means that the first month that this initiative can be implemented in is June.</a:t>
            </a:r>
          </a:p>
        </p:txBody>
      </p:sp>
    </p:spTree>
    <p:extLst>
      <p:ext uri="{BB962C8B-B14F-4D97-AF65-F5344CB8AC3E}">
        <p14:creationId xmlns:p14="http://schemas.microsoft.com/office/powerpoint/2010/main" val="11497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888E-95F2-BFB2-CEA8-C86EF8C3C5C6}"/>
              </a:ext>
            </a:extLst>
          </p:cNvPr>
          <p:cNvSpPr>
            <a:spLocks noGrp="1"/>
          </p:cNvSpPr>
          <p:nvPr>
            <p:ph type="title"/>
          </p:nvPr>
        </p:nvSpPr>
        <p:spPr/>
        <p:txBody>
          <a:bodyPr/>
          <a:lstStyle/>
          <a:p>
            <a:r>
              <a:rPr lang="en-US"/>
              <a:t>Data - Part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629A0C-87DE-7234-4208-37E96C928467}"/>
                  </a:ext>
                </a:extLst>
              </p:cNvPr>
              <p:cNvSpPr>
                <a:spLocks noGrp="1"/>
              </p:cNvSpPr>
              <p:nvPr>
                <p:ph idx="1"/>
              </p:nvPr>
            </p:nvSpPr>
            <p:spPr/>
            <p:txBody>
              <a:bodyPr>
                <a:normAutofit/>
              </a:bodyPr>
              <a:lstStyle/>
              <a:p>
                <a:pPr marL="0" indent="0">
                  <a:buNone/>
                </a:pPr>
                <a:r>
                  <a:rPr lang="en-US" sz="2200" b="0">
                    <a:latin typeface="Cambria Math" panose="02040503050406030204" pitchFamily="18" charset="0"/>
                  </a:rPr>
                  <a:t>The demand matrix is taken from Exhibit 2 and is referenced by [category, month]. The first month here is June, since on the first page of the case study it says that it’s May, so we are assuming that the start time of this initiative is in June.</a:t>
                </a:r>
              </a:p>
              <a:p>
                <a:pPr marL="0" indent="0">
                  <a:buNone/>
                </a:pPr>
                <a:endParaRPr lang="en-US" sz="2200" b="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𝑑𝑒𝑚𝑎𝑛𝑑</m:t>
                      </m:r>
                      <m:r>
                        <a:rPr lang="en-US" sz="2200" b="0" i="1" smtClean="0">
                          <a:latin typeface="Cambria Math" panose="02040503050406030204" pitchFamily="18" charset="0"/>
                        </a:rPr>
                        <m:t>=</m:t>
                      </m:r>
                      <m:d>
                        <m:dPr>
                          <m:begChr m:val="["/>
                          <m:endChr m:val="]"/>
                          <m:ctrlPr>
                            <a:rPr lang="en-US" sz="2200" i="1" smtClean="0">
                              <a:latin typeface="Cambria Math" panose="02040503050406030204" pitchFamily="18" charset="0"/>
                            </a:rPr>
                          </m:ctrlPr>
                        </m:dPr>
                        <m:e>
                          <m:m>
                            <m:mPr>
                              <m:mcs>
                                <m:mc>
                                  <m:mcPr>
                                    <m:count m:val="12"/>
                                    <m:mcJc m:val="center"/>
                                  </m:mcPr>
                                </m:mc>
                              </m:mcs>
                              <m:ctrlPr>
                                <a:rPr lang="en-US" sz="2200" i="1">
                                  <a:latin typeface="Cambria Math" panose="02040503050406030204" pitchFamily="18" charset="0"/>
                                </a:rPr>
                              </m:ctrlPr>
                            </m:mPr>
                            <m:mr>
                              <m:e>
                                <m:r>
                                  <m:rPr>
                                    <m:brk m:alnAt="7"/>
                                  </m:rPr>
                                  <a:rPr lang="en-US" sz="2200" i="1">
                                    <a:latin typeface="Cambria Math" panose="02040503050406030204" pitchFamily="18" charset="0"/>
                                  </a:rPr>
                                  <m:t>8</m:t>
                                </m:r>
                                <m:r>
                                  <a:rPr lang="en-US" sz="2200" i="1">
                                    <a:latin typeface="Cambria Math" panose="02040503050406030204" pitchFamily="18" charset="0"/>
                                  </a:rPr>
                                  <m:t>0</m:t>
                                </m:r>
                              </m:e>
                              <m:e>
                                <m:r>
                                  <a:rPr lang="en-US" sz="2200" i="1">
                                    <a:latin typeface="Cambria Math" panose="02040503050406030204" pitchFamily="18" charset="0"/>
                                  </a:rPr>
                                  <m:t>140</m:t>
                                </m:r>
                              </m:e>
                              <m:e>
                                <m:r>
                                  <a:rPr lang="en-US" sz="2200" i="1">
                                    <a:latin typeface="Cambria Math" panose="02040503050406030204" pitchFamily="18" charset="0"/>
                                  </a:rPr>
                                  <m:t>200</m:t>
                                </m:r>
                              </m:e>
                              <m:e>
                                <m:r>
                                  <a:rPr lang="en-US" sz="2200" b="0" i="1" smtClean="0">
                                    <a:latin typeface="Cambria Math" panose="02040503050406030204" pitchFamily="18" charset="0"/>
                                  </a:rPr>
                                  <m:t>220</m:t>
                                </m:r>
                              </m:e>
                              <m:e>
                                <m:r>
                                  <a:rPr lang="en-US" sz="2200" b="0" i="1" smtClean="0">
                                    <a:latin typeface="Cambria Math" panose="02040503050406030204" pitchFamily="18" charset="0"/>
                                  </a:rPr>
                                  <m:t>220</m:t>
                                </m:r>
                              </m:e>
                              <m:e>
                                <m:r>
                                  <a:rPr lang="en-US" sz="2200" b="0" i="1" smtClean="0">
                                    <a:latin typeface="Cambria Math" panose="02040503050406030204" pitchFamily="18" charset="0"/>
                                  </a:rPr>
                                  <m:t>230</m:t>
                                </m:r>
                              </m:e>
                              <m:e>
                                <m:r>
                                  <a:rPr lang="en-US" sz="2200" b="0" i="1" smtClean="0">
                                    <a:latin typeface="Cambria Math" panose="02040503050406030204" pitchFamily="18" charset="0"/>
                                  </a:rPr>
                                  <m:t>240</m:t>
                                </m:r>
                              </m:e>
                              <m:e>
                                <m:r>
                                  <a:rPr lang="en-US" sz="2200" b="0" i="1" smtClean="0">
                                    <a:latin typeface="Cambria Math" panose="02040503050406030204" pitchFamily="18" charset="0"/>
                                  </a:rPr>
                                  <m:t>350</m:t>
                                </m:r>
                              </m:e>
                              <m:e>
                                <m:r>
                                  <a:rPr lang="en-US" sz="2200" b="0" i="1" smtClean="0">
                                    <a:latin typeface="Cambria Math" panose="02040503050406030204" pitchFamily="18" charset="0"/>
                                  </a:rPr>
                                  <m:t>330</m:t>
                                </m:r>
                              </m:e>
                              <m:e>
                                <m:r>
                                  <a:rPr lang="en-US" sz="2200" b="0" i="1" smtClean="0">
                                    <a:latin typeface="Cambria Math" panose="02040503050406030204" pitchFamily="18" charset="0"/>
                                  </a:rPr>
                                  <m:t>140</m:t>
                                </m:r>
                              </m:e>
                              <m:e>
                                <m:r>
                                  <a:rPr lang="en-US" sz="2200" b="0" i="1" smtClean="0">
                                    <a:latin typeface="Cambria Math" panose="02040503050406030204" pitchFamily="18" charset="0"/>
                                  </a:rPr>
                                  <m:t>60</m:t>
                                </m:r>
                              </m:e>
                              <m:e>
                                <m:r>
                                  <a:rPr lang="en-US" sz="2200" b="0" i="1" smtClean="0">
                                    <a:latin typeface="Cambria Math" panose="02040503050406030204" pitchFamily="18" charset="0"/>
                                  </a:rPr>
                                  <m:t>0</m:t>
                                </m:r>
                              </m:e>
                            </m:mr>
                            <m:mr>
                              <m:e>
                                <m:r>
                                  <a:rPr lang="en-US" sz="2200" i="1">
                                    <a:latin typeface="Cambria Math" panose="02040503050406030204" pitchFamily="18" charset="0"/>
                                  </a:rPr>
                                  <m:t>50</m:t>
                                </m:r>
                              </m:e>
                              <m:e>
                                <m:r>
                                  <a:rPr lang="en-US" sz="2200" i="1">
                                    <a:latin typeface="Cambria Math" panose="02040503050406030204" pitchFamily="18" charset="0"/>
                                  </a:rPr>
                                  <m:t>70</m:t>
                                </m:r>
                              </m:e>
                              <m:e>
                                <m:r>
                                  <a:rPr lang="en-US" sz="2200" i="1">
                                    <a:latin typeface="Cambria Math" panose="02040503050406030204" pitchFamily="18" charset="0"/>
                                  </a:rPr>
                                  <m:t>90</m:t>
                                </m:r>
                              </m:e>
                              <m:e>
                                <m:r>
                                  <a:rPr lang="en-US" sz="2200" b="0" i="1" smtClean="0">
                                    <a:latin typeface="Cambria Math" panose="02040503050406030204" pitchFamily="18" charset="0"/>
                                  </a:rPr>
                                  <m:t>100</m:t>
                                </m:r>
                              </m:e>
                              <m:e>
                                <m:r>
                                  <a:rPr lang="en-US" sz="2200" b="0" i="1" smtClean="0">
                                    <a:latin typeface="Cambria Math" panose="02040503050406030204" pitchFamily="18" charset="0"/>
                                  </a:rPr>
                                  <m:t>110</m:t>
                                </m:r>
                              </m:e>
                              <m:e>
                                <m:r>
                                  <a:rPr lang="en-US" sz="2200" b="0" i="1" smtClean="0">
                                    <a:latin typeface="Cambria Math" panose="02040503050406030204" pitchFamily="18" charset="0"/>
                                  </a:rPr>
                                  <m:t>115</m:t>
                                </m:r>
                              </m:e>
                              <m:e>
                                <m:r>
                                  <a:rPr lang="en-US" sz="2200" b="0" i="1" smtClean="0">
                                    <a:latin typeface="Cambria Math" panose="02040503050406030204" pitchFamily="18" charset="0"/>
                                  </a:rPr>
                                  <m:t>100</m:t>
                                </m:r>
                              </m:e>
                              <m:e>
                                <m:r>
                                  <a:rPr lang="en-US" sz="2200" b="0" i="1" smtClean="0">
                                    <a:latin typeface="Cambria Math" panose="02040503050406030204" pitchFamily="18" charset="0"/>
                                  </a:rPr>
                                  <m:t>70</m:t>
                                </m:r>
                              </m:e>
                              <m:e>
                                <m:r>
                                  <a:rPr lang="en-US" sz="2200" b="0" i="1" smtClean="0">
                                    <a:latin typeface="Cambria Math" panose="02040503050406030204" pitchFamily="18" charset="0"/>
                                  </a:rPr>
                                  <m:t>100</m:t>
                                </m:r>
                              </m:e>
                              <m:e>
                                <m:r>
                                  <a:rPr lang="en-US" sz="2200" b="0" i="1" smtClean="0">
                                    <a:latin typeface="Cambria Math" panose="02040503050406030204" pitchFamily="18" charset="0"/>
                                  </a:rPr>
                                  <m:t>20</m:t>
                                </m:r>
                              </m:e>
                              <m:e>
                                <m:r>
                                  <a:rPr lang="en-US" sz="2200" b="0" i="1" smtClean="0">
                                    <a:latin typeface="Cambria Math" panose="02040503050406030204" pitchFamily="18" charset="0"/>
                                  </a:rPr>
                                  <m:t>0</m:t>
                                </m:r>
                              </m:e>
                              <m:e>
                                <m:r>
                                  <a:rPr lang="en-US" sz="2200" b="0" i="1" smtClean="0">
                                    <a:latin typeface="Cambria Math" panose="02040503050406030204" pitchFamily="18" charset="0"/>
                                  </a:rPr>
                                  <m:t>0</m:t>
                                </m:r>
                              </m:e>
                            </m:mr>
                            <m:mr>
                              <m:e>
                                <m:r>
                                  <a:rPr lang="en-US" sz="2200" i="1">
                                    <a:latin typeface="Cambria Math" panose="02040503050406030204" pitchFamily="18" charset="0"/>
                                  </a:rPr>
                                  <m:t>3</m:t>
                                </m:r>
                              </m:e>
                              <m:e>
                                <m:r>
                                  <a:rPr lang="en-US" sz="2200" i="1">
                                    <a:latin typeface="Cambria Math" panose="02040503050406030204" pitchFamily="18" charset="0"/>
                                  </a:rPr>
                                  <m:t>5</m:t>
                                </m:r>
                              </m:e>
                              <m:e>
                                <m:r>
                                  <a:rPr lang="en-US" sz="2200" i="1">
                                    <a:latin typeface="Cambria Math" panose="02040503050406030204" pitchFamily="18" charset="0"/>
                                  </a:rPr>
                                  <m:t>15</m:t>
                                </m:r>
                              </m:e>
                              <m:e>
                                <m:r>
                                  <a:rPr lang="en-US" sz="2200" b="0" i="1" smtClean="0">
                                    <a:latin typeface="Cambria Math" panose="02040503050406030204" pitchFamily="18" charset="0"/>
                                  </a:rPr>
                                  <m:t>25</m:t>
                                </m:r>
                              </m:e>
                              <m:e>
                                <m:r>
                                  <a:rPr lang="en-US" sz="2200" b="0" i="1" smtClean="0">
                                    <a:latin typeface="Cambria Math" panose="02040503050406030204" pitchFamily="18" charset="0"/>
                                  </a:rPr>
                                  <m:t>30</m:t>
                                </m:r>
                              </m:e>
                              <m:e>
                                <m:r>
                                  <a:rPr lang="en-US" sz="2200" b="0" i="1" smtClean="0">
                                    <a:latin typeface="Cambria Math" panose="02040503050406030204" pitchFamily="18" charset="0"/>
                                  </a:rPr>
                                  <m:t>30</m:t>
                                </m:r>
                              </m:e>
                              <m:e>
                                <m:r>
                                  <a:rPr lang="en-US" sz="2200" b="0" i="1" smtClean="0">
                                    <a:latin typeface="Cambria Math" panose="02040503050406030204" pitchFamily="18" charset="0"/>
                                  </a:rPr>
                                  <m:t>30</m:t>
                                </m:r>
                              </m:e>
                              <m:e>
                                <m:r>
                                  <a:rPr lang="en-US" sz="2200" b="0" i="1" smtClean="0">
                                    <a:latin typeface="Cambria Math" panose="02040503050406030204" pitchFamily="18" charset="0"/>
                                  </a:rPr>
                                  <m:t>18</m:t>
                                </m:r>
                              </m:e>
                              <m:e>
                                <m:r>
                                  <a:rPr lang="en-US" sz="2200" b="0" i="1" smtClean="0">
                                    <a:latin typeface="Cambria Math" panose="02040503050406030204" pitchFamily="18" charset="0"/>
                                  </a:rPr>
                                  <m:t>16</m:t>
                                </m:r>
                              </m:e>
                              <m:e>
                                <m:r>
                                  <a:rPr lang="en-US" sz="2200" b="0" i="1" smtClean="0">
                                    <a:latin typeface="Cambria Math" panose="02040503050406030204" pitchFamily="18" charset="0"/>
                                  </a:rPr>
                                  <m:t>10</m:t>
                                </m:r>
                              </m:e>
                              <m:e>
                                <m:r>
                                  <a:rPr lang="en-US" sz="2200" b="0" i="1" smtClean="0">
                                    <a:latin typeface="Cambria Math" panose="02040503050406030204" pitchFamily="18" charset="0"/>
                                  </a:rPr>
                                  <m:t>8</m:t>
                                </m:r>
                              </m:e>
                              <m:e>
                                <m:r>
                                  <a:rPr lang="en-US" sz="2200" b="0" i="1" smtClean="0">
                                    <a:latin typeface="Cambria Math" panose="02040503050406030204" pitchFamily="18" charset="0"/>
                                  </a:rPr>
                                  <m:t>5</m:t>
                                </m:r>
                              </m:e>
                            </m:mr>
                            <m:mr>
                              <m:e>
                                <m:r>
                                  <a:rPr lang="en-US" sz="2200" b="0" i="1" smtClean="0">
                                    <a:latin typeface="Cambria Math" panose="02040503050406030204" pitchFamily="18" charset="0"/>
                                  </a:rPr>
                                  <m:t>3</m:t>
                                </m:r>
                              </m:e>
                              <m:e>
                                <m:r>
                                  <a:rPr lang="en-US" sz="2200" b="0" i="1" smtClean="0">
                                    <a:latin typeface="Cambria Math" panose="02040503050406030204" pitchFamily="18" charset="0"/>
                                  </a:rPr>
                                  <m:t>3</m:t>
                                </m:r>
                              </m:e>
                              <m:e>
                                <m:r>
                                  <a:rPr lang="en-US" sz="2200" b="0" i="1" smtClean="0">
                                    <a:latin typeface="Cambria Math" panose="02040503050406030204" pitchFamily="18" charset="0"/>
                                  </a:rPr>
                                  <m:t>30</m:t>
                                </m:r>
                              </m:e>
                              <m:e>
                                <m:r>
                                  <a:rPr lang="en-US" sz="2200" b="0" i="1" smtClean="0">
                                    <a:latin typeface="Cambria Math" panose="02040503050406030204" pitchFamily="18" charset="0"/>
                                  </a:rPr>
                                  <m:t>70</m:t>
                                </m:r>
                              </m:e>
                              <m:e>
                                <m:r>
                                  <a:rPr lang="en-US" sz="2200" b="0" i="1" smtClean="0">
                                    <a:latin typeface="Cambria Math" panose="02040503050406030204" pitchFamily="18" charset="0"/>
                                  </a:rPr>
                                  <m:t>70</m:t>
                                </m:r>
                              </m:e>
                              <m:e>
                                <m:r>
                                  <a:rPr lang="en-US" sz="2200" b="0" i="1" smtClean="0">
                                    <a:latin typeface="Cambria Math" panose="02040503050406030204" pitchFamily="18" charset="0"/>
                                  </a:rPr>
                                  <m:t>80</m:t>
                                </m:r>
                              </m:e>
                              <m:e>
                                <m:r>
                                  <a:rPr lang="en-US" sz="2200" b="0" i="1" smtClean="0">
                                    <a:latin typeface="Cambria Math" panose="02040503050406030204" pitchFamily="18" charset="0"/>
                                  </a:rPr>
                                  <m:t>80</m:t>
                                </m:r>
                              </m:e>
                              <m:e>
                                <m:r>
                                  <a:rPr lang="en-US" sz="2200" b="0" i="1" smtClean="0">
                                    <a:latin typeface="Cambria Math" panose="02040503050406030204" pitchFamily="18" charset="0"/>
                                  </a:rPr>
                                  <m:t>12</m:t>
                                </m:r>
                              </m:e>
                              <m:e>
                                <m:r>
                                  <a:rPr lang="en-US" sz="2200" b="0" i="1" smtClean="0">
                                    <a:latin typeface="Cambria Math" panose="02040503050406030204" pitchFamily="18" charset="0"/>
                                  </a:rPr>
                                  <m:t>10</m:t>
                                </m:r>
                              </m:e>
                              <m:e>
                                <m:r>
                                  <a:rPr lang="en-US" sz="2200" b="0" i="1" smtClean="0">
                                    <a:latin typeface="Cambria Math" panose="02040503050406030204" pitchFamily="18" charset="0"/>
                                  </a:rPr>
                                  <m:t>8</m:t>
                                </m:r>
                              </m:e>
                              <m:e>
                                <m:r>
                                  <a:rPr lang="en-US" sz="2200" b="0" i="1" smtClean="0">
                                    <a:latin typeface="Cambria Math" panose="02040503050406030204" pitchFamily="18" charset="0"/>
                                  </a:rPr>
                                  <m:t>8</m:t>
                                </m:r>
                              </m:e>
                              <m:e>
                                <m:r>
                                  <a:rPr lang="en-US" sz="2200" b="0" i="1" smtClean="0">
                                    <a:latin typeface="Cambria Math" panose="02040503050406030204" pitchFamily="18" charset="0"/>
                                  </a:rPr>
                                  <m:t>6</m:t>
                                </m:r>
                              </m:e>
                            </m:mr>
                          </m:m>
                        </m:e>
                      </m:d>
                    </m:oMath>
                  </m:oMathPara>
                </a14:m>
                <a:endParaRPr lang="en-US" sz="2200"/>
              </a:p>
            </p:txBody>
          </p:sp>
        </mc:Choice>
        <mc:Fallback xmlns="">
          <p:sp>
            <p:nvSpPr>
              <p:cNvPr id="3" name="Content Placeholder 2">
                <a:extLst>
                  <a:ext uri="{FF2B5EF4-FFF2-40B4-BE49-F238E27FC236}">
                    <a16:creationId xmlns:a16="http://schemas.microsoft.com/office/drawing/2014/main" id="{D0629A0C-87DE-7234-4208-37E96C928467}"/>
                  </a:ext>
                </a:extLst>
              </p:cNvPr>
              <p:cNvSpPr>
                <a:spLocks noGrp="1" noRot="1" noChangeAspect="1" noMove="1" noResize="1" noEditPoints="1" noAdjustHandles="1" noChangeArrowheads="1" noChangeShapeType="1" noTextEdit="1"/>
              </p:cNvSpPr>
              <p:nvPr>
                <p:ph idx="1"/>
              </p:nvPr>
            </p:nvSpPr>
            <p:spPr>
              <a:blipFill>
                <a:blip r:embed="rId3"/>
                <a:stretch>
                  <a:fillRect l="-754" t="-1681" r="-1101"/>
                </a:stretch>
              </a:blipFill>
            </p:spPr>
            <p:txBody>
              <a:bodyPr/>
              <a:lstStyle/>
              <a:p>
                <a:r>
                  <a:rPr lang="en-US">
                    <a:noFill/>
                  </a:rPr>
                  <a:t> </a:t>
                </a:r>
              </a:p>
            </p:txBody>
          </p:sp>
        </mc:Fallback>
      </mc:AlternateContent>
    </p:spTree>
    <p:extLst>
      <p:ext uri="{BB962C8B-B14F-4D97-AF65-F5344CB8AC3E}">
        <p14:creationId xmlns:p14="http://schemas.microsoft.com/office/powerpoint/2010/main" val="215087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4AD73-74D5-9491-93FC-9C546556D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D2BBF-CFD7-3B83-C241-2502FDEB08AA}"/>
              </a:ext>
            </a:extLst>
          </p:cNvPr>
          <p:cNvSpPr>
            <a:spLocks noGrp="1"/>
          </p:cNvSpPr>
          <p:nvPr>
            <p:ph type="title"/>
          </p:nvPr>
        </p:nvSpPr>
        <p:spPr/>
        <p:txBody>
          <a:bodyPr/>
          <a:lstStyle/>
          <a:p>
            <a:r>
              <a:rPr lang="en-US"/>
              <a:t>Data - Part</a:t>
            </a:r>
            <a:r>
              <a:rPr lang="en-US" dirty="0"/>
              <a:t> 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086AD7-B1D1-69BD-4ECB-13F588247F22}"/>
                  </a:ext>
                </a:extLst>
              </p:cNvPr>
              <p:cNvSpPr>
                <a:spLocks noGrp="1"/>
              </p:cNvSpPr>
              <p:nvPr>
                <p:ph idx="1"/>
              </p:nvPr>
            </p:nvSpPr>
            <p:spPr/>
            <p:txBody>
              <a:bodyPr>
                <a:normAutofit/>
              </a:bodyPr>
              <a:lstStyle/>
              <a:p>
                <a:pPr marL="0" indent="0">
                  <a:buNone/>
                </a:pPr>
                <a:r>
                  <a:rPr lang="en-US" sz="2200" dirty="0"/>
                  <a:t>Each of the following lists are taken from Exhibit 1. They are all indexed by category number (0 to 3):</a:t>
                </a:r>
              </a:p>
              <a:p>
                <a:pPr marL="0" indent="0">
                  <a:buNone/>
                </a:pPr>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𝑑𝑢𝑡𝑦</m:t>
                      </m:r>
                      <m:r>
                        <a:rPr lang="en-US" sz="2200" i="1">
                          <a:latin typeface="Cambria Math" panose="02040503050406030204" pitchFamily="18" charset="0"/>
                        </a:rPr>
                        <m:t>_</m:t>
                      </m:r>
                      <m:r>
                        <a:rPr lang="en-US" sz="2200" i="1">
                          <a:latin typeface="Cambria Math" panose="02040503050406030204" pitchFamily="18" charset="0"/>
                        </a:rPr>
                        <m:t>𝑟𝑎𝑡𝑒𝑠</m:t>
                      </m:r>
                      <m:r>
                        <a:rPr lang="en-US" sz="2200" i="1">
                          <a:latin typeface="Cambria Math" panose="02040503050406030204" pitchFamily="18" charset="0"/>
                        </a:rPr>
                        <m:t>=[0.19, 0.13, 0.05, 0.185]</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𝑠𝑡𝑜𝑟𝑎𝑔𝑒</m:t>
                      </m:r>
                      <m:r>
                        <a:rPr lang="en-US" sz="2200" i="1">
                          <a:latin typeface="Cambria Math" panose="02040503050406030204" pitchFamily="18" charset="0"/>
                        </a:rPr>
                        <m:t>_</m:t>
                      </m:r>
                      <m:r>
                        <a:rPr lang="en-US" sz="2200" i="1">
                          <a:latin typeface="Cambria Math" panose="02040503050406030204" pitchFamily="18" charset="0"/>
                        </a:rPr>
                        <m:t>𝑐𝑜𝑠𝑡𝑠</m:t>
                      </m:r>
                      <m:r>
                        <a:rPr lang="en-US" sz="2200" i="1">
                          <a:latin typeface="Cambria Math" panose="02040503050406030204" pitchFamily="18" charset="0"/>
                        </a:rPr>
                        <m:t>=[0.36, 0.22, 0.44, 0.32]</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fi-FI" sz="2200" i="1">
                          <a:latin typeface="Cambria Math" panose="02040503050406030204" pitchFamily="18" charset="0"/>
                        </a:rPr>
                        <m:t>𝑢𝑛𝑖𝑡</m:t>
                      </m:r>
                      <m:r>
                        <a:rPr lang="fi-FI" sz="2200" i="1">
                          <a:latin typeface="Cambria Math" panose="02040503050406030204" pitchFamily="18" charset="0"/>
                        </a:rPr>
                        <m:t>_</m:t>
                      </m:r>
                      <m:r>
                        <a:rPr lang="fi-FI" sz="2200" i="1">
                          <a:latin typeface="Cambria Math" panose="02040503050406030204" pitchFamily="18" charset="0"/>
                        </a:rPr>
                        <m:t>𝑣𝑎𝑙𝑢𝑒𝑠</m:t>
                      </m:r>
                      <m:r>
                        <a:rPr lang="fi-FI" sz="2200" i="1">
                          <a:latin typeface="Cambria Math" panose="02040503050406030204" pitchFamily="18" charset="0"/>
                        </a:rPr>
                        <m:t>=[40, 7, 88, 60]</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it-IT" sz="2200" i="1">
                          <a:latin typeface="Cambria Math" panose="02040503050406030204" pitchFamily="18" charset="0"/>
                        </a:rPr>
                        <m:t>𝑢𝑛𝑖𝑡𝑠</m:t>
                      </m:r>
                      <m:r>
                        <a:rPr lang="it-IT" sz="2200" i="1">
                          <a:latin typeface="Cambria Math" panose="02040503050406030204" pitchFamily="18" charset="0"/>
                        </a:rPr>
                        <m:t>_</m:t>
                      </m:r>
                      <m:r>
                        <a:rPr lang="it-IT" sz="2200" i="1">
                          <a:latin typeface="Cambria Math" panose="02040503050406030204" pitchFamily="18" charset="0"/>
                        </a:rPr>
                        <m:t>𝑝𝑒𝑟</m:t>
                      </m:r>
                      <m:r>
                        <a:rPr lang="it-IT" sz="2200" i="1">
                          <a:latin typeface="Cambria Math" panose="02040503050406030204" pitchFamily="18" charset="0"/>
                        </a:rPr>
                        <m:t>_</m:t>
                      </m:r>
                      <m:r>
                        <a:rPr lang="it-IT" sz="2200" i="1">
                          <a:latin typeface="Cambria Math" panose="02040503050406030204" pitchFamily="18" charset="0"/>
                        </a:rPr>
                        <m:t>𝑐𝑎𝑟𝑡𝑜𝑛</m:t>
                      </m:r>
                      <m:r>
                        <a:rPr lang="it-IT" sz="2200" i="1">
                          <a:latin typeface="Cambria Math" panose="02040503050406030204" pitchFamily="18" charset="0"/>
                        </a:rPr>
                        <m:t>=[12, 336, 25, 42]</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it-IT" sz="2200" i="1">
                          <a:latin typeface="Cambria Math" panose="02040503050406030204" pitchFamily="18" charset="0"/>
                        </a:rPr>
                        <m:t>𝑐𝑎𝑟𝑡𝑜𝑛𝑠</m:t>
                      </m:r>
                      <m:r>
                        <a:rPr lang="it-IT" sz="2200" i="1">
                          <a:latin typeface="Cambria Math" panose="02040503050406030204" pitchFamily="18" charset="0"/>
                        </a:rPr>
                        <m:t>_</m:t>
                      </m:r>
                      <m:r>
                        <a:rPr lang="it-IT" sz="2200" i="1">
                          <a:latin typeface="Cambria Math" panose="02040503050406030204" pitchFamily="18" charset="0"/>
                        </a:rPr>
                        <m:t>𝑝𝑒𝑟</m:t>
                      </m:r>
                      <m:r>
                        <a:rPr lang="it-IT" sz="2200" i="1">
                          <a:latin typeface="Cambria Math" panose="02040503050406030204" pitchFamily="18" charset="0"/>
                        </a:rPr>
                        <m:t>_</m:t>
                      </m:r>
                      <m:r>
                        <a:rPr lang="it-IT" sz="2200" i="1">
                          <a:latin typeface="Cambria Math" panose="02040503050406030204" pitchFamily="18" charset="0"/>
                        </a:rPr>
                        <m:t>𝑝𝑎𝑙𝑙𝑒𝑡</m:t>
                      </m:r>
                      <m:r>
                        <a:rPr lang="it-IT" sz="2200" i="1">
                          <a:latin typeface="Cambria Math" panose="02040503050406030204" pitchFamily="18" charset="0"/>
                        </a:rPr>
                        <m:t>=[20, 15, 48, 15]</m:t>
                      </m:r>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𝑡𝑜𝑡𝑎𝑙𝑠</m:t>
                      </m:r>
                      <m:r>
                        <a:rPr lang="en-US" sz="2200" i="1">
                          <a:latin typeface="Cambria Math" panose="02040503050406030204" pitchFamily="18" charset="0"/>
                        </a:rPr>
                        <m:t>_</m:t>
                      </m:r>
                      <m:r>
                        <a:rPr lang="en-US" sz="2200" i="1">
                          <a:latin typeface="Cambria Math" panose="02040503050406030204" pitchFamily="18" charset="0"/>
                        </a:rPr>
                        <m:t>𝑝𝑒𝑟</m:t>
                      </m:r>
                      <m:r>
                        <a:rPr lang="en-US" sz="2200" i="1">
                          <a:latin typeface="Cambria Math" panose="02040503050406030204" pitchFamily="18" charset="0"/>
                        </a:rPr>
                        <m:t>_</m:t>
                      </m:r>
                      <m:r>
                        <a:rPr lang="en-US" sz="2200" i="1">
                          <a:latin typeface="Cambria Math" panose="02040503050406030204" pitchFamily="18" charset="0"/>
                        </a:rPr>
                        <m:t>𝑝𝑎𝑙𝑙𝑒𝑡</m:t>
                      </m:r>
                      <m:r>
                        <a:rPr lang="en-US" sz="2200" b="0" i="1" smtClean="0">
                          <a:latin typeface="Cambria Math" panose="02040503050406030204" pitchFamily="18" charset="0"/>
                        </a:rPr>
                        <m:t>=</m:t>
                      </m:r>
                      <m:r>
                        <a:rPr lang="en-US" sz="2200" i="1">
                          <a:latin typeface="Cambria Math" panose="02040503050406030204" pitchFamily="18" charset="0"/>
                        </a:rPr>
                        <m:t>[9600, 35280, 105600, 37800]</m:t>
                      </m:r>
                    </m:oMath>
                  </m:oMathPara>
                </a14:m>
                <a:endParaRPr lang="en-US" sz="2200" dirty="0"/>
              </a:p>
            </p:txBody>
          </p:sp>
        </mc:Choice>
        <mc:Fallback>
          <p:sp>
            <p:nvSpPr>
              <p:cNvPr id="3" name="Content Placeholder 2">
                <a:extLst>
                  <a:ext uri="{FF2B5EF4-FFF2-40B4-BE49-F238E27FC236}">
                    <a16:creationId xmlns:a16="http://schemas.microsoft.com/office/drawing/2014/main" id="{78086AD7-B1D1-69BD-4ECB-13F588247F22}"/>
                  </a:ext>
                </a:extLst>
              </p:cNvPr>
              <p:cNvSpPr>
                <a:spLocks noGrp="1" noRot="1" noChangeAspect="1" noMove="1" noResize="1" noEditPoints="1" noAdjustHandles="1" noChangeArrowheads="1" noChangeShapeType="1" noTextEdit="1"/>
              </p:cNvSpPr>
              <p:nvPr>
                <p:ph idx="1"/>
              </p:nvPr>
            </p:nvSpPr>
            <p:spPr>
              <a:blipFill>
                <a:blip r:embed="rId3"/>
                <a:stretch>
                  <a:fillRect l="-754" t="-1541"/>
                </a:stretch>
              </a:blipFill>
            </p:spPr>
            <p:txBody>
              <a:bodyPr/>
              <a:lstStyle/>
              <a:p>
                <a:r>
                  <a:rPr lang="en-CA">
                    <a:noFill/>
                  </a:rPr>
                  <a:t> </a:t>
                </a:r>
              </a:p>
            </p:txBody>
          </p:sp>
        </mc:Fallback>
      </mc:AlternateContent>
    </p:spTree>
    <p:extLst>
      <p:ext uri="{BB962C8B-B14F-4D97-AF65-F5344CB8AC3E}">
        <p14:creationId xmlns:p14="http://schemas.microsoft.com/office/powerpoint/2010/main" val="213289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2A4DD-0D89-3469-1BE1-17DEDA037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88D5F-2104-1627-C698-B83AF1664D1B}"/>
              </a:ext>
            </a:extLst>
          </p:cNvPr>
          <p:cNvSpPr>
            <a:spLocks noGrp="1"/>
          </p:cNvSpPr>
          <p:nvPr>
            <p:ph type="title"/>
          </p:nvPr>
        </p:nvSpPr>
        <p:spPr/>
        <p:txBody>
          <a:bodyPr/>
          <a:lstStyle/>
          <a:p>
            <a:r>
              <a:rPr lang="en-US" dirty="0"/>
              <a:t>Data - Part 3</a:t>
            </a:r>
          </a:p>
        </p:txBody>
      </p:sp>
      <p:sp>
        <p:nvSpPr>
          <p:cNvPr id="3" name="Content Placeholder 2">
            <a:extLst>
              <a:ext uri="{FF2B5EF4-FFF2-40B4-BE49-F238E27FC236}">
                <a16:creationId xmlns:a16="http://schemas.microsoft.com/office/drawing/2014/main" id="{657E8696-E82A-2866-3F08-187C45F0B67C}"/>
              </a:ext>
            </a:extLst>
          </p:cNvPr>
          <p:cNvSpPr>
            <a:spLocks noGrp="1"/>
          </p:cNvSpPr>
          <p:nvPr>
            <p:ph idx="1"/>
          </p:nvPr>
        </p:nvSpPr>
        <p:spPr/>
        <p:txBody>
          <a:bodyPr>
            <a:normAutofit/>
          </a:bodyPr>
          <a:lstStyle/>
          <a:p>
            <a:pPr marL="0" indent="0">
              <a:buNone/>
            </a:pPr>
            <a:r>
              <a:rPr lang="en-US" sz="2200" b="1" dirty="0"/>
              <a:t>“Pallets”</a:t>
            </a:r>
            <a:r>
              <a:rPr lang="en-US" sz="2200" dirty="0"/>
              <a:t> is a list that has a unique index for each individual </a:t>
            </a:r>
            <a:r>
              <a:rPr lang="en-US" sz="2200" b="1" dirty="0"/>
              <a:t>pallet</a:t>
            </a:r>
            <a:r>
              <a:rPr lang="en-US" sz="2200" dirty="0"/>
              <a:t> in the demand matrix. Therefore, there are 3610 elements in the Pallets list, which is the sum of all pallets in the demand matrix. Each value in the list is either 0, 1, 2, or 3, representing the four categories respectively: “shoes”, “gloves”, “club heads”, “outerwear”. The “pallets” list looks as follows:</a:t>
            </a:r>
          </a:p>
          <a:p>
            <a:pPr marL="0" indent="0">
              <a:buNone/>
            </a:pPr>
            <a:r>
              <a:rPr lang="en-US" sz="2200" dirty="0"/>
              <a:t>The table shows how many of each category number is present in the “pallets” list.</a:t>
            </a:r>
          </a:p>
        </p:txBody>
      </p:sp>
      <p:graphicFrame>
        <p:nvGraphicFramePr>
          <p:cNvPr id="4" name="Table 3">
            <a:extLst>
              <a:ext uri="{FF2B5EF4-FFF2-40B4-BE49-F238E27FC236}">
                <a16:creationId xmlns:a16="http://schemas.microsoft.com/office/drawing/2014/main" id="{F5485B67-F373-F621-5C57-D4F4AE88BC5A}"/>
              </a:ext>
            </a:extLst>
          </p:cNvPr>
          <p:cNvGraphicFramePr>
            <a:graphicFrameLocks noGrp="1"/>
          </p:cNvGraphicFramePr>
          <p:nvPr>
            <p:extLst>
              <p:ext uri="{D42A27DB-BD31-4B8C-83A1-F6EECF244321}">
                <p14:modId xmlns:p14="http://schemas.microsoft.com/office/powerpoint/2010/main" val="3572450742"/>
              </p:ext>
            </p:extLst>
          </p:nvPr>
        </p:nvGraphicFramePr>
        <p:xfrm>
          <a:off x="6012329" y="3905993"/>
          <a:ext cx="3287059" cy="2724668"/>
        </p:xfrm>
        <a:graphic>
          <a:graphicData uri="http://schemas.openxmlformats.org/drawingml/2006/table">
            <a:tbl>
              <a:tblPr>
                <a:tableStyleId>{E8B1032C-EA38-4F05-BA0D-38AFFFC7BED3}</a:tableStyleId>
              </a:tblPr>
              <a:tblGrid>
                <a:gridCol w="1769035">
                  <a:extLst>
                    <a:ext uri="{9D8B030D-6E8A-4147-A177-3AD203B41FA5}">
                      <a16:colId xmlns:a16="http://schemas.microsoft.com/office/drawing/2014/main" val="3014164694"/>
                    </a:ext>
                  </a:extLst>
                </a:gridCol>
                <a:gridCol w="1518024">
                  <a:extLst>
                    <a:ext uri="{9D8B030D-6E8A-4147-A177-3AD203B41FA5}">
                      <a16:colId xmlns:a16="http://schemas.microsoft.com/office/drawing/2014/main" val="86051157"/>
                    </a:ext>
                  </a:extLst>
                </a:gridCol>
              </a:tblGrid>
              <a:tr h="535256">
                <a:tc>
                  <a:txBody>
                    <a:bodyPr/>
                    <a:lstStyle/>
                    <a:p>
                      <a:pPr algn="ctr" fontAlgn="b"/>
                      <a:r>
                        <a:rPr lang="en-CA" sz="2000" b="1" u="none" strike="noStrike" dirty="0">
                          <a:effectLst/>
                        </a:rPr>
                        <a:t>Category</a:t>
                      </a:r>
                      <a:endParaRPr lang="en-CA" sz="2000" b="1" i="0" u="none" strike="noStrike" dirty="0">
                        <a:solidFill>
                          <a:srgbClr val="000000"/>
                        </a:solidFill>
                        <a:effectLst/>
                        <a:latin typeface="Aptos Narrow" panose="020B0004020202020204" pitchFamily="34" charset="0"/>
                      </a:endParaRPr>
                    </a:p>
                  </a:txBody>
                  <a:tcPr anchor="ctr">
                    <a:solidFill>
                      <a:schemeClr val="accent4">
                        <a:lumMod val="20000"/>
                        <a:lumOff val="80000"/>
                      </a:schemeClr>
                    </a:solidFill>
                  </a:tcPr>
                </a:tc>
                <a:tc>
                  <a:txBody>
                    <a:bodyPr/>
                    <a:lstStyle/>
                    <a:p>
                      <a:pPr algn="ctr" fontAlgn="b"/>
                      <a:r>
                        <a:rPr lang="en-US" sz="2000" b="1" i="0" u="none" strike="noStrike" dirty="0">
                          <a:solidFill>
                            <a:srgbClr val="000000"/>
                          </a:solidFill>
                          <a:effectLst/>
                          <a:latin typeface="Aptos Narrow" panose="020B0004020202020204" pitchFamily="34" charset="0"/>
                        </a:rPr>
                        <a:t>Quantity Across all months</a:t>
                      </a:r>
                      <a:endParaRPr lang="en-CA" sz="2000" b="1" i="0" u="none" strike="noStrike" dirty="0">
                        <a:solidFill>
                          <a:srgbClr val="000000"/>
                        </a:solidFill>
                        <a:effectLst/>
                        <a:latin typeface="Aptos Narrow" panose="020B0004020202020204" pitchFamily="34" charset="0"/>
                      </a:endParaRPr>
                    </a:p>
                  </a:txBody>
                  <a:tcPr anchor="ctr">
                    <a:solidFill>
                      <a:schemeClr val="accent4">
                        <a:lumMod val="20000"/>
                        <a:lumOff val="80000"/>
                      </a:schemeClr>
                    </a:solidFill>
                  </a:tcPr>
                </a:tc>
                <a:extLst>
                  <a:ext uri="{0D108BD9-81ED-4DB2-BD59-A6C34878D82A}">
                    <a16:rowId xmlns:a16="http://schemas.microsoft.com/office/drawing/2014/main" val="3367490526"/>
                  </a:ext>
                </a:extLst>
              </a:tr>
              <a:tr h="409388">
                <a:tc>
                  <a:txBody>
                    <a:bodyPr/>
                    <a:lstStyle/>
                    <a:p>
                      <a:pPr algn="ctr" fontAlgn="b"/>
                      <a:r>
                        <a:rPr lang="en-CA" sz="2000" b="1" u="none" strike="noStrike" dirty="0">
                          <a:effectLst/>
                        </a:rPr>
                        <a:t>0</a:t>
                      </a:r>
                      <a:endParaRPr lang="en-CA" sz="2000" b="1" i="0" u="none" strike="noStrike" dirty="0">
                        <a:solidFill>
                          <a:srgbClr val="000000"/>
                        </a:solidFill>
                        <a:effectLst/>
                        <a:latin typeface="Aptos Narrow" panose="020B0004020202020204" pitchFamily="34" charset="0"/>
                      </a:endParaRPr>
                    </a:p>
                  </a:txBody>
                  <a:tcPr anchor="ctr">
                    <a:solidFill>
                      <a:schemeClr val="accent4">
                        <a:lumMod val="20000"/>
                        <a:lumOff val="80000"/>
                      </a:schemeClr>
                    </a:solidFill>
                  </a:tcPr>
                </a:tc>
                <a:tc>
                  <a:txBody>
                    <a:bodyPr/>
                    <a:lstStyle/>
                    <a:p>
                      <a:pPr algn="ctr" fontAlgn="b"/>
                      <a:r>
                        <a:rPr lang="en-CA" sz="2000" u="none" strike="noStrike" dirty="0">
                          <a:solidFill>
                            <a:srgbClr val="FF0000"/>
                          </a:solidFill>
                          <a:effectLst/>
                        </a:rPr>
                        <a:t>2210</a:t>
                      </a:r>
                      <a:endParaRPr lang="en-CA" sz="2000" b="0" i="0" u="none" strike="noStrike" dirty="0">
                        <a:solidFill>
                          <a:srgbClr val="FF0000"/>
                        </a:solidFill>
                        <a:effectLst/>
                        <a:latin typeface="Aptos Narrow" panose="020B0004020202020204" pitchFamily="34" charset="0"/>
                      </a:endParaRPr>
                    </a:p>
                  </a:txBody>
                  <a:tcPr anchor="ctr"/>
                </a:tc>
                <a:extLst>
                  <a:ext uri="{0D108BD9-81ED-4DB2-BD59-A6C34878D82A}">
                    <a16:rowId xmlns:a16="http://schemas.microsoft.com/office/drawing/2014/main" val="1565952482"/>
                  </a:ext>
                </a:extLst>
              </a:tr>
              <a:tr h="436480">
                <a:tc>
                  <a:txBody>
                    <a:bodyPr/>
                    <a:lstStyle/>
                    <a:p>
                      <a:pPr algn="ctr" fontAlgn="b"/>
                      <a:r>
                        <a:rPr lang="en-CA" sz="2000" b="1" u="none" strike="noStrike" dirty="0">
                          <a:effectLst/>
                        </a:rPr>
                        <a:t>1</a:t>
                      </a:r>
                      <a:endParaRPr lang="en-CA" sz="2000" b="1" i="0" u="none" strike="noStrike" dirty="0">
                        <a:solidFill>
                          <a:srgbClr val="000000"/>
                        </a:solidFill>
                        <a:effectLst/>
                        <a:latin typeface="Aptos Narrow" panose="020B0004020202020204" pitchFamily="34" charset="0"/>
                      </a:endParaRPr>
                    </a:p>
                  </a:txBody>
                  <a:tcPr anchor="ctr">
                    <a:solidFill>
                      <a:schemeClr val="accent4">
                        <a:lumMod val="20000"/>
                        <a:lumOff val="80000"/>
                      </a:schemeClr>
                    </a:solidFill>
                  </a:tcPr>
                </a:tc>
                <a:tc>
                  <a:txBody>
                    <a:bodyPr/>
                    <a:lstStyle/>
                    <a:p>
                      <a:pPr algn="ctr" fontAlgn="b"/>
                      <a:r>
                        <a:rPr lang="en-CA" sz="2000" u="none" strike="noStrike" dirty="0">
                          <a:solidFill>
                            <a:srgbClr val="FFC000"/>
                          </a:solidFill>
                          <a:effectLst/>
                        </a:rPr>
                        <a:t>825</a:t>
                      </a:r>
                      <a:endParaRPr lang="en-CA" sz="2000" b="0" i="0" u="none" strike="noStrike" dirty="0">
                        <a:solidFill>
                          <a:srgbClr val="FFC000"/>
                        </a:solidFill>
                        <a:effectLst/>
                        <a:latin typeface="Aptos Narrow" panose="020B0004020202020204" pitchFamily="34" charset="0"/>
                      </a:endParaRPr>
                    </a:p>
                  </a:txBody>
                  <a:tcPr anchor="ctr"/>
                </a:tc>
                <a:extLst>
                  <a:ext uri="{0D108BD9-81ED-4DB2-BD59-A6C34878D82A}">
                    <a16:rowId xmlns:a16="http://schemas.microsoft.com/office/drawing/2014/main" val="1231590767"/>
                  </a:ext>
                </a:extLst>
              </a:tr>
              <a:tr h="436480">
                <a:tc>
                  <a:txBody>
                    <a:bodyPr/>
                    <a:lstStyle/>
                    <a:p>
                      <a:pPr algn="ctr" fontAlgn="b"/>
                      <a:r>
                        <a:rPr lang="en-US" sz="2000" b="1" i="0" u="none" strike="noStrike" dirty="0">
                          <a:solidFill>
                            <a:srgbClr val="000000"/>
                          </a:solidFill>
                          <a:effectLst/>
                          <a:latin typeface="Aptos Narrow" panose="020B0004020202020204" pitchFamily="34" charset="0"/>
                        </a:rPr>
                        <a:t>2</a:t>
                      </a:r>
                      <a:endParaRPr lang="en-CA" sz="2000" b="1" i="0" u="none" strike="noStrike" dirty="0">
                        <a:solidFill>
                          <a:srgbClr val="000000"/>
                        </a:solidFill>
                        <a:effectLst/>
                        <a:latin typeface="Aptos Narrow" panose="020B0004020202020204" pitchFamily="34" charset="0"/>
                      </a:endParaRPr>
                    </a:p>
                  </a:txBody>
                  <a:tcPr anchor="ctr">
                    <a:solidFill>
                      <a:schemeClr val="accent4">
                        <a:lumMod val="20000"/>
                        <a:lumOff val="80000"/>
                      </a:schemeClr>
                    </a:solidFill>
                  </a:tcPr>
                </a:tc>
                <a:tc>
                  <a:txBody>
                    <a:bodyPr/>
                    <a:lstStyle/>
                    <a:p>
                      <a:pPr algn="ctr" fontAlgn="b"/>
                      <a:r>
                        <a:rPr lang="en-US" sz="2000" b="0" i="0" u="none" strike="noStrike" dirty="0">
                          <a:solidFill>
                            <a:srgbClr val="00B050"/>
                          </a:solidFill>
                          <a:effectLst/>
                          <a:latin typeface="Aptos Narrow" panose="020B0004020202020204" pitchFamily="34" charset="0"/>
                        </a:rPr>
                        <a:t>195</a:t>
                      </a:r>
                      <a:endParaRPr lang="en-CA" sz="2000" b="0" i="0" u="none" strike="noStrike" dirty="0">
                        <a:solidFill>
                          <a:srgbClr val="00B050"/>
                        </a:solidFill>
                        <a:effectLst/>
                        <a:latin typeface="Aptos Narrow" panose="020B0004020202020204" pitchFamily="34" charset="0"/>
                      </a:endParaRPr>
                    </a:p>
                  </a:txBody>
                  <a:tcPr anchor="ctr"/>
                </a:tc>
                <a:extLst>
                  <a:ext uri="{0D108BD9-81ED-4DB2-BD59-A6C34878D82A}">
                    <a16:rowId xmlns:a16="http://schemas.microsoft.com/office/drawing/2014/main" val="379875194"/>
                  </a:ext>
                </a:extLst>
              </a:tr>
              <a:tr h="436480">
                <a:tc>
                  <a:txBody>
                    <a:bodyPr/>
                    <a:lstStyle/>
                    <a:p>
                      <a:pPr algn="ctr" fontAlgn="b"/>
                      <a:r>
                        <a:rPr lang="en-US" sz="2000" b="1" i="0" u="none" strike="noStrike" dirty="0">
                          <a:solidFill>
                            <a:srgbClr val="000000"/>
                          </a:solidFill>
                          <a:effectLst/>
                          <a:latin typeface="Aptos Narrow" panose="020B0004020202020204" pitchFamily="34" charset="0"/>
                        </a:rPr>
                        <a:t>3</a:t>
                      </a:r>
                      <a:endParaRPr lang="en-CA" sz="2000" b="1" i="0" u="none" strike="noStrike" dirty="0">
                        <a:solidFill>
                          <a:srgbClr val="000000"/>
                        </a:solidFill>
                        <a:effectLst/>
                        <a:latin typeface="Aptos Narrow" panose="020B0004020202020204" pitchFamily="34" charset="0"/>
                      </a:endParaRPr>
                    </a:p>
                  </a:txBody>
                  <a:tcPr anchor="ctr">
                    <a:solidFill>
                      <a:schemeClr val="accent4">
                        <a:lumMod val="20000"/>
                        <a:lumOff val="80000"/>
                      </a:schemeClr>
                    </a:solidFill>
                  </a:tcPr>
                </a:tc>
                <a:tc>
                  <a:txBody>
                    <a:bodyPr/>
                    <a:lstStyle/>
                    <a:p>
                      <a:pPr algn="ctr" fontAlgn="b"/>
                      <a:r>
                        <a:rPr lang="en-US" sz="2000" b="0" i="0" u="none" strike="noStrike" dirty="0">
                          <a:solidFill>
                            <a:srgbClr val="00B0F0"/>
                          </a:solidFill>
                          <a:effectLst/>
                          <a:latin typeface="Aptos Narrow" panose="020B0004020202020204" pitchFamily="34" charset="0"/>
                        </a:rPr>
                        <a:t>380</a:t>
                      </a:r>
                      <a:endParaRPr lang="en-CA" sz="2000" b="0" i="0" u="none" strike="noStrike" dirty="0">
                        <a:solidFill>
                          <a:srgbClr val="00B0F0"/>
                        </a:solidFill>
                        <a:effectLst/>
                        <a:latin typeface="Aptos Narrow" panose="020B0004020202020204" pitchFamily="34" charset="0"/>
                      </a:endParaRPr>
                    </a:p>
                  </a:txBody>
                  <a:tcPr anchor="ctr"/>
                </a:tc>
                <a:extLst>
                  <a:ext uri="{0D108BD9-81ED-4DB2-BD59-A6C34878D82A}">
                    <a16:rowId xmlns:a16="http://schemas.microsoft.com/office/drawing/2014/main" val="1440464613"/>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F808CD6-C744-BECB-90F2-4A40F4672E52}"/>
                  </a:ext>
                </a:extLst>
              </p:cNvPr>
              <p:cNvSpPr txBox="1"/>
              <p:nvPr/>
            </p:nvSpPr>
            <p:spPr>
              <a:xfrm>
                <a:off x="2581148" y="4114165"/>
                <a:ext cx="2409205" cy="2308324"/>
              </a:xfrm>
              <a:prstGeom prst="rect">
                <a:avLst/>
              </a:prstGeom>
              <a:noFill/>
            </p:spPr>
            <p:txBody>
              <a:bodyPr wrap="square" rtlCol="0">
                <a:spAutoFit/>
              </a:bodyPr>
              <a:lstStyle/>
              <a:p>
                <a:pPr marL="0" indent="0">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𝑷𝒂𝒍𝒍𝒆𝒕𝒔</m:t>
                      </m:r>
                      <m:r>
                        <a:rPr lang="en-US" sz="2400" b="1" i="1" smtClean="0">
                          <a:latin typeface="Cambria Math" panose="02040503050406030204" pitchFamily="18" charset="0"/>
                          <a:ea typeface="Cambria Math" panose="02040503050406030204" pitchFamily="18" charset="0"/>
                        </a:rPr>
                        <m:t>=</m:t>
                      </m:r>
                    </m:oMath>
                  </m:oMathPara>
                </a14:m>
                <a:endParaRPr lang="en-US" sz="2400" b="1"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0,…,0, </m:t>
                      </m:r>
                      <m:r>
                        <a:rPr lang="en-US" sz="2400" b="0" i="1" smtClean="0">
                          <a:latin typeface="Cambria Math" panose="02040503050406030204" pitchFamily="18" charset="0"/>
                          <a:ea typeface="Cambria Math" panose="02040503050406030204" pitchFamily="18" charset="0"/>
                        </a:rPr>
                        <m:t> </m:t>
                      </m:r>
                    </m:oMath>
                    <m:oMath xmlns:m="http://schemas.openxmlformats.org/officeDocument/2006/math">
                      <m:r>
                        <a:rPr lang="en-US" sz="2400" b="0" i="1" smtClean="0">
                          <a:solidFill>
                            <a:srgbClr val="FFC000"/>
                          </a:solidFill>
                          <a:latin typeface="Cambria Math" panose="02040503050406030204" pitchFamily="18" charset="0"/>
                          <a:ea typeface="Cambria Math" panose="02040503050406030204" pitchFamily="18" charset="0"/>
                        </a:rPr>
                        <m:t>1,…,1</m:t>
                      </m:r>
                      <m:r>
                        <a:rPr lang="en-US" sz="2400" b="0" i="1" smtClean="0">
                          <a:latin typeface="Cambria Math" panose="02040503050406030204" pitchFamily="18" charset="0"/>
                          <a:ea typeface="Cambria Math" panose="02040503050406030204" pitchFamily="18" charset="0"/>
                        </a:rPr>
                        <m:t> </m:t>
                      </m:r>
                    </m:oMath>
                    <m:oMath xmlns:m="http://schemas.openxmlformats.org/officeDocument/2006/math">
                      <m:r>
                        <a:rPr lang="en-US" sz="2400" b="0" i="1" smtClean="0">
                          <a:solidFill>
                            <a:srgbClr val="00B050"/>
                          </a:solidFill>
                          <a:latin typeface="Cambria Math" panose="02040503050406030204" pitchFamily="18" charset="0"/>
                          <a:ea typeface="Cambria Math" panose="02040503050406030204" pitchFamily="18" charset="0"/>
                        </a:rPr>
                        <m:t>2,…,2</m:t>
                      </m:r>
                      <m:r>
                        <a:rPr lang="en-US" sz="2400" b="0" i="1" smtClean="0">
                          <a:latin typeface="Cambria Math" panose="02040503050406030204" pitchFamily="18" charset="0"/>
                          <a:ea typeface="Cambria Math" panose="02040503050406030204" pitchFamily="18" charset="0"/>
                        </a:rPr>
                        <m:t>,</m:t>
                      </m:r>
                      <m:r>
                        <a:rPr lang="en-US" sz="2400" b="0" i="0" smtClean="0">
                          <a:latin typeface="Cambria Math" panose="02040503050406030204" pitchFamily="18" charset="0"/>
                          <a:ea typeface="Cambria Math" panose="02040503050406030204" pitchFamily="18" charset="0"/>
                        </a:rPr>
                        <m:t> </m:t>
                      </m:r>
                    </m:oMath>
                    <m:oMath xmlns:m="http://schemas.openxmlformats.org/officeDocument/2006/math">
                      <m:r>
                        <a:rPr lang="en-US" sz="2400" b="0" i="0" smtClean="0">
                          <a:solidFill>
                            <a:srgbClr val="00B0F0"/>
                          </a:solidFill>
                          <a:latin typeface="Cambria Math" panose="02040503050406030204" pitchFamily="18" charset="0"/>
                          <a:ea typeface="Cambria Math" panose="02040503050406030204" pitchFamily="18" charset="0"/>
                        </a:rPr>
                        <m:t>3,…,3, </m:t>
                      </m:r>
                      <m:r>
                        <a:rPr lang="en-US" sz="2400" b="0" i="0" smtClean="0">
                          <a:latin typeface="Cambria Math" panose="02040503050406030204" pitchFamily="18" charset="0"/>
                          <a:ea typeface="Cambria Math" panose="02040503050406030204" pitchFamily="18" charset="0"/>
                        </a:rPr>
                        <m:t>]</m:t>
                      </m:r>
                    </m:oMath>
                  </m:oMathPara>
                </a14:m>
                <a:endParaRPr lang="en-US" sz="2400" dirty="0"/>
              </a:p>
              <a:p>
                <a:endParaRPr lang="en-CA" sz="2400" dirty="0"/>
              </a:p>
            </p:txBody>
          </p:sp>
        </mc:Choice>
        <mc:Fallback>
          <p:sp>
            <p:nvSpPr>
              <p:cNvPr id="5" name="TextBox 4">
                <a:extLst>
                  <a:ext uri="{FF2B5EF4-FFF2-40B4-BE49-F238E27FC236}">
                    <a16:creationId xmlns:a16="http://schemas.microsoft.com/office/drawing/2014/main" id="{5F808CD6-C744-BECB-90F2-4A40F4672E52}"/>
                  </a:ext>
                </a:extLst>
              </p:cNvPr>
              <p:cNvSpPr txBox="1">
                <a:spLocks noRot="1" noChangeAspect="1" noMove="1" noResize="1" noEditPoints="1" noAdjustHandles="1" noChangeArrowheads="1" noChangeShapeType="1" noTextEdit="1"/>
              </p:cNvSpPr>
              <p:nvPr/>
            </p:nvSpPr>
            <p:spPr>
              <a:xfrm>
                <a:off x="2581148" y="4114165"/>
                <a:ext cx="2409205" cy="2308324"/>
              </a:xfrm>
              <a:prstGeom prst="rect">
                <a:avLst/>
              </a:prstGeo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78334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18DEA-E561-C05E-CAA7-303E99500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A7683-56AA-6BF8-970C-913B5F5C902D}"/>
              </a:ext>
            </a:extLst>
          </p:cNvPr>
          <p:cNvSpPr>
            <a:spLocks noGrp="1"/>
          </p:cNvSpPr>
          <p:nvPr>
            <p:ph type="title"/>
          </p:nvPr>
        </p:nvSpPr>
        <p:spPr/>
        <p:txBody>
          <a:bodyPr/>
          <a:lstStyle/>
          <a:p>
            <a:r>
              <a:rPr lang="en-US" dirty="0"/>
              <a:t>Data - Part 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24FC93-8747-8716-13EF-1CB546755C48}"/>
                  </a:ext>
                </a:extLst>
              </p:cNvPr>
              <p:cNvSpPr>
                <a:spLocks noGrp="1"/>
              </p:cNvSpPr>
              <p:nvPr>
                <p:ph idx="1"/>
              </p:nvPr>
            </p:nvSpPr>
            <p:spPr>
              <a:xfrm>
                <a:off x="838200" y="2121647"/>
                <a:ext cx="10515600" cy="3585882"/>
              </a:xfrm>
            </p:spPr>
            <p:txBody>
              <a:bodyPr>
                <a:normAutofit fontScale="92500" lnSpcReduction="10000"/>
              </a:bodyPr>
              <a:lstStyle/>
              <a:p>
                <a:pPr marL="0" indent="0">
                  <a:buNone/>
                </a:pPr>
                <a:r>
                  <a:rPr lang="en-US" dirty="0"/>
                  <a:t>Now that we have the list of pallets (which are pallet categories), we can make a list of pallet IDs, </a:t>
                </a:r>
                <a:r>
                  <a:rPr lang="en-US" b="1" dirty="0"/>
                  <a:t>P</a:t>
                </a:r>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=[0,1,2,3,…, 3608, 3609]</m:t>
                      </m:r>
                    </m:oMath>
                  </m:oMathPara>
                </a14:m>
                <a:endParaRPr lang="en-US" dirty="0"/>
              </a:p>
              <a:p>
                <a:pPr marL="0" indent="0">
                  <a:buNone/>
                </a:pPr>
                <a:endParaRPr lang="en-US" dirty="0"/>
              </a:p>
              <a:p>
                <a:pPr marL="0" indent="0">
                  <a:buNone/>
                </a:pPr>
                <a:r>
                  <a:rPr lang="en-US" dirty="0"/>
                  <a:t>The following is a list of months, </a:t>
                </a:r>
                <a:r>
                  <a:rPr lang="en-US" b="1" dirty="0"/>
                  <a:t>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=[0,1,2,3,4,5,6,7,8,9,10,11]</m:t>
                      </m:r>
                    </m:oMath>
                  </m:oMathPara>
                </a14:m>
                <a:endParaRPr lang="en-US" dirty="0"/>
              </a:p>
              <a:p>
                <a:pPr marL="0" indent="0">
                  <a:buNone/>
                </a:pPr>
                <a:endParaRPr lang="en-US" b="1" dirty="0"/>
              </a:p>
              <a:p>
                <a:pPr marL="0" indent="0">
                  <a:buNone/>
                </a:pPr>
                <a:r>
                  <a:rPr lang="en-US" dirty="0"/>
                  <a:t>The following is a list of categories, </a:t>
                </a:r>
                <a:r>
                  <a:rPr lang="en-US" b="1" dirty="0"/>
                  <a:t>C:</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=[0,1,2,3]</m:t>
                      </m:r>
                    </m:oMath>
                  </m:oMathPara>
                </a14:m>
                <a:endParaRPr lang="en-US" dirty="0"/>
              </a:p>
            </p:txBody>
          </p:sp>
        </mc:Choice>
        <mc:Fallback>
          <p:sp>
            <p:nvSpPr>
              <p:cNvPr id="3" name="Content Placeholder 2">
                <a:extLst>
                  <a:ext uri="{FF2B5EF4-FFF2-40B4-BE49-F238E27FC236}">
                    <a16:creationId xmlns:a16="http://schemas.microsoft.com/office/drawing/2014/main" id="{C124FC93-8747-8716-13EF-1CB546755C48}"/>
                  </a:ext>
                </a:extLst>
              </p:cNvPr>
              <p:cNvSpPr>
                <a:spLocks noGrp="1" noRot="1" noChangeAspect="1" noMove="1" noResize="1" noEditPoints="1" noAdjustHandles="1" noChangeArrowheads="1" noChangeShapeType="1" noTextEdit="1"/>
              </p:cNvSpPr>
              <p:nvPr>
                <p:ph idx="1"/>
              </p:nvPr>
            </p:nvSpPr>
            <p:spPr>
              <a:xfrm>
                <a:off x="838200" y="2121647"/>
                <a:ext cx="10515600" cy="3585882"/>
              </a:xfrm>
              <a:blipFill>
                <a:blip r:embed="rId3"/>
                <a:stretch>
                  <a:fillRect l="-1043" t="-3401" r="-58" b="-2211"/>
                </a:stretch>
              </a:blipFill>
            </p:spPr>
            <p:txBody>
              <a:bodyPr/>
              <a:lstStyle/>
              <a:p>
                <a:r>
                  <a:rPr lang="en-CA">
                    <a:noFill/>
                  </a:rPr>
                  <a:t> </a:t>
                </a:r>
              </a:p>
            </p:txBody>
          </p:sp>
        </mc:Fallback>
      </mc:AlternateContent>
    </p:spTree>
    <p:extLst>
      <p:ext uri="{BB962C8B-B14F-4D97-AF65-F5344CB8AC3E}">
        <p14:creationId xmlns:p14="http://schemas.microsoft.com/office/powerpoint/2010/main" val="113948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4812-636F-5010-09CB-444A0D585F8B}"/>
              </a:ext>
            </a:extLst>
          </p:cNvPr>
          <p:cNvSpPr>
            <a:spLocks noGrp="1"/>
          </p:cNvSpPr>
          <p:nvPr>
            <p:ph type="title"/>
          </p:nvPr>
        </p:nvSpPr>
        <p:spPr/>
        <p:txBody>
          <a:bodyPr/>
          <a:lstStyle/>
          <a:p>
            <a:r>
              <a:rPr lang="en-US" dirty="0"/>
              <a:t>Variables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3B0BD2-7DE1-2FD3-7FD6-E24F5AFB4DD3}"/>
                  </a:ext>
                </a:extLst>
              </p:cNvPr>
              <p:cNvSpPr>
                <a:spLocks noGrp="1"/>
              </p:cNvSpPr>
              <p:nvPr>
                <p:ph idx="1"/>
              </p:nvPr>
            </p:nvSpPr>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𝑚</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1" i="1" smtClean="0">
                                  <a:latin typeface="Cambria Math" panose="02040503050406030204" pitchFamily="18" charset="0"/>
                                </a:rPr>
                                <m:t>𝟏</m:t>
                              </m:r>
                              <m:r>
                                <a:rPr lang="en-US" sz="2400" b="0" i="1" smtClean="0">
                                  <a:latin typeface="Cambria Math" panose="02040503050406030204" pitchFamily="18" charset="0"/>
                                </a:rPr>
                                <m:t> </m:t>
                              </m:r>
                              <m:r>
                                <a:rPr lang="en-US" sz="2400" b="0" i="1" smtClean="0">
                                  <a:latin typeface="Cambria Math" panose="02040503050406030204" pitchFamily="18" charset="0"/>
                                </a:rPr>
                                <m:t>𝑖𝑓</m:t>
                              </m:r>
                              <m:r>
                                <a:rPr lang="en-US" sz="2400" b="0" i="1" smtClean="0">
                                  <a:latin typeface="Cambria Math" panose="02040503050406030204" pitchFamily="18" charset="0"/>
                                </a:rPr>
                                <m:t> </m:t>
                              </m:r>
                              <m:r>
                                <a:rPr lang="en-US" sz="2400" b="0" i="1" smtClean="0">
                                  <a:latin typeface="Cambria Math" panose="02040503050406030204" pitchFamily="18" charset="0"/>
                                </a:rPr>
                                <m:t>𝑝𝑎𝑙𝑙𝑒𝑡</m:t>
                              </m:r>
                              <m:r>
                                <a:rPr lang="en-US" sz="2400" b="0" i="1" smtClean="0">
                                  <a:latin typeface="Cambria Math" panose="02040503050406030204" pitchFamily="18" charset="0"/>
                                </a:rPr>
                                <m:t> </m:t>
                              </m:r>
                              <m:r>
                                <a:rPr lang="en-US" sz="2400" b="0" i="1" smtClean="0">
                                  <a:latin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𝑖𝑠</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𝑠𝑡𝑜𝑟𝑒𝑑</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𝑎𝑡</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𝑡h𝑒</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𝐶𝐶𝐵𝑊</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𝑑𝑢𝑟𝑖𝑛𝑔</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𝑚𝑜𝑛𝑡h</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e>
                            <m:e>
                              <m:r>
                                <a:rPr lang="en-US" sz="2400" b="1" i="1" smtClean="0">
                                  <a:latin typeface="Cambria Math" panose="02040503050406030204" pitchFamily="18" charset="0"/>
                                </a:rPr>
                                <m:t>𝟎</m:t>
                              </m:r>
                              <m:r>
                                <a:rPr lang="en-US" sz="2400" b="0" i="1" smtClean="0">
                                  <a:latin typeface="Cambria Math" panose="02040503050406030204" pitchFamily="18" charset="0"/>
                                </a:rPr>
                                <m:t> </m:t>
                              </m:r>
                              <m:r>
                                <a:rPr lang="en-US" sz="2400"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𝑖𝑛𝑡𝑒𝑔𝑒𝑟</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m:t>
                      </m:r>
                      <m:r>
                        <a:rPr lang="en-US" b="0" i="1" smtClean="0">
                          <a:latin typeface="Cambria Math" panose="02040503050406030204" pitchFamily="18" charset="0"/>
                        </a:rPr>
                        <m:t> </m:t>
                      </m:r>
                      <m:r>
                        <a:rPr lang="en-US" b="0" i="1" smtClean="0">
                          <a:latin typeface="Cambria Math" panose="02040503050406030204" pitchFamily="18" charset="0"/>
                        </a:rPr>
                        <m:t>𝑟𝑒𝑝𝑟𝑒𝑠𝑒𝑛𝑡𝑖𝑛𝑔</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𝑚𝑜𝑛𝑡h</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𝑝𝑎𝑙𝑙𝑒𝑡</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1" i="1" smtClean="0">
                          <a:latin typeface="Cambria Math" panose="02040503050406030204" pitchFamily="18" charset="0"/>
                        </a:rPr>
                        <m:t>𝒔𝒕𝒂𝒓𝒕𝒔</m:t>
                      </m:r>
                      <m:r>
                        <a:rPr lang="en-US" b="0" i="1" smtClean="0">
                          <a:latin typeface="Cambria Math" panose="02040503050406030204" pitchFamily="18" charset="0"/>
                        </a:rPr>
                        <m:t> </m:t>
                      </m:r>
                      <m:r>
                        <a:rPr lang="en-US" b="0" i="1" smtClean="0">
                          <a:latin typeface="Cambria Math" panose="02040503050406030204" pitchFamily="18" charset="0"/>
                        </a:rPr>
                        <m:t>𝑏𝑒𝑖𝑛𝑔</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𝑠𝑡𝑜𝑟𝑎𝑔𝑒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𝐶𝐶𝐵𝑊</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𝑖𝑛𝑡𝑒𝑔𝑒𝑟</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m:t>
                      </m:r>
                      <m:r>
                        <a:rPr lang="en-US" b="0" i="1" smtClean="0">
                          <a:latin typeface="Cambria Math" panose="02040503050406030204" pitchFamily="18" charset="0"/>
                        </a:rPr>
                        <m:t> </m:t>
                      </m:r>
                      <m:r>
                        <a:rPr lang="en-US" b="0" i="1" smtClean="0">
                          <a:latin typeface="Cambria Math" panose="02040503050406030204" pitchFamily="18" charset="0"/>
                        </a:rPr>
                        <m:t>𝑟𝑒𝑝𝑟𝑒𝑠𝑒𝑛𝑡𝑖𝑛𝑔</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𝑚𝑜𝑛𝑡h</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r>
                        <a:rPr lang="en-US" b="0" i="1" smtClean="0">
                          <a:latin typeface="Cambria Math" panose="02040503050406030204" pitchFamily="18" charset="0"/>
                        </a:rPr>
                        <m:t>𝑝𝑎𝑙𝑙𝑒𝑡</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1" i="1" smtClean="0">
                          <a:latin typeface="Cambria Math" panose="02040503050406030204" pitchFamily="18" charset="0"/>
                        </a:rPr>
                        <m:t>𝒆𝒏𝒅𝒔</m:t>
                      </m:r>
                      <m:r>
                        <a:rPr lang="en-US" b="0" i="1" smtClean="0">
                          <a:latin typeface="Cambria Math" panose="02040503050406030204" pitchFamily="18" charset="0"/>
                        </a:rPr>
                        <m:t> </m:t>
                      </m:r>
                      <m:r>
                        <a:rPr lang="en-US" b="0" i="1" smtClean="0">
                          <a:latin typeface="Cambria Math" panose="02040503050406030204" pitchFamily="18" charset="0"/>
                        </a:rPr>
                        <m:t>𝑏𝑒𝑖𝑛𝑔</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𝑠𝑡𝑜𝑟𝑎𝑔𝑒</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𝐶𝐶𝐵𝑊</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1" i="1" smtClean="0">
                                  <a:latin typeface="Cambria Math" panose="02040503050406030204" pitchFamily="18" charset="0"/>
                                </a:rPr>
                                <m:t>𝟏</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𝑝</m:t>
                                  </m:r>
                                </m:sub>
                              </m:sSub>
                            </m:e>
                            <m:e>
                              <m:r>
                                <a:rPr lang="en-US" b="1" i="1" smtClean="0">
                                  <a:latin typeface="Cambria Math" panose="02040503050406030204" pitchFamily="18" charset="0"/>
                                </a:rPr>
                                <m:t>𝟎</m:t>
                              </m:r>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1" i="1" smtClean="0">
                                  <a:latin typeface="Cambria Math" panose="02040503050406030204" pitchFamily="18" charset="0"/>
                                </a:rPr>
                                <m:t>𝟏</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𝑝</m:t>
                                  </m:r>
                                </m:sub>
                              </m:sSub>
                            </m:e>
                            <m:e>
                              <m:r>
                                <a:rPr lang="en-US" b="1" i="1" smtClean="0">
                                  <a:latin typeface="Cambria Math" panose="02040503050406030204" pitchFamily="18" charset="0"/>
                                </a:rPr>
                                <m:t>𝟎</m:t>
                              </m:r>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1" i="1" smtClean="0">
                                  <a:latin typeface="Cambria Math" panose="02040503050406030204" pitchFamily="18" charset="0"/>
                                </a:rPr>
                                <m:t>𝟏</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𝑝</m:t>
                                  </m:r>
                                </m:sub>
                              </m:sSub>
                            </m:e>
                            <m:e>
                              <m:r>
                                <a:rPr lang="en-US" b="1" i="1" smtClean="0">
                                  <a:latin typeface="Cambria Math" panose="02040503050406030204" pitchFamily="18" charset="0"/>
                                </a:rPr>
                                <m:t>𝟎</m:t>
                              </m:r>
                              <m:r>
                                <a:rPr lang="en-US" b="0" i="1" smtClean="0">
                                  <a:latin typeface="Cambria Math" panose="02040503050406030204" pitchFamily="18" charset="0"/>
                                </a:rPr>
                                <m:t> </m:t>
                              </m:r>
                              <m:r>
                                <a:rPr lang="en-US" b="0" i="1" smtClean="0">
                                  <a:latin typeface="Cambria Math" panose="02040503050406030204" pitchFamily="18" charset="0"/>
                                </a:rPr>
                                <m:t>𝑜𝑡h𝑒𝑟𝑤𝑖𝑠𝑒</m:t>
                              </m:r>
                            </m:e>
                          </m:eqArr>
                        </m:e>
                      </m:d>
                    </m:oMath>
                  </m:oMathPara>
                </a14:m>
                <a:endParaRPr lang="en-US" dirty="0"/>
              </a:p>
            </p:txBody>
          </p:sp>
        </mc:Choice>
        <mc:Fallback>
          <p:sp>
            <p:nvSpPr>
              <p:cNvPr id="3" name="Content Placeholder 2">
                <a:extLst>
                  <a:ext uri="{FF2B5EF4-FFF2-40B4-BE49-F238E27FC236}">
                    <a16:creationId xmlns:a16="http://schemas.microsoft.com/office/drawing/2014/main" id="{3C3B0BD2-7DE1-2FD3-7FD6-E24F5AFB4DD3}"/>
                  </a:ext>
                </a:extLst>
              </p:cNvPr>
              <p:cNvSpPr>
                <a:spLocks noGrp="1" noRot="1" noChangeAspect="1" noMove="1" noResize="1" noEditPoints="1" noAdjustHandles="1" noChangeArrowheads="1" noChangeShapeType="1" noTextEdit="1"/>
              </p:cNvSpPr>
              <p:nvPr>
                <p:ph idx="1"/>
              </p:nvPr>
            </p:nvSpPr>
            <p:spPr>
              <a:blipFill>
                <a:blip r:embed="rId2"/>
                <a:stretch>
                  <a:fillRect t="-26471"/>
                </a:stretch>
              </a:blipFill>
            </p:spPr>
            <p:txBody>
              <a:bodyPr/>
              <a:lstStyle/>
              <a:p>
                <a:r>
                  <a:rPr lang="en-CA">
                    <a:noFill/>
                  </a:rPr>
                  <a:t> </a:t>
                </a:r>
              </a:p>
            </p:txBody>
          </p:sp>
        </mc:Fallback>
      </mc:AlternateContent>
    </p:spTree>
    <p:extLst>
      <p:ext uri="{BB962C8B-B14F-4D97-AF65-F5344CB8AC3E}">
        <p14:creationId xmlns:p14="http://schemas.microsoft.com/office/powerpoint/2010/main" val="3944581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8aac226-2f03-4b4d-9037-b46d56c55210}" enabled="0" method="" siteId="{78aac226-2f03-4b4d-9037-b46d56c55210}" removed="1"/>
</clbl:labelList>
</file>

<file path=docProps/app.xml><?xml version="1.0" encoding="utf-8"?>
<Properties xmlns="http://schemas.openxmlformats.org/officeDocument/2006/extended-properties" xmlns:vt="http://schemas.openxmlformats.org/officeDocument/2006/docPropsVTypes">
  <Template>office theme</Template>
  <TotalTime>0</TotalTime>
  <Words>2642</Words>
  <Application>Microsoft Office PowerPoint</Application>
  <PresentationFormat>Widescreen</PresentationFormat>
  <Paragraphs>167</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Aptos Display</vt:lpstr>
      <vt:lpstr>Aptos Narrow</vt:lpstr>
      <vt:lpstr>Arial</vt:lpstr>
      <vt:lpstr>Cambria Math</vt:lpstr>
      <vt:lpstr>Courier New</vt:lpstr>
      <vt:lpstr>office theme</vt:lpstr>
      <vt:lpstr>MIE367  Group 3 - Case Study 5</vt:lpstr>
      <vt:lpstr>Case Summary </vt:lpstr>
      <vt:lpstr>Assumptions - Part 1 </vt:lpstr>
      <vt:lpstr>Assumptions - Part 2</vt:lpstr>
      <vt:lpstr>Data - Part 1</vt:lpstr>
      <vt:lpstr>Data - Part 2</vt:lpstr>
      <vt:lpstr>Data - Part 3</vt:lpstr>
      <vt:lpstr>Data - Part 4</vt:lpstr>
      <vt:lpstr>Variables</vt:lpstr>
      <vt:lpstr>Parameters</vt:lpstr>
      <vt:lpstr>Objective Function – Part 1</vt:lpstr>
      <vt:lpstr>Objective Function – Part 2</vt:lpstr>
      <vt:lpstr>Objective Function - Part 3 </vt:lpstr>
      <vt:lpstr>Demand and Capacity Constraints</vt:lpstr>
      <vt:lpstr>Constraints to Ensure Consecutiveness (Intro)</vt:lpstr>
      <vt:lpstr>Constraints to Ensure Consecutiveness (y_(p,m))</vt:lpstr>
      <vt:lpstr>Constraints to Ensure Consecutiveness (z_(p,m))</vt:lpstr>
      <vt:lpstr>Constraints to Ensure Consecutiveness (a_(p,m) Part 1a)</vt:lpstr>
      <vt:lpstr>Constraints to Ensure Consecutiveness (a_(p,m) Part 1b)</vt:lpstr>
      <vt:lpstr>Constraints to Ensure Consecutiveness (a_(p,m) Part 2)</vt:lpstr>
      <vt:lpstr>Constraints to Ensure Consecutiveness (s_p  and e_p)</vt:lpstr>
      <vt:lpstr>Solution - Part 1</vt:lpstr>
      <vt:lpstr>Solution - Part 2</vt:lpstr>
      <vt:lpstr>Sensitivity Analysis - Part 1</vt:lpstr>
      <vt:lpstr>Sensitivity Analysis - Part 2</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Dalya Mirlas</dc:creator>
  <cp:lastModifiedBy>Dalya Mirlas</cp:lastModifiedBy>
  <cp:revision>190</cp:revision>
  <dcterms:created xsi:type="dcterms:W3CDTF">2025-02-12T00:49:16Z</dcterms:created>
  <dcterms:modified xsi:type="dcterms:W3CDTF">2025-02-13T04:07:18Z</dcterms:modified>
</cp:coreProperties>
</file>